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6729413" cy="8305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DDDDDD"/>
    <a:srgbClr val="FAFAFA"/>
    <a:srgbClr val="EAEAEA"/>
    <a:srgbClr val="3333CC"/>
    <a:srgbClr val="4D4D4D"/>
    <a:srgbClr val="808080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15" autoAdjust="0"/>
    <p:restoredTop sz="90979" autoAdjust="0"/>
  </p:normalViewPr>
  <p:slideViewPr>
    <p:cSldViewPr>
      <p:cViewPr varScale="1">
        <p:scale>
          <a:sx n="107" d="100"/>
          <a:sy n="107" d="100"/>
        </p:scale>
        <p:origin x="-21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17826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758825">
              <a:defRPr sz="100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1588" y="0"/>
            <a:ext cx="29178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758825">
              <a:defRPr sz="100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7889875"/>
            <a:ext cx="2917826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758825">
              <a:defRPr sz="100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1588" y="7889875"/>
            <a:ext cx="29178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758825">
              <a:defRPr sz="1000" i="1" smtClean="0">
                <a:latin typeface="Times New Roman" charset="0"/>
              </a:defRPr>
            </a:lvl1pPr>
          </a:lstStyle>
          <a:p>
            <a:pPr>
              <a:defRPr/>
            </a:pPr>
            <a:fld id="{0089E515-FF76-46AE-B7D2-D3EB5FC3404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17826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758825">
              <a:defRPr sz="100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1588" y="0"/>
            <a:ext cx="29178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758825">
              <a:defRPr sz="100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7889875"/>
            <a:ext cx="2917826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758825">
              <a:defRPr sz="100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1588" y="7889875"/>
            <a:ext cx="29178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758825">
              <a:defRPr sz="1000" i="1" smtClean="0">
                <a:latin typeface="Times New Roman" charset="0"/>
              </a:defRPr>
            </a:lvl1pPr>
          </a:lstStyle>
          <a:p>
            <a:pPr>
              <a:defRPr/>
            </a:pPr>
            <a:fld id="{30D10D93-48E7-4E52-BFCD-F4AC592218C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3944938"/>
            <a:ext cx="4933950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95400" y="630238"/>
            <a:ext cx="4137025" cy="3101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588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5613" algn="l" defTabSz="7588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2813" algn="l" defTabSz="7588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68425" algn="l" defTabSz="7588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4038" algn="l" defTabSz="7588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©  Swiss Federal Institute of Technology (ETH)  -  IHA                  Ergonomics / Work + Health                      H. Krueger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2C866D-5E81-45D1-B13C-2774F47A4E5C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>
          <a:xfrm>
            <a:off x="7630198" y="6660000"/>
            <a:ext cx="1512000" cy="144000"/>
          </a:xfrm>
        </p:spPr>
        <p:txBody>
          <a:bodyPr/>
          <a:lstStyle/>
          <a:p>
            <a:pPr>
              <a:defRPr/>
            </a:pPr>
            <a:r>
              <a:rPr lang="en-US" smtClean="0"/>
              <a:t>31-10-2000</a:t>
            </a:r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68000" y="8680"/>
            <a:ext cx="8676000" cy="540000"/>
          </a:xfrm>
          <a:solidFill>
            <a:schemeClr val="bg1">
              <a:lumMod val="85000"/>
              <a:alpha val="40000"/>
            </a:schemeClr>
          </a:solidFill>
        </p:spPr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468313" y="0"/>
            <a:ext cx="0" cy="6858000"/>
          </a:xfrm>
          <a:prstGeom prst="line">
            <a:avLst/>
          </a:prstGeom>
          <a:noFill/>
          <a:ln w="12700">
            <a:solidFill>
              <a:schemeClr val="accent6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de-DE" dirty="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-1" y="252369"/>
            <a:ext cx="9144000" cy="0"/>
          </a:xfrm>
          <a:prstGeom prst="line">
            <a:avLst/>
          </a:prstGeom>
          <a:noFill/>
          <a:ln w="12700">
            <a:solidFill>
              <a:schemeClr val="accent6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468000" y="0"/>
            <a:ext cx="8676000" cy="6840000"/>
          </a:xfrm>
          <a:prstGeom prst="rect">
            <a:avLst/>
          </a:prstGeom>
          <a:solidFill>
            <a:srgbClr val="F8F8F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20000"/>
              </a:lnSpc>
              <a:spcAft>
                <a:spcPct val="0"/>
              </a:spcAft>
              <a:buClrTx/>
              <a:buFontTx/>
              <a:buNone/>
              <a:defRPr/>
            </a:pPr>
            <a:endParaRPr lang="de-CH" sz="1400" b="0" dirty="0">
              <a:latin typeface="+mn-lt"/>
            </a:endParaRPr>
          </a:p>
        </p:txBody>
      </p:sp>
      <p:sp>
        <p:nvSpPr>
          <p:cNvPr id="103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68000" y="0"/>
            <a:ext cx="8676000" cy="540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Klicken Sie, um das Titelformat zu </a:t>
            </a:r>
            <a:br>
              <a:rPr lang="en-GB" noProof="0" smtClean="0"/>
            </a:br>
            <a:r>
              <a:rPr lang="en-GB" noProof="0" smtClean="0"/>
              <a:t>bearbeiten</a:t>
            </a:r>
          </a:p>
        </p:txBody>
      </p:sp>
      <p:sp>
        <p:nvSpPr>
          <p:cNvPr id="23" name="Fußzeilenplatzhalter 22"/>
          <p:cNvSpPr>
            <a:spLocks noGrp="1"/>
          </p:cNvSpPr>
          <p:nvPr>
            <p:ph type="ftr" sz="quarter" idx="3"/>
          </p:nvPr>
        </p:nvSpPr>
        <p:spPr>
          <a:xfrm>
            <a:off x="468000" y="6660000"/>
            <a:ext cx="7236000" cy="144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none" lIns="36000" tIns="0" rIns="36000" bIns="0" rtlCol="0" anchor="ctr">
            <a:noAutofit/>
          </a:bodyPr>
          <a:lstStyle>
            <a:lvl1pPr algn="l">
              <a:spcAft>
                <a:spcPts val="0"/>
              </a:spcAft>
              <a:buNone/>
              <a:defRPr sz="8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smtClean="0"/>
              <a:t>©  Swiss Federal Institute of Technology (ETH)  -  IHA                  Ergonomics / Work + Health                      H. Krueger</a:t>
            </a:r>
            <a:endParaRPr lang="de-DE"/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9700" y="33291"/>
            <a:ext cx="1857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>
              <a:spcAft>
                <a:spcPct val="0"/>
              </a:spcAft>
              <a:buClrTx/>
              <a:buFontTx/>
              <a:buNone/>
              <a:defRPr sz="1200" b="0">
                <a:solidFill>
                  <a:srgbClr val="777777"/>
                </a:solidFill>
              </a:defRPr>
            </a:lvl1pPr>
          </a:lstStyle>
          <a:p>
            <a:pPr>
              <a:defRPr/>
            </a:pPr>
            <a:fld id="{AD2C866D-5E81-45D1-B13C-2774F47A4E5C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2" name="Datumsplatzhalter 21"/>
          <p:cNvSpPr>
            <a:spLocks noGrp="1"/>
          </p:cNvSpPr>
          <p:nvPr>
            <p:ph type="dt" sz="half" idx="2"/>
          </p:nvPr>
        </p:nvSpPr>
        <p:spPr>
          <a:xfrm>
            <a:off x="7630198" y="6669360"/>
            <a:ext cx="1512000" cy="144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none" lIns="36000" tIns="0" rIns="36000" bIns="0" rtlCol="0" anchor="ctr">
            <a:noAutofit/>
          </a:bodyPr>
          <a:lstStyle>
            <a:lvl1pPr algn="r">
              <a:spcAft>
                <a:spcPts val="0"/>
              </a:spcAft>
              <a:buNone/>
              <a:defRPr sz="900" b="0" i="0"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31-10-2000</a:t>
            </a:r>
            <a:endParaRPr lang="de-DE"/>
          </a:p>
        </p:txBody>
      </p:sp>
      <p:sp>
        <p:nvSpPr>
          <p:cNvPr id="101383" name="Line 7"/>
          <p:cNvSpPr>
            <a:spLocks noChangeShapeType="1"/>
          </p:cNvSpPr>
          <p:nvPr/>
        </p:nvSpPr>
        <p:spPr bwMode="auto">
          <a:xfrm flipH="1">
            <a:off x="468313" y="0"/>
            <a:ext cx="0" cy="6858000"/>
          </a:xfrm>
          <a:prstGeom prst="line">
            <a:avLst/>
          </a:prstGeom>
          <a:noFill/>
          <a:ln w="12700">
            <a:solidFill>
              <a:schemeClr val="accent6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de-DE" dirty="0"/>
          </a:p>
        </p:txBody>
      </p:sp>
      <p:sp>
        <p:nvSpPr>
          <p:cNvPr id="101384" name="Line 8"/>
          <p:cNvSpPr>
            <a:spLocks noChangeShapeType="1"/>
          </p:cNvSpPr>
          <p:nvPr/>
        </p:nvSpPr>
        <p:spPr bwMode="auto">
          <a:xfrm>
            <a:off x="-1" y="252369"/>
            <a:ext cx="9144000" cy="0"/>
          </a:xfrm>
          <a:prstGeom prst="line">
            <a:avLst/>
          </a:prstGeom>
          <a:noFill/>
          <a:ln w="12700">
            <a:solidFill>
              <a:schemeClr val="accent6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/>
      </p:par>
    </p:tnLst>
  </p:timing>
  <p:hf hdr="0"/>
  <p:txStyles>
    <p:titleStyle>
      <a:lvl1pPr marL="363538" indent="-363538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1400" b="1">
          <a:solidFill>
            <a:schemeClr val="accent4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  <a:lvl2pPr marL="363538" indent="-363538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1400" b="1">
          <a:solidFill>
            <a:srgbClr val="FFFFCC"/>
          </a:solidFill>
          <a:latin typeface="Comic Sans MS" pitchFamily="66" charset="0"/>
        </a:defRPr>
      </a:lvl2pPr>
      <a:lvl3pPr marL="363538" indent="-363538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1400" b="1">
          <a:solidFill>
            <a:srgbClr val="FFFFCC"/>
          </a:solidFill>
          <a:latin typeface="Comic Sans MS" pitchFamily="66" charset="0"/>
        </a:defRPr>
      </a:lvl3pPr>
      <a:lvl4pPr marL="363538" indent="-363538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1400" b="1">
          <a:solidFill>
            <a:srgbClr val="FFFFCC"/>
          </a:solidFill>
          <a:latin typeface="Comic Sans MS" pitchFamily="66" charset="0"/>
        </a:defRPr>
      </a:lvl4pPr>
      <a:lvl5pPr marL="363538" indent="-363538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1400" b="1">
          <a:solidFill>
            <a:srgbClr val="FFFFCC"/>
          </a:solidFill>
          <a:latin typeface="Comic Sans MS" pitchFamily="66" charset="0"/>
        </a:defRPr>
      </a:lvl5pPr>
      <a:lvl6pPr marL="820738" indent="-363538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1400" b="1">
          <a:solidFill>
            <a:srgbClr val="FFFFCC"/>
          </a:solidFill>
          <a:latin typeface="Comic Sans MS" pitchFamily="66" charset="0"/>
        </a:defRPr>
      </a:lvl6pPr>
      <a:lvl7pPr marL="1277938" indent="-363538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1400" b="1">
          <a:solidFill>
            <a:srgbClr val="FFFFCC"/>
          </a:solidFill>
          <a:latin typeface="Comic Sans MS" pitchFamily="66" charset="0"/>
        </a:defRPr>
      </a:lvl7pPr>
      <a:lvl8pPr marL="1735138" indent="-363538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1400" b="1">
          <a:solidFill>
            <a:srgbClr val="FFFFCC"/>
          </a:solidFill>
          <a:latin typeface="Comic Sans MS" pitchFamily="66" charset="0"/>
        </a:defRPr>
      </a:lvl8pPr>
      <a:lvl9pPr marL="2192338" indent="-363538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1400" b="1">
          <a:solidFill>
            <a:srgbClr val="FFFFCC"/>
          </a:solidFill>
          <a:latin typeface="Comic Sans MS" pitchFamily="66" charset="0"/>
        </a:defRPr>
      </a:lvl9pPr>
    </p:titleStyle>
    <p:bodyStyle>
      <a:lvl1pPr marL="360363" indent="-360363" algn="l" rtl="0" eaLnBrk="1" fontAlgn="base" hangingPunct="1">
        <a:spcBef>
          <a:spcPts val="600"/>
        </a:spcBef>
        <a:spcAft>
          <a:spcPts val="600"/>
        </a:spcAft>
        <a:buClr>
          <a:srgbClr val="FF0000"/>
        </a:buClr>
        <a:buFont typeface="Arial" charset="0"/>
        <a:buNone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819150" indent="-279400" algn="l" rtl="0" eaLnBrk="1" fontAlgn="base" hangingPunct="1">
        <a:spcBef>
          <a:spcPts val="0"/>
        </a:spcBef>
        <a:spcAft>
          <a:spcPts val="300"/>
        </a:spcAft>
        <a:buClr>
          <a:srgbClr val="FF0000"/>
        </a:buClr>
        <a:buFont typeface="Arial" charset="0"/>
        <a:buChar char="●"/>
        <a:defRPr sz="2000" b="1">
          <a:solidFill>
            <a:schemeClr val="tx1"/>
          </a:solidFill>
          <a:latin typeface="+mn-lt"/>
        </a:defRPr>
      </a:lvl2pPr>
      <a:lvl3pPr marL="1290638" indent="-292100" algn="l" rtl="0" eaLnBrk="1" fontAlgn="base" hangingPunct="1">
        <a:spcBef>
          <a:spcPts val="0"/>
        </a:spcBef>
        <a:spcAft>
          <a:spcPts val="300"/>
        </a:spcAft>
        <a:buClr>
          <a:srgbClr val="FF0000"/>
        </a:buClr>
        <a:buFont typeface="Arial" charset="0"/>
        <a:buChar char="●"/>
        <a:defRPr sz="1600" b="1">
          <a:solidFill>
            <a:schemeClr val="tx1"/>
          </a:solidFill>
          <a:latin typeface="+mn-lt"/>
        </a:defRPr>
      </a:lvl3pPr>
      <a:lvl4pPr marL="1749425" indent="-279400" algn="l" rtl="0" eaLnBrk="1" fontAlgn="base" hangingPunct="1">
        <a:spcBef>
          <a:spcPts val="0"/>
        </a:spcBef>
        <a:spcAft>
          <a:spcPts val="300"/>
        </a:spcAft>
        <a:buClr>
          <a:schemeClr val="accent2"/>
        </a:buClr>
        <a:buFont typeface="Arial" charset="0"/>
        <a:buChar char="●"/>
        <a:defRPr sz="1400" b="1">
          <a:solidFill>
            <a:schemeClr val="tx1"/>
          </a:solidFill>
          <a:latin typeface="+mn-lt"/>
        </a:defRPr>
      </a:lvl4pPr>
      <a:lvl5pPr marL="1928813" indent="-1000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»"/>
        <a:defRPr sz="1400">
          <a:solidFill>
            <a:schemeClr val="tx1"/>
          </a:solidFill>
          <a:latin typeface="+mn-lt"/>
        </a:defRPr>
      </a:lvl5pPr>
      <a:lvl6pPr marL="23860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defRPr sz="1400">
          <a:solidFill>
            <a:schemeClr val="tx1"/>
          </a:solidFill>
          <a:latin typeface="+mn-lt"/>
        </a:defRPr>
      </a:lvl6pPr>
      <a:lvl7pPr marL="28432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defRPr sz="1400">
          <a:solidFill>
            <a:schemeClr val="tx1"/>
          </a:solidFill>
          <a:latin typeface="+mn-lt"/>
        </a:defRPr>
      </a:lvl7pPr>
      <a:lvl8pPr marL="33004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defRPr sz="1400">
          <a:solidFill>
            <a:schemeClr val="tx1"/>
          </a:solidFill>
          <a:latin typeface="+mn-lt"/>
        </a:defRPr>
      </a:lvl8pPr>
      <a:lvl9pPr marL="37576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6524" y="710906"/>
            <a:ext cx="3824301" cy="5861366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</p:pic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©  Swiss Federal Institute of Technology (ETH)  -  IHA                  Ergonomics / Work + Health                      H. Krueger</a:t>
            </a:r>
          </a:p>
        </p:txBody>
      </p:sp>
      <p:sp>
        <p:nvSpPr>
          <p:cNvPr id="2052" name="Foliennummernplatzhalt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D0331D9-6183-452A-9358-68D08DCD4972}" type="slidenum">
              <a:rPr lang="de-DE"/>
              <a:pPr/>
              <a:t>1</a:t>
            </a:fld>
            <a:endParaRPr lang="de-DE"/>
          </a:p>
        </p:txBody>
      </p:sp>
      <p:sp>
        <p:nvSpPr>
          <p:cNvPr id="8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31-07-2002</a:t>
            </a:r>
            <a:endParaRPr lang="de-DE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Sitzen:</a:t>
            </a:r>
            <a:br>
              <a:rPr lang="de-CH" smtClean="0"/>
            </a:br>
            <a:r>
              <a:rPr lang="de-CH" smtClean="0"/>
              <a:t>Honda - Autositz</a:t>
            </a:r>
          </a:p>
        </p:txBody>
      </p:sp>
      <p:sp>
        <p:nvSpPr>
          <p:cNvPr id="2056" name="Text Box 130"/>
          <p:cNvSpPr txBox="1">
            <a:spLocks noChangeArrowheads="1"/>
          </p:cNvSpPr>
          <p:nvPr/>
        </p:nvSpPr>
        <p:spPr bwMode="auto">
          <a:xfrm>
            <a:off x="6000760" y="6357958"/>
            <a:ext cx="584200" cy="2143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de-CH">
                <a:solidFill>
                  <a:schemeClr val="bg1"/>
                </a:solidFill>
              </a:rPr>
              <a:t>3122_11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875" y="6499313"/>
            <a:ext cx="474670" cy="361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 anchorCtr="1"/>
          <a:lstStyle/>
          <a:p>
            <a:pPr algn="ctr">
              <a:spcAft>
                <a:spcPct val="0"/>
              </a:spcAft>
              <a:buClrTx/>
              <a:buFontTx/>
              <a:buNone/>
            </a:pPr>
            <a:r>
              <a:rPr lang="de-CH" sz="800" b="0" smtClean="0"/>
              <a:t>31-07-02</a:t>
            </a:r>
            <a:br>
              <a:rPr lang="de-CH" sz="800" b="0" smtClean="0"/>
            </a:br>
            <a:r>
              <a:rPr lang="de-CH" sz="1000" b="0" smtClean="0"/>
              <a:t>3122.11</a:t>
            </a:r>
            <a:endParaRPr lang="de-CH" sz="1000" b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__Slides">
  <a:themeElements>
    <a:clrScheme name="___Beamer  Satz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Krueger Comic Arial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  <a:spAutoFit/>
      </a:bodyPr>
      <a:lstStyle>
        <a:defPPr marL="292100" marR="0" indent="-2921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40000"/>
          </a:spcAft>
          <a:buClr>
            <a:schemeClr val="accent2"/>
          </a:buClr>
          <a:buSzTx/>
          <a:buFontTx/>
          <a:buChar char="•"/>
          <a:tabLst/>
          <a:defRPr kumimoji="0" lang="de-DE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  <a:spAutoFit/>
      </a:bodyPr>
      <a:lstStyle>
        <a:defPPr marL="292100" marR="0" indent="-2921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40000"/>
          </a:spcAft>
          <a:buClr>
            <a:schemeClr val="accent2"/>
          </a:buClr>
          <a:buSzTx/>
          <a:buFontTx/>
          <a:buChar char="•"/>
          <a:tabLst/>
          <a:defRPr kumimoji="0" lang="de-DE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3175">
          <a:noFill/>
        </a:ln>
        <a:effectLst>
          <a:outerShdw blurRad="50800" dist="101600" dir="2700000" algn="tl" rotWithShape="0">
            <a:prstClr val="black">
              <a:alpha val="40000"/>
            </a:prstClr>
          </a:outerShdw>
        </a:effectLst>
      </a:spPr>
      <a:bodyPr wrap="square" lIns="72000" tIns="72000" rIns="72000" bIns="72000" rtlCol="0" anchor="t" anchorCtr="0">
        <a:noAutofit/>
      </a:bodyPr>
      <a:lstStyle>
        <a:defPPr marL="265113" indent="-265113">
          <a:spcAft>
            <a:spcPts val="600"/>
          </a:spcAft>
          <a:buNone/>
          <a:defRPr dirty="0"/>
        </a:defPPr>
      </a:lstStyle>
    </a:txDef>
  </a:objectDefaults>
  <a:extraClrSchemeLst>
    <a:extraClrScheme>
      <a:clrScheme name="___Beamer  Satz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__Beamer  Satz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Beamer  Satz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Beamer  Satz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Beamer  Satz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Beamer  Satz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__Beamer  Satz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__Slides</Template>
  <TotalTime>0</TotalTime>
  <Pages>1237561</Pages>
  <Words>25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__Slides</vt:lpstr>
      <vt:lpstr>Sitzen: Honda - Autositz</vt:lpstr>
    </vt:vector>
  </TitlesOfParts>
  <Company>ethz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Escher Kubus</dc:title>
  <dc:subject/>
  <dc:creator>iha</dc:creator>
  <cp:keywords/>
  <dc:description/>
  <cp:lastModifiedBy>Helmut Krueger</cp:lastModifiedBy>
  <cp:revision>53</cp:revision>
  <cp:lastPrinted>1999-05-12T17:40:04Z</cp:lastPrinted>
  <dcterms:created xsi:type="dcterms:W3CDTF">2002-07-26T14:17:44Z</dcterms:created>
  <dcterms:modified xsi:type="dcterms:W3CDTF">2017-08-14T10:03:17Z</dcterms:modified>
</cp:coreProperties>
</file>