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6" r:id="rId3"/>
    <p:sldId id="257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686" autoAdjust="0"/>
  </p:normalViewPr>
  <p:slideViewPr>
    <p:cSldViewPr snapToGrid="0">
      <p:cViewPr varScale="1">
        <p:scale>
          <a:sx n="65" d="100"/>
          <a:sy n="65" d="100"/>
        </p:scale>
        <p:origin x="111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2FB3C-B9FE-471F-91BF-22373B094E34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9F106-9011-47D5-9EE3-431953C9D4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036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9F106-9011-47D5-9EE3-431953C9D43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662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9F106-9011-47D5-9EE3-431953C9D43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886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9F106-9011-47D5-9EE3-431953C9D43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651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9F106-9011-47D5-9EE3-431953C9D43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738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5661E0-8844-4652-B152-E68B3E8C1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B29637-98CF-4D05-BDBC-026552616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2B7AB3-C831-4D59-A681-C277806C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9D8CA9-045B-4A25-8CF7-73E5FEC0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DEC3AA-C6A5-4316-AB17-3732B2133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06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EDE069-9CC4-4EA3-98DC-1718D0DF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D558BA-37DC-494F-894B-6E874CF47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64D413-43DF-4B30-AA1E-B34B245BB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C3C132-D5BB-4AD6-8E6A-4C46C4978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4A1AED-081F-40A9-9C94-7FA7C7C2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71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B04A7B-1390-45DD-9374-4BF7E46FC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3638C9-8D19-4DC4-80EB-3435A904F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A27FCE-988F-4170-8827-50DFEFC1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DCB6FC-8725-4E51-A220-E876BB3F6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B63C9A-833C-495F-811D-B9098099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641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E7D44D-5A7C-40F3-BC02-55A554D40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9B9285-3418-46FF-A4A3-A93C8CE34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4AEF786-2928-4C1C-A1E6-966026E11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8D1ADF-67FD-4A18-871C-F8BE37713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5CEA2C-BCD4-4E50-ACA3-59BD654FA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627368-C277-4823-A609-E0D99C9F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6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B06B74-AEBA-499E-B9F8-79BA12EF6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3166A9-330A-4256-BE2D-2F957BDF6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4D4170F-A067-40B0-A6FE-AD6322505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3B8AB69-F229-40FB-8667-831025287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B084A37-E3CA-4CF1-9DC0-B7F7C3863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2ED63AA-A2FD-43FB-B175-6F0D2DD5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68DE5E-3CBC-4242-A061-41C94E31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A36F6FB-4BFC-4E4C-8146-5544AF7C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31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D5B46-A2C7-44C4-89D0-489311573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A670A23-81AB-478E-AC51-F8FF7C88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725E6CF-5AB1-4CAD-8772-EAAF65D80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094F6B5-E25A-4904-A534-D1A783E5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82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627C0AD-9DF3-4C48-A6D0-011E60D85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BC8C4CD-ED67-4C39-9354-62716383A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5E35DA-BB8B-462C-8140-243FE7745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482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C069C6-13BC-45AF-920D-AAD2FAEB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CFB235-F094-4CA8-A04C-F8600B31C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15903F-37E8-47F5-871F-622536D7F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400D6C-8850-4F5E-92CA-6B7CD82B4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721E048-1CED-41B3-A446-9FB91CE20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3CCF30-105D-4442-8C2A-1FA331EE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87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269808-39B9-44DF-BEB9-910730DA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C2B55BD-410F-452B-AE32-6A2039ECC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E2E3B9-A85A-48D8-B00A-3CF30A7AE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098F25-1D2D-4183-8D94-40E47B691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6F5DA2-029B-44E8-9EAD-2E3BC4C9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9EA386-32BE-4F6F-B968-5B01FAB0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17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2B7AE7-5C68-4280-B0CE-51B8183D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DD854D8-E0E9-437A-8BE6-A894D24F5B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4B2C32-EE48-45F6-894D-1C84F8308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B5E363-9499-458C-8FF8-D4D34B0D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F449E1-5C55-4780-BD8F-505635B22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26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C07CA8D-81B4-4950-AF88-E9CB144F8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03BE3B-F629-43DE-98F8-7FD5DE7D6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A55070-7154-4CDD-B2E3-D5152532B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A097E6-7F6F-4B15-83DA-5D264F5EE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95646F-3A48-46A0-AB2B-A8EFD894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5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6F72BF5-0D23-4AD0-B2A5-2814EC659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D1B640-C111-4468-9B5A-1A5AB676D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666FD5-EAD5-4457-A00D-E92E0F3CAC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33738-376B-4B34-9F1D-3B9014C0BCE5}" type="datetimeFigureOut">
              <a:rPr kumimoji="1" lang="ja-JP" altLang="en-US" smtClean="0"/>
              <a:t>2020/4/27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10B506-1592-4F36-B975-77C7140EDC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E22C98-A60C-43CD-9BB5-AEABC79E6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EAF7E-758A-4BD9-B0CD-2BCD96853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29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4.sv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emf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グラフィックス 32" descr="時計">
            <a:extLst>
              <a:ext uri="{FF2B5EF4-FFF2-40B4-BE49-F238E27FC236}">
                <a16:creationId xmlns:a16="http://schemas.microsoft.com/office/drawing/2014/main" id="{C5735175-EA9C-4289-8790-EE2B3ED34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7468" y="2190773"/>
            <a:ext cx="2167999" cy="2167999"/>
          </a:xfrm>
          <a:prstGeom prst="rect">
            <a:avLst/>
          </a:prstGeom>
        </p:spPr>
      </p:pic>
      <p:sp useBgFill="1">
        <p:nvSpPr>
          <p:cNvPr id="5" name="円/楕円 4"/>
          <p:cNvSpPr/>
          <p:nvPr/>
        </p:nvSpPr>
        <p:spPr>
          <a:xfrm>
            <a:off x="496345" y="841009"/>
            <a:ext cx="1404011" cy="1404011"/>
          </a:xfrm>
          <a:prstGeom prst="ellipse">
            <a:avLst/>
          </a:prstGeom>
          <a:ln w="76200" cmpd="dbl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3A225D4-BE74-4289-AE75-AB7C59D226CC}"/>
              </a:ext>
            </a:extLst>
          </p:cNvPr>
          <p:cNvSpPr txBox="1"/>
          <p:nvPr/>
        </p:nvSpPr>
        <p:spPr>
          <a:xfrm>
            <a:off x="637614" y="1009531"/>
            <a:ext cx="1121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Every</a:t>
            </a:r>
          </a:p>
          <a:p>
            <a:pPr algn="ctr"/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20</a:t>
            </a:r>
          </a:p>
          <a:p>
            <a:pPr algn="ctr"/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minutes</a:t>
            </a:r>
            <a:endParaRPr kumimoji="1" lang="ja-JP" altLang="en-US" sz="1600" dirty="0">
              <a:solidFill>
                <a:schemeClr val="accent6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39" name="グラフィックス 38" descr="伝送">
            <a:extLst>
              <a:ext uri="{FF2B5EF4-FFF2-40B4-BE49-F238E27FC236}">
                <a16:creationId xmlns:a16="http://schemas.microsoft.com/office/drawing/2014/main" id="{46ADCD69-F9B6-4969-82DE-C40B251933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9903" y="2695985"/>
            <a:ext cx="669878" cy="669878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8399825" y="2187422"/>
            <a:ext cx="3315468" cy="2098959"/>
            <a:chOff x="8015611" y="2025194"/>
            <a:chExt cx="3315468" cy="2098959"/>
          </a:xfrm>
        </p:grpSpPr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5264A048-9022-44B9-90D5-9995BCF35A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32344" y="3263674"/>
              <a:ext cx="869212" cy="256896"/>
            </a:xfrm>
            <a:prstGeom prst="straightConnector1">
              <a:avLst/>
            </a:prstGeom>
            <a:ln w="57150">
              <a:prstDash val="sysDot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47B7F05-4D52-4757-941C-AB9917EF8201}"/>
                </a:ext>
              </a:extLst>
            </p:cNvPr>
            <p:cNvSpPr txBox="1"/>
            <p:nvPr/>
          </p:nvSpPr>
          <p:spPr>
            <a:xfrm>
              <a:off x="9957992" y="2895259"/>
              <a:ext cx="13730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Bahnschrift" panose="020B0502040204020203" pitchFamily="34" charset="0"/>
                </a:rPr>
                <a:t>20 feet away</a:t>
              </a:r>
              <a:endParaRPr kumimoji="1" lang="ja-JP" altLang="en-US" sz="1600" dirty="0">
                <a:latin typeface="Bahnschrift" panose="020B0502040204020203" pitchFamily="34" charset="0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03644F-2E15-4354-992C-449533B9E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15611" y="2025194"/>
              <a:ext cx="1645990" cy="1803585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505CF6E-E173-4C84-A264-D31A79777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11" t="2330" r="10636" b="70513"/>
            <a:stretch/>
          </p:blipFill>
          <p:spPr>
            <a:xfrm rot="1151190">
              <a:off x="10422331" y="3237759"/>
              <a:ext cx="870020" cy="886394"/>
            </a:xfrm>
            <a:prstGeom prst="rect">
              <a:avLst/>
            </a:prstGeom>
          </p:spPr>
        </p:pic>
      </p:grpSp>
      <p:sp useBgFill="1">
        <p:nvSpPr>
          <p:cNvPr id="14" name="円/楕円 13"/>
          <p:cNvSpPr/>
          <p:nvPr/>
        </p:nvSpPr>
        <p:spPr>
          <a:xfrm>
            <a:off x="9501587" y="841009"/>
            <a:ext cx="1404011" cy="1404011"/>
          </a:xfrm>
          <a:prstGeom prst="ellipse">
            <a:avLst/>
          </a:prstGeom>
          <a:ln w="76200" cmpd="dbl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3A225D4-BE74-4289-AE75-AB7C59D226CC}"/>
              </a:ext>
            </a:extLst>
          </p:cNvPr>
          <p:cNvSpPr txBox="1"/>
          <p:nvPr/>
        </p:nvSpPr>
        <p:spPr>
          <a:xfrm>
            <a:off x="9642856" y="965287"/>
            <a:ext cx="112147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Look at an object</a:t>
            </a:r>
          </a:p>
          <a:p>
            <a:pPr algn="ctr"/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20</a:t>
            </a:r>
          </a:p>
          <a:p>
            <a:pPr algn="ctr"/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f</a:t>
            </a:r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eet away</a:t>
            </a:r>
            <a:endParaRPr kumimoji="1" lang="ja-JP" altLang="en-US" sz="1600" dirty="0">
              <a:solidFill>
                <a:schemeClr val="accent6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 useBgFill="1">
        <p:nvSpPr>
          <p:cNvPr id="18" name="円/楕円 17"/>
          <p:cNvSpPr/>
          <p:nvPr/>
        </p:nvSpPr>
        <p:spPr>
          <a:xfrm>
            <a:off x="5004828" y="841009"/>
            <a:ext cx="1404011" cy="1404011"/>
          </a:xfrm>
          <a:prstGeom prst="ellipse">
            <a:avLst/>
          </a:prstGeom>
          <a:ln w="76200" cmpd="dbl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A225D4-BE74-4289-AE75-AB7C59D226CC}"/>
              </a:ext>
            </a:extLst>
          </p:cNvPr>
          <p:cNvSpPr txBox="1"/>
          <p:nvPr/>
        </p:nvSpPr>
        <p:spPr>
          <a:xfrm>
            <a:off x="5004828" y="994783"/>
            <a:ext cx="1404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Take a</a:t>
            </a:r>
          </a:p>
          <a:p>
            <a:pPr algn="ctr"/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20</a:t>
            </a:r>
          </a:p>
          <a:p>
            <a:pPr algn="ctr"/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s</a:t>
            </a:r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ec.</a:t>
            </a:r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 break</a:t>
            </a:r>
            <a:endParaRPr kumimoji="1" lang="ja-JP" altLang="en-US" sz="1600" dirty="0">
              <a:solidFill>
                <a:schemeClr val="accent6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723272" y="2069105"/>
            <a:ext cx="112891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dirty="0">
                <a:latin typeface="Bahnschrift" panose="020B0502040204020203" pitchFamily="34" charset="0"/>
              </a:rPr>
              <a:t>+</a:t>
            </a:r>
          </a:p>
          <a:p>
            <a:pPr algn="ctr"/>
            <a:endParaRPr kumimoji="1" lang="ja-JP" altLang="en-US" sz="28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90E0550-7564-412D-BCE4-CADC137B16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614" y="2010446"/>
            <a:ext cx="2466993" cy="2335328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84423A4-B08D-4202-B5CE-B64A6CC62D1B}"/>
              </a:ext>
            </a:extLst>
          </p:cNvPr>
          <p:cNvGrpSpPr/>
          <p:nvPr/>
        </p:nvGrpSpPr>
        <p:grpSpPr>
          <a:xfrm>
            <a:off x="804033" y="4526101"/>
            <a:ext cx="849545" cy="849545"/>
            <a:chOff x="6443363" y="-2752087"/>
            <a:chExt cx="1404011" cy="1404011"/>
          </a:xfrm>
        </p:grpSpPr>
        <p:sp useBgFill="1">
          <p:nvSpPr>
            <p:cNvPr id="21" name="円/楕円 14">
              <a:extLst>
                <a:ext uri="{FF2B5EF4-FFF2-40B4-BE49-F238E27FC236}">
                  <a16:creationId xmlns:a16="http://schemas.microsoft.com/office/drawing/2014/main" id="{95BE8B66-BD4A-43E8-BC5A-9C559E98AF29}"/>
                </a:ext>
              </a:extLst>
            </p:cNvPr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L 字 21">
              <a:extLst>
                <a:ext uri="{FF2B5EF4-FFF2-40B4-BE49-F238E27FC236}">
                  <a16:creationId xmlns:a16="http://schemas.microsoft.com/office/drawing/2014/main" id="{C494096F-3906-4A5C-9759-DBB76FF7EBF9}"/>
                </a:ext>
              </a:extLst>
            </p:cNvPr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C60BAB1-C277-4F87-A574-0DA60A60EB44}"/>
              </a:ext>
            </a:extLst>
          </p:cNvPr>
          <p:cNvSpPr txBox="1"/>
          <p:nvPr/>
        </p:nvSpPr>
        <p:spPr>
          <a:xfrm>
            <a:off x="1915974" y="4691035"/>
            <a:ext cx="6601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When using digital devices, take a break every 20 minutes and look at an object at least 20 feet away for at least 20 seconds. </a:t>
            </a:r>
          </a:p>
        </p:txBody>
      </p:sp>
    </p:spTree>
    <p:extLst>
      <p:ext uri="{BB962C8B-B14F-4D97-AF65-F5344CB8AC3E}">
        <p14:creationId xmlns:p14="http://schemas.microsoft.com/office/powerpoint/2010/main" val="282910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/>
          <p:nvPr/>
        </p:nvGrpSpPr>
        <p:grpSpPr>
          <a:xfrm>
            <a:off x="513449" y="1678862"/>
            <a:ext cx="1314497" cy="1297435"/>
            <a:chOff x="1403432" y="149754"/>
            <a:chExt cx="1314497" cy="1297435"/>
          </a:xfrm>
        </p:grpSpPr>
        <p:sp>
          <p:nvSpPr>
            <p:cNvPr id="13" name="環状矢印 12"/>
            <p:cNvSpPr/>
            <p:nvPr/>
          </p:nvSpPr>
          <p:spPr>
            <a:xfrm rot="5400000">
              <a:off x="1453574" y="182835"/>
              <a:ext cx="1296567" cy="1232142"/>
            </a:xfrm>
            <a:prstGeom prst="circularArrow">
              <a:avLst>
                <a:gd name="adj1" fmla="val 8988"/>
                <a:gd name="adj2" fmla="val 953202"/>
                <a:gd name="adj3" fmla="val 20569268"/>
                <a:gd name="adj4" fmla="val 10800000"/>
                <a:gd name="adj5" fmla="val 1049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グラフィックス 17" descr="時計">
              <a:extLst>
                <a:ext uri="{FF2B5EF4-FFF2-40B4-BE49-F238E27FC236}">
                  <a16:creationId xmlns:a16="http://schemas.microsoft.com/office/drawing/2014/main" id="{21203E23-D7D6-4749-8B50-BA66D7561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03432" y="149754"/>
              <a:ext cx="1296569" cy="1296569"/>
            </a:xfrm>
            <a:prstGeom prst="rect">
              <a:avLst/>
            </a:prstGeom>
          </p:spPr>
        </p:pic>
      </p:grpSp>
      <p:pic>
        <p:nvPicPr>
          <p:cNvPr id="12" name="図 11" descr="座る, ブラック, ホワイト が含まれている画像&#10;&#10;自動的に生成された説明">
            <a:extLst>
              <a:ext uri="{FF2B5EF4-FFF2-40B4-BE49-F238E27FC236}">
                <a16:creationId xmlns:a16="http://schemas.microsoft.com/office/drawing/2014/main" id="{D36CEE6A-9AF5-4052-8277-F8C9A3DFBC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27732" r="1"/>
          <a:stretch/>
        </p:blipFill>
        <p:spPr>
          <a:xfrm>
            <a:off x="701603" y="2339612"/>
            <a:ext cx="2586277" cy="2711283"/>
          </a:xfrm>
          <a:prstGeom prst="rect">
            <a:avLst/>
          </a:prstGeom>
        </p:spPr>
      </p:pic>
      <p:pic>
        <p:nvPicPr>
          <p:cNvPr id="20" name="グラフィックス 19" descr="山形の矢印 (RTL)">
            <a:extLst>
              <a:ext uri="{FF2B5EF4-FFF2-40B4-BE49-F238E27FC236}">
                <a16:creationId xmlns:a16="http://schemas.microsoft.com/office/drawing/2014/main" id="{994E2CA0-295F-40FE-ACB8-5BA0EAA549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643214" y="4289052"/>
            <a:ext cx="562981" cy="58647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442CA3B-0043-4604-BA29-03A81B120D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9154" y="2337195"/>
            <a:ext cx="2498443" cy="26181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5FF7556-0983-4051-A061-7C90B533B9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4706" y="1678862"/>
            <a:ext cx="2466514" cy="318491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A225D4-BE74-4289-AE75-AB7C59D226CC}"/>
              </a:ext>
            </a:extLst>
          </p:cNvPr>
          <p:cNvSpPr txBox="1"/>
          <p:nvPr/>
        </p:nvSpPr>
        <p:spPr>
          <a:xfrm>
            <a:off x="1644147" y="5395520"/>
            <a:ext cx="2097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Avoid sitting for a long period of time without taking a break when using digital devices</a:t>
            </a:r>
            <a:endParaRPr kumimoji="1" lang="ja-JP" altLang="en-US" sz="1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698271" y="5376972"/>
            <a:ext cx="849545" cy="849545"/>
            <a:chOff x="2031241" y="-2955577"/>
            <a:chExt cx="1404011" cy="1404011"/>
          </a:xfrm>
        </p:grpSpPr>
        <p:sp useBgFill="1">
          <p:nvSpPr>
            <p:cNvPr id="10" name="円/楕円 9"/>
            <p:cNvSpPr/>
            <p:nvPr/>
          </p:nvSpPr>
          <p:spPr>
            <a:xfrm>
              <a:off x="2031241" y="-2955577"/>
              <a:ext cx="1404011" cy="1404011"/>
            </a:xfrm>
            <a:prstGeom prst="ellipse">
              <a:avLst/>
            </a:prstGeom>
            <a:ln w="76200" cmpd="sng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乗算記号 4"/>
            <p:cNvSpPr/>
            <p:nvPr/>
          </p:nvSpPr>
          <p:spPr>
            <a:xfrm>
              <a:off x="2190444" y="-2796374"/>
              <a:ext cx="1085603" cy="1085603"/>
            </a:xfrm>
            <a:prstGeom prst="mathMultiply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6869131" y="5376972"/>
            <a:ext cx="849545" cy="849545"/>
            <a:chOff x="6443363" y="-2752087"/>
            <a:chExt cx="1404011" cy="1404011"/>
          </a:xfrm>
        </p:grpSpPr>
        <p:sp useBgFill="1">
          <p:nvSpPr>
            <p:cNvPr id="15" name="円/楕円 14"/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L 字 6"/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1" name="グラフィックス 38" descr="伝送">
            <a:extLst>
              <a:ext uri="{FF2B5EF4-FFF2-40B4-BE49-F238E27FC236}">
                <a16:creationId xmlns:a16="http://schemas.microsoft.com/office/drawing/2014/main" id="{46ADCD69-F9B6-4969-82DE-C40B2519332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61591" y="3586423"/>
            <a:ext cx="669878" cy="669878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3A225D4-BE74-4289-AE75-AB7C59D226CC}"/>
              </a:ext>
            </a:extLst>
          </p:cNvPr>
          <p:cNvSpPr txBox="1"/>
          <p:nvPr/>
        </p:nvSpPr>
        <p:spPr>
          <a:xfrm>
            <a:off x="7835916" y="5395520"/>
            <a:ext cx="3245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Alternate between sitting and standing position frequently when using digital devices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3A225D4-BE74-4289-AE75-AB7C59D226CC}"/>
              </a:ext>
            </a:extLst>
          </p:cNvPr>
          <p:cNvSpPr txBox="1"/>
          <p:nvPr/>
        </p:nvSpPr>
        <p:spPr>
          <a:xfrm>
            <a:off x="402643" y="1431201"/>
            <a:ext cx="209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Prolonged sitting</a:t>
            </a:r>
            <a:endParaRPr kumimoji="1" lang="ja-JP" altLang="en-US" sz="1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24" name="グラフィックス 19" descr="山形の矢印 (RTL)">
            <a:extLst>
              <a:ext uri="{FF2B5EF4-FFF2-40B4-BE49-F238E27FC236}">
                <a16:creationId xmlns:a16="http://schemas.microsoft.com/office/drawing/2014/main" id="{994E2CA0-295F-40FE-ACB8-5BA0EAA549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4945095" y="4476169"/>
            <a:ext cx="562981" cy="5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2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グラフィックス 11" descr="矢印: 直線">
            <a:extLst>
              <a:ext uri="{FF2B5EF4-FFF2-40B4-BE49-F238E27FC236}">
                <a16:creationId xmlns:a16="http://schemas.microsoft.com/office/drawing/2014/main" id="{BB008B0B-7E51-4C9D-A8C2-6866ED1319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435577">
            <a:off x="3289130" y="2001359"/>
            <a:ext cx="1049226" cy="1049226"/>
          </a:xfrm>
          <a:prstGeom prst="rect">
            <a:avLst/>
          </a:prstGeom>
        </p:spPr>
      </p:pic>
      <p:pic>
        <p:nvPicPr>
          <p:cNvPr id="27" name="グラフィックス 26" descr="矢印: 直線">
            <a:extLst>
              <a:ext uri="{FF2B5EF4-FFF2-40B4-BE49-F238E27FC236}">
                <a16:creationId xmlns:a16="http://schemas.microsoft.com/office/drawing/2014/main" id="{15B9945B-59E3-4512-8029-9ECC1BF2B5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435577">
            <a:off x="9072418" y="2223710"/>
            <a:ext cx="525763" cy="525763"/>
          </a:xfrm>
          <a:prstGeom prst="rect">
            <a:avLst/>
          </a:prstGeom>
        </p:spPr>
      </p:pic>
      <p:pic>
        <p:nvPicPr>
          <p:cNvPr id="10" name="図 9" descr="ブラック, ホワイト, 飼い猫, 立つ が含まれている画像&#10;&#10;自動的に生成された説明">
            <a:extLst>
              <a:ext uri="{FF2B5EF4-FFF2-40B4-BE49-F238E27FC236}">
                <a16:creationId xmlns:a16="http://schemas.microsoft.com/office/drawing/2014/main" id="{DC1BF8EF-FEEE-46F3-A8F0-E6F368544E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3" t="65061" r="16603" b="797"/>
          <a:stretch/>
        </p:blipFill>
        <p:spPr>
          <a:xfrm rot="20465069">
            <a:off x="1482512" y="3035094"/>
            <a:ext cx="1970496" cy="1766367"/>
          </a:xfrm>
          <a:prstGeom prst="rect">
            <a:avLst/>
          </a:prstGeom>
        </p:spPr>
      </p:pic>
      <p:pic>
        <p:nvPicPr>
          <p:cNvPr id="15" name="図 14" descr="黒い背景と白い文字&#10;&#10;自動的に生成された説明">
            <a:extLst>
              <a:ext uri="{FF2B5EF4-FFF2-40B4-BE49-F238E27FC236}">
                <a16:creationId xmlns:a16="http://schemas.microsoft.com/office/drawing/2014/main" id="{E4E664C3-4877-4199-A895-B0D031AD19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735" y="1534017"/>
            <a:ext cx="2160297" cy="373788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F6BBEB3-37CF-4B1A-A0C5-45DE46A08F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2107" y="1080658"/>
            <a:ext cx="3133725" cy="386715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08D870-57FA-47C8-9AD0-9C77412CF512}"/>
              </a:ext>
            </a:extLst>
          </p:cNvPr>
          <p:cNvSpPr txBox="1"/>
          <p:nvPr/>
        </p:nvSpPr>
        <p:spPr>
          <a:xfrm>
            <a:off x="1644146" y="5306620"/>
            <a:ext cx="30040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Using the smartphone with one hand causes the head to tilt forward, leading to additional stress on the neck.</a:t>
            </a:r>
            <a:endParaRPr kumimoji="1" lang="ja-JP" altLang="en-US" sz="1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9F855B6-B56B-4083-9F64-B6E36F5C4965}"/>
              </a:ext>
            </a:extLst>
          </p:cNvPr>
          <p:cNvGrpSpPr/>
          <p:nvPr/>
        </p:nvGrpSpPr>
        <p:grpSpPr>
          <a:xfrm>
            <a:off x="698271" y="5376972"/>
            <a:ext cx="849545" cy="849545"/>
            <a:chOff x="2031241" y="-2955577"/>
            <a:chExt cx="1404011" cy="1404011"/>
          </a:xfrm>
        </p:grpSpPr>
        <p:sp useBgFill="1">
          <p:nvSpPr>
            <p:cNvPr id="9" name="円/楕円 9">
              <a:extLst>
                <a:ext uri="{FF2B5EF4-FFF2-40B4-BE49-F238E27FC236}">
                  <a16:creationId xmlns:a16="http://schemas.microsoft.com/office/drawing/2014/main" id="{60F9F394-C6C5-494E-A7D6-360443FCDEE3}"/>
                </a:ext>
              </a:extLst>
            </p:cNvPr>
            <p:cNvSpPr/>
            <p:nvPr/>
          </p:nvSpPr>
          <p:spPr>
            <a:xfrm>
              <a:off x="2031241" y="-2955577"/>
              <a:ext cx="1404011" cy="1404011"/>
            </a:xfrm>
            <a:prstGeom prst="ellipse">
              <a:avLst/>
            </a:prstGeom>
            <a:ln w="76200" cmpd="sng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乗算記号 10">
              <a:extLst>
                <a:ext uri="{FF2B5EF4-FFF2-40B4-BE49-F238E27FC236}">
                  <a16:creationId xmlns:a16="http://schemas.microsoft.com/office/drawing/2014/main" id="{D449F31E-FDC3-428E-9B08-B5EDB5FFF18F}"/>
                </a:ext>
              </a:extLst>
            </p:cNvPr>
            <p:cNvSpPr/>
            <p:nvPr/>
          </p:nvSpPr>
          <p:spPr>
            <a:xfrm>
              <a:off x="2190444" y="-2796374"/>
              <a:ext cx="1085603" cy="1085603"/>
            </a:xfrm>
            <a:prstGeom prst="mathMultiply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43B40BB-D490-4158-926F-BEA9EB2FEE61}"/>
              </a:ext>
            </a:extLst>
          </p:cNvPr>
          <p:cNvGrpSpPr/>
          <p:nvPr/>
        </p:nvGrpSpPr>
        <p:grpSpPr>
          <a:xfrm>
            <a:off x="6869131" y="5376972"/>
            <a:ext cx="849545" cy="849545"/>
            <a:chOff x="6443363" y="-2752087"/>
            <a:chExt cx="1404011" cy="1404011"/>
          </a:xfrm>
        </p:grpSpPr>
        <p:sp useBgFill="1">
          <p:nvSpPr>
            <p:cNvPr id="14" name="円/楕円 14">
              <a:extLst>
                <a:ext uri="{FF2B5EF4-FFF2-40B4-BE49-F238E27FC236}">
                  <a16:creationId xmlns:a16="http://schemas.microsoft.com/office/drawing/2014/main" id="{5257D56E-DE68-49CA-9560-FE9630143E60}"/>
                </a:ext>
              </a:extLst>
            </p:cNvPr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L 字 15">
              <a:extLst>
                <a:ext uri="{FF2B5EF4-FFF2-40B4-BE49-F238E27FC236}">
                  <a16:creationId xmlns:a16="http://schemas.microsoft.com/office/drawing/2014/main" id="{3A0B3310-3F11-4B12-98D7-97C7E1051FB3}"/>
                </a:ext>
              </a:extLst>
            </p:cNvPr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2EBF895-1830-498B-99D4-CA9213651622}"/>
              </a:ext>
            </a:extLst>
          </p:cNvPr>
          <p:cNvSpPr txBox="1"/>
          <p:nvPr/>
        </p:nvSpPr>
        <p:spPr>
          <a:xfrm>
            <a:off x="7835916" y="5306620"/>
            <a:ext cx="3133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Support the arm holding the smartphone with the other hand, and hold your phone up to keep your neck as straight as you can.</a:t>
            </a:r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E080D7E0-60F3-4450-9C16-F9F2A20DABC2}"/>
              </a:ext>
            </a:extLst>
          </p:cNvPr>
          <p:cNvSpPr/>
          <p:nvPr/>
        </p:nvSpPr>
        <p:spPr>
          <a:xfrm>
            <a:off x="2674620" y="2301240"/>
            <a:ext cx="358140" cy="2369820"/>
          </a:xfrm>
          <a:custGeom>
            <a:avLst/>
            <a:gdLst>
              <a:gd name="connsiteX0" fmla="*/ 358140 w 358140"/>
              <a:gd name="connsiteY0" fmla="*/ 2369820 h 2369820"/>
              <a:gd name="connsiteX1" fmla="*/ 358140 w 358140"/>
              <a:gd name="connsiteY1" fmla="*/ 1920951 h 2369820"/>
              <a:gd name="connsiteX2" fmla="*/ 358140 w 358140"/>
              <a:gd name="connsiteY2" fmla="*/ 1443431 h 2369820"/>
              <a:gd name="connsiteX3" fmla="*/ 358140 w 358140"/>
              <a:gd name="connsiteY3" fmla="*/ 937260 h 2369820"/>
              <a:gd name="connsiteX4" fmla="*/ 266700 w 358140"/>
              <a:gd name="connsiteY4" fmla="*/ 472440 h 2369820"/>
              <a:gd name="connsiteX5" fmla="*/ 0 w 358140"/>
              <a:gd name="connsiteY5" fmla="*/ 0 h 236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" h="2369820" extrusionOk="0">
                <a:moveTo>
                  <a:pt x="358140" y="2369820"/>
                </a:moveTo>
                <a:cubicBezTo>
                  <a:pt x="344665" y="2271773"/>
                  <a:pt x="360729" y="2065074"/>
                  <a:pt x="358140" y="1920951"/>
                </a:cubicBezTo>
                <a:cubicBezTo>
                  <a:pt x="355551" y="1776828"/>
                  <a:pt x="342919" y="1565273"/>
                  <a:pt x="358140" y="1443431"/>
                </a:cubicBezTo>
                <a:cubicBezTo>
                  <a:pt x="373361" y="1321589"/>
                  <a:pt x="338320" y="1053694"/>
                  <a:pt x="358140" y="937260"/>
                </a:cubicBezTo>
                <a:cubicBezTo>
                  <a:pt x="322152" y="843033"/>
                  <a:pt x="277476" y="574399"/>
                  <a:pt x="266700" y="472440"/>
                </a:cubicBezTo>
                <a:cubicBezTo>
                  <a:pt x="153695" y="267688"/>
                  <a:pt x="97913" y="179922"/>
                  <a:pt x="0" y="0"/>
                </a:cubicBez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310840088">
                  <a:custGeom>
                    <a:avLst/>
                    <a:gdLst>
                      <a:gd name="connsiteX0" fmla="*/ 358140 w 358140"/>
                      <a:gd name="connsiteY0" fmla="*/ 2369820 h 2369820"/>
                      <a:gd name="connsiteX1" fmla="*/ 358140 w 358140"/>
                      <a:gd name="connsiteY1" fmla="*/ 937260 h 2369820"/>
                      <a:gd name="connsiteX2" fmla="*/ 266700 w 358140"/>
                      <a:gd name="connsiteY2" fmla="*/ 472440 h 2369820"/>
                      <a:gd name="connsiteX3" fmla="*/ 0 w 358140"/>
                      <a:gd name="connsiteY3" fmla="*/ 0 h 23698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140" h="2369820">
                        <a:moveTo>
                          <a:pt x="358140" y="2369820"/>
                        </a:moveTo>
                        <a:lnTo>
                          <a:pt x="358140" y="937260"/>
                        </a:lnTo>
                        <a:lnTo>
                          <a:pt x="266700" y="472440"/>
                        </a:lnTo>
                        <a:lnTo>
                          <a:pt x="0" y="0"/>
                        </a:ln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9EA44BB3-7E23-40FC-9B19-54F8BB771E6D}"/>
              </a:ext>
            </a:extLst>
          </p:cNvPr>
          <p:cNvSpPr/>
          <p:nvPr/>
        </p:nvSpPr>
        <p:spPr>
          <a:xfrm>
            <a:off x="2588467" y="2250535"/>
            <a:ext cx="147113" cy="1471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4C639E85-DC60-4A80-B3B9-8CB78F5DDE50}"/>
              </a:ext>
            </a:extLst>
          </p:cNvPr>
          <p:cNvSpPr/>
          <p:nvPr/>
        </p:nvSpPr>
        <p:spPr>
          <a:xfrm>
            <a:off x="2830830" y="2639776"/>
            <a:ext cx="147113" cy="1471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81C21F26-2C97-440A-B53A-9E8635040E94}"/>
              </a:ext>
            </a:extLst>
          </p:cNvPr>
          <p:cNvSpPr/>
          <p:nvPr/>
        </p:nvSpPr>
        <p:spPr>
          <a:xfrm>
            <a:off x="2943963" y="3114743"/>
            <a:ext cx="147113" cy="1471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95B9025C-76A7-4AAB-B735-12FC585B3618}"/>
              </a:ext>
            </a:extLst>
          </p:cNvPr>
          <p:cNvSpPr/>
          <p:nvPr/>
        </p:nvSpPr>
        <p:spPr>
          <a:xfrm>
            <a:off x="8580120" y="2232660"/>
            <a:ext cx="99060" cy="2133600"/>
          </a:xfrm>
          <a:custGeom>
            <a:avLst/>
            <a:gdLst>
              <a:gd name="connsiteX0" fmla="*/ 60960 w 99060"/>
              <a:gd name="connsiteY0" fmla="*/ 2133600 h 2133600"/>
              <a:gd name="connsiteX1" fmla="*/ 79629 w 99060"/>
              <a:gd name="connsiteY1" fmla="*/ 1592199 h 2133600"/>
              <a:gd name="connsiteX2" fmla="*/ 99060 w 99060"/>
              <a:gd name="connsiteY2" fmla="*/ 1028700 h 2133600"/>
              <a:gd name="connsiteX3" fmla="*/ 68580 w 99060"/>
              <a:gd name="connsiteY3" fmla="*/ 563880 h 2133600"/>
              <a:gd name="connsiteX4" fmla="*/ 0 w 9906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060" h="2133600" extrusionOk="0">
                <a:moveTo>
                  <a:pt x="60960" y="2133600"/>
                </a:moveTo>
                <a:cubicBezTo>
                  <a:pt x="61191" y="1925915"/>
                  <a:pt x="74998" y="1707041"/>
                  <a:pt x="79629" y="1592199"/>
                </a:cubicBezTo>
                <a:cubicBezTo>
                  <a:pt x="84260" y="1477357"/>
                  <a:pt x="70364" y="1293933"/>
                  <a:pt x="99060" y="1028700"/>
                </a:cubicBezTo>
                <a:cubicBezTo>
                  <a:pt x="95205" y="863248"/>
                  <a:pt x="91261" y="790643"/>
                  <a:pt x="68580" y="563880"/>
                </a:cubicBezTo>
                <a:cubicBezTo>
                  <a:pt x="75154" y="435590"/>
                  <a:pt x="16815" y="135673"/>
                  <a:pt x="0" y="0"/>
                </a:cubicBezTo>
              </a:path>
            </a:pathLst>
          </a:custGeom>
          <a:noFill/>
          <a:ln w="25400" cmpd="sng">
            <a:solidFill>
              <a:schemeClr val="accent6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60960 w 99060"/>
                      <a:gd name="connsiteY0" fmla="*/ 2133600 h 2133600"/>
                      <a:gd name="connsiteX1" fmla="*/ 99060 w 99060"/>
                      <a:gd name="connsiteY1" fmla="*/ 1028700 h 2133600"/>
                      <a:gd name="connsiteX2" fmla="*/ 68580 w 99060"/>
                      <a:gd name="connsiteY2" fmla="*/ 563880 h 2133600"/>
                      <a:gd name="connsiteX3" fmla="*/ 0 w 99060"/>
                      <a:gd name="connsiteY3" fmla="*/ 0 h 2133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060" h="2133600">
                        <a:moveTo>
                          <a:pt x="60960" y="2133600"/>
                        </a:moveTo>
                        <a:lnTo>
                          <a:pt x="99060" y="1028700"/>
                        </a:lnTo>
                        <a:lnTo>
                          <a:pt x="68580" y="563880"/>
                        </a:lnTo>
                        <a:lnTo>
                          <a:pt x="0" y="0"/>
                        </a:ln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B8729902-DD21-427E-80A0-F440C05DC613}"/>
              </a:ext>
            </a:extLst>
          </p:cNvPr>
          <p:cNvSpPr/>
          <p:nvPr/>
        </p:nvSpPr>
        <p:spPr>
          <a:xfrm>
            <a:off x="8514183" y="2226192"/>
            <a:ext cx="147113" cy="1471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26C5ED07-1F53-4F83-AF34-6794DDBAF015}"/>
              </a:ext>
            </a:extLst>
          </p:cNvPr>
          <p:cNvSpPr/>
          <p:nvPr/>
        </p:nvSpPr>
        <p:spPr>
          <a:xfrm>
            <a:off x="8574789" y="2713332"/>
            <a:ext cx="147113" cy="1471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11755087-9ADD-4D30-A639-60E4E3511C4B}"/>
              </a:ext>
            </a:extLst>
          </p:cNvPr>
          <p:cNvSpPr/>
          <p:nvPr/>
        </p:nvSpPr>
        <p:spPr>
          <a:xfrm>
            <a:off x="8605623" y="3234600"/>
            <a:ext cx="147113" cy="1471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AEBE2E0B-A3E0-4ECA-9373-205C61E8B01E}"/>
              </a:ext>
            </a:extLst>
          </p:cNvPr>
          <p:cNvCxnSpPr>
            <a:cxnSpLocks/>
          </p:cNvCxnSpPr>
          <p:nvPr/>
        </p:nvCxnSpPr>
        <p:spPr>
          <a:xfrm flipH="1">
            <a:off x="1630957" y="2709121"/>
            <a:ext cx="437027" cy="756412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1CCC9BBB-6113-4C8A-9DD3-2F57CC5FC800}"/>
              </a:ext>
            </a:extLst>
          </p:cNvPr>
          <p:cNvSpPr/>
          <p:nvPr/>
        </p:nvSpPr>
        <p:spPr>
          <a:xfrm>
            <a:off x="9083040" y="2324091"/>
            <a:ext cx="520493" cy="385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" name="グラフィックス 39" descr="矢印: 直線">
            <a:extLst>
              <a:ext uri="{FF2B5EF4-FFF2-40B4-BE49-F238E27FC236}">
                <a16:creationId xmlns:a16="http://schemas.microsoft.com/office/drawing/2014/main" id="{2E1E1B52-2F83-400E-B27E-EDAFF3BA5FB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106281">
            <a:off x="8959996" y="2698594"/>
            <a:ext cx="498567" cy="498567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C7D3BBB-C227-4C5A-85A2-EA9A52F41B96}"/>
              </a:ext>
            </a:extLst>
          </p:cNvPr>
          <p:cNvSpPr/>
          <p:nvPr/>
        </p:nvSpPr>
        <p:spPr>
          <a:xfrm>
            <a:off x="4233636" y="1889778"/>
            <a:ext cx="2348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Increases mechanical stress on the shoulder</a:t>
            </a:r>
            <a:endParaRPr lang="ja-JP" altLang="en-US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BA130463-EE75-42E7-87BE-A26BF3BFA3F3}"/>
              </a:ext>
            </a:extLst>
          </p:cNvPr>
          <p:cNvCxnSpPr>
            <a:cxnSpLocks/>
          </p:cNvCxnSpPr>
          <p:nvPr/>
        </p:nvCxnSpPr>
        <p:spPr>
          <a:xfrm flipH="1">
            <a:off x="7157457" y="2397648"/>
            <a:ext cx="678459" cy="38924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楕円 35">
            <a:extLst>
              <a:ext uri="{FF2B5EF4-FFF2-40B4-BE49-F238E27FC236}">
                <a16:creationId xmlns:a16="http://schemas.microsoft.com/office/drawing/2014/main" id="{955EB479-9502-4CFA-97FA-28C53647E5AC}"/>
              </a:ext>
            </a:extLst>
          </p:cNvPr>
          <p:cNvSpPr/>
          <p:nvPr/>
        </p:nvSpPr>
        <p:spPr>
          <a:xfrm>
            <a:off x="7428186" y="3875674"/>
            <a:ext cx="964683" cy="964683"/>
          </a:xfrm>
          <a:prstGeom prst="ellipse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8753E776-0446-4525-B783-1BDEE4FB9C13}"/>
              </a:ext>
            </a:extLst>
          </p:cNvPr>
          <p:cNvSpPr/>
          <p:nvPr/>
        </p:nvSpPr>
        <p:spPr>
          <a:xfrm>
            <a:off x="9423384" y="2398780"/>
            <a:ext cx="2348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Decreases mechanical stress on the shoulder</a:t>
            </a:r>
            <a:endParaRPr lang="ja-JP" altLang="en-US" dirty="0">
              <a:solidFill>
                <a:schemeClr val="accent6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C362E59-057F-452B-A776-DF43E86B0F00}"/>
              </a:ext>
            </a:extLst>
          </p:cNvPr>
          <p:cNvSpPr/>
          <p:nvPr/>
        </p:nvSpPr>
        <p:spPr>
          <a:xfrm>
            <a:off x="6149778" y="1549023"/>
            <a:ext cx="19119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distance: </a:t>
            </a:r>
          </a:p>
          <a:p>
            <a:pPr algn="ctr"/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40cm&lt;</a:t>
            </a:r>
            <a:endParaRPr lang="ja-JP" alt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23501C54-0E3D-4B10-8288-AF1B45559191}"/>
              </a:ext>
            </a:extLst>
          </p:cNvPr>
          <p:cNvCxnSpPr/>
          <p:nvPr/>
        </p:nvCxnSpPr>
        <p:spPr>
          <a:xfrm>
            <a:off x="7293903" y="2071338"/>
            <a:ext cx="202783" cy="41525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11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6589448-AE93-4BE9-897F-AC074D02B25E}"/>
              </a:ext>
            </a:extLst>
          </p:cNvPr>
          <p:cNvSpPr/>
          <p:nvPr/>
        </p:nvSpPr>
        <p:spPr>
          <a:xfrm rot="20339775" flipH="1">
            <a:off x="7280740" y="2638426"/>
            <a:ext cx="45719" cy="708001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黒い背景と白い文字&#10;&#10;自動的に生成された説明">
            <a:extLst>
              <a:ext uri="{FF2B5EF4-FFF2-40B4-BE49-F238E27FC236}">
                <a16:creationId xmlns:a16="http://schemas.microsoft.com/office/drawing/2014/main" id="{47379E82-BCCF-4C4E-8A2D-F5C1676F0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977" y="1899622"/>
            <a:ext cx="1973153" cy="3414075"/>
          </a:xfrm>
          <a:prstGeom prst="rect">
            <a:avLst/>
          </a:prstGeom>
        </p:spPr>
      </p:pic>
      <p:pic>
        <p:nvPicPr>
          <p:cNvPr id="73" name="図 72">
            <a:extLst>
              <a:ext uri="{FF2B5EF4-FFF2-40B4-BE49-F238E27FC236}">
                <a16:creationId xmlns:a16="http://schemas.microsoft.com/office/drawing/2014/main" id="{F2A99618-4F3B-40B4-8927-75F6BA4E26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311" r="12942"/>
          <a:stretch/>
        </p:blipFill>
        <p:spPr>
          <a:xfrm>
            <a:off x="6130258" y="3338806"/>
            <a:ext cx="2043739" cy="1088322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7C3A2DF8-E7FC-4130-A3EB-6F4D7A962E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r="9145" b="45327"/>
          <a:stretch/>
        </p:blipFill>
        <p:spPr>
          <a:xfrm>
            <a:off x="8692446" y="1899622"/>
            <a:ext cx="1470183" cy="2656073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D9EA5B93-E2DF-4F02-BDB4-178BE8CBCC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12" y="3085141"/>
            <a:ext cx="1904762" cy="1761905"/>
          </a:xfrm>
          <a:prstGeom prst="rect">
            <a:avLst/>
          </a:prstGeom>
        </p:spPr>
      </p:pic>
      <p:sp>
        <p:nvSpPr>
          <p:cNvPr id="82" name="二等辺三角形 81">
            <a:extLst>
              <a:ext uri="{FF2B5EF4-FFF2-40B4-BE49-F238E27FC236}">
                <a16:creationId xmlns:a16="http://schemas.microsoft.com/office/drawing/2014/main" id="{A4E4A9D6-25C4-4764-BE30-8A3E502993A9}"/>
              </a:ext>
            </a:extLst>
          </p:cNvPr>
          <p:cNvSpPr/>
          <p:nvPr/>
        </p:nvSpPr>
        <p:spPr>
          <a:xfrm>
            <a:off x="6991350" y="3085307"/>
            <a:ext cx="342899" cy="249672"/>
          </a:xfrm>
          <a:prstGeom prst="triangle">
            <a:avLst>
              <a:gd name="adj" fmla="val 7260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953E3B-C8B7-4D85-9150-0FA32CDC6366}"/>
              </a:ext>
            </a:extLst>
          </p:cNvPr>
          <p:cNvSpPr txBox="1"/>
          <p:nvPr/>
        </p:nvSpPr>
        <p:spPr>
          <a:xfrm>
            <a:off x="2063246" y="5306620"/>
            <a:ext cx="3004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Prolonged  screen time on a tablet while holding it with one hand causes the head to tilt forward, leading to additional stress on the neck.</a:t>
            </a:r>
            <a:endParaRPr kumimoji="1" lang="ja-JP" altLang="en-US" sz="1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DF7CA2A-7FBE-44CB-A42D-ADDEFFB87327}"/>
              </a:ext>
            </a:extLst>
          </p:cNvPr>
          <p:cNvGrpSpPr/>
          <p:nvPr/>
        </p:nvGrpSpPr>
        <p:grpSpPr>
          <a:xfrm>
            <a:off x="1117371" y="5376972"/>
            <a:ext cx="849545" cy="849545"/>
            <a:chOff x="2031241" y="-2955577"/>
            <a:chExt cx="1404011" cy="1404011"/>
          </a:xfrm>
        </p:grpSpPr>
        <p:sp useBgFill="1">
          <p:nvSpPr>
            <p:cNvPr id="11" name="円/楕円 9">
              <a:extLst>
                <a:ext uri="{FF2B5EF4-FFF2-40B4-BE49-F238E27FC236}">
                  <a16:creationId xmlns:a16="http://schemas.microsoft.com/office/drawing/2014/main" id="{A26478B9-32D7-4BCD-8349-452F49BD0C44}"/>
                </a:ext>
              </a:extLst>
            </p:cNvPr>
            <p:cNvSpPr/>
            <p:nvPr/>
          </p:nvSpPr>
          <p:spPr>
            <a:xfrm>
              <a:off x="2031241" y="-2955577"/>
              <a:ext cx="1404011" cy="1404011"/>
            </a:xfrm>
            <a:prstGeom prst="ellipse">
              <a:avLst/>
            </a:prstGeom>
            <a:ln w="76200" cmpd="sng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乗算記号 11">
              <a:extLst>
                <a:ext uri="{FF2B5EF4-FFF2-40B4-BE49-F238E27FC236}">
                  <a16:creationId xmlns:a16="http://schemas.microsoft.com/office/drawing/2014/main" id="{738C3B33-A630-43A9-9D8D-3F6118145F5C}"/>
                </a:ext>
              </a:extLst>
            </p:cNvPr>
            <p:cNvSpPr/>
            <p:nvPr/>
          </p:nvSpPr>
          <p:spPr>
            <a:xfrm>
              <a:off x="2190444" y="-2796374"/>
              <a:ext cx="1085603" cy="1085603"/>
            </a:xfrm>
            <a:prstGeom prst="mathMultiply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B270A36-0231-4BDD-8D20-55C2EF5E6705}"/>
              </a:ext>
            </a:extLst>
          </p:cNvPr>
          <p:cNvGrpSpPr/>
          <p:nvPr/>
        </p:nvGrpSpPr>
        <p:grpSpPr>
          <a:xfrm>
            <a:off x="5903931" y="5376972"/>
            <a:ext cx="849545" cy="849545"/>
            <a:chOff x="6443363" y="-2752087"/>
            <a:chExt cx="1404011" cy="1404011"/>
          </a:xfrm>
        </p:grpSpPr>
        <p:sp useBgFill="1">
          <p:nvSpPr>
            <p:cNvPr id="14" name="円/楕円 14">
              <a:extLst>
                <a:ext uri="{FF2B5EF4-FFF2-40B4-BE49-F238E27FC236}">
                  <a16:creationId xmlns:a16="http://schemas.microsoft.com/office/drawing/2014/main" id="{8CDDEDDD-F149-4C8F-8F17-CB9ED62E66EF}"/>
                </a:ext>
              </a:extLst>
            </p:cNvPr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L 字 14">
              <a:extLst>
                <a:ext uri="{FF2B5EF4-FFF2-40B4-BE49-F238E27FC236}">
                  <a16:creationId xmlns:a16="http://schemas.microsoft.com/office/drawing/2014/main" id="{A08FDFBD-622E-4BB8-9FAC-B05999BFA9A3}"/>
                </a:ext>
              </a:extLst>
            </p:cNvPr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CDD7177-61FB-49BF-ABF0-2D9CF5E07EF2}"/>
              </a:ext>
            </a:extLst>
          </p:cNvPr>
          <p:cNvSpPr txBox="1"/>
          <p:nvPr/>
        </p:nvSpPr>
        <p:spPr>
          <a:xfrm>
            <a:off x="6870715" y="5306620"/>
            <a:ext cx="3873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Use a stand/case for tablet/smartphone, and try to raise its height to eye level or slightly below by placing it on a stack of books or magazines on a table.</a:t>
            </a: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2DAADF98-FD92-4EF7-AF93-5243E29366F4}"/>
              </a:ext>
            </a:extLst>
          </p:cNvPr>
          <p:cNvCxnSpPr>
            <a:cxnSpLocks/>
          </p:cNvCxnSpPr>
          <p:nvPr/>
        </p:nvCxnSpPr>
        <p:spPr>
          <a:xfrm flipH="1">
            <a:off x="7451825" y="2751093"/>
            <a:ext cx="1270376" cy="169907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C581A428-D4AB-44DF-B077-2293D3A9517C}"/>
              </a:ext>
            </a:extLst>
          </p:cNvPr>
          <p:cNvCxnSpPr>
            <a:cxnSpLocks/>
          </p:cNvCxnSpPr>
          <p:nvPr/>
        </p:nvCxnSpPr>
        <p:spPr>
          <a:xfrm flipH="1">
            <a:off x="2152102" y="2823346"/>
            <a:ext cx="445191" cy="54086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980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3BC605C-86E6-4F65-818F-7131F77FC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609" y="2108199"/>
            <a:ext cx="2265755" cy="281241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DC2B3-13F8-4B35-A11A-3A375AAB7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009" y="2290476"/>
            <a:ext cx="3215215" cy="227294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23C7B09-C293-48EA-B4AB-1B95E615D0C6}"/>
              </a:ext>
            </a:extLst>
          </p:cNvPr>
          <p:cNvSpPr txBox="1"/>
          <p:nvPr/>
        </p:nvSpPr>
        <p:spPr>
          <a:xfrm>
            <a:off x="2063246" y="5306620"/>
            <a:ext cx="3258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Holding the tablet in portrait style with one hand makes the character size and content appear smaller, resulting in poor visibility.</a:t>
            </a:r>
            <a:endParaRPr kumimoji="1" lang="ja-JP" altLang="en-US" sz="1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DA6EA4A-76BE-4ADF-A720-EB91051B744D}"/>
              </a:ext>
            </a:extLst>
          </p:cNvPr>
          <p:cNvGrpSpPr/>
          <p:nvPr/>
        </p:nvGrpSpPr>
        <p:grpSpPr>
          <a:xfrm>
            <a:off x="1117371" y="5376972"/>
            <a:ext cx="849545" cy="849545"/>
            <a:chOff x="2031241" y="-2955577"/>
            <a:chExt cx="1404011" cy="1404011"/>
          </a:xfrm>
        </p:grpSpPr>
        <p:sp useBgFill="1">
          <p:nvSpPr>
            <p:cNvPr id="8" name="円/楕円 9">
              <a:extLst>
                <a:ext uri="{FF2B5EF4-FFF2-40B4-BE49-F238E27FC236}">
                  <a16:creationId xmlns:a16="http://schemas.microsoft.com/office/drawing/2014/main" id="{1DDCA503-80FE-4FF5-A1AD-22BF962C20A0}"/>
                </a:ext>
              </a:extLst>
            </p:cNvPr>
            <p:cNvSpPr/>
            <p:nvPr/>
          </p:nvSpPr>
          <p:spPr>
            <a:xfrm>
              <a:off x="2031241" y="-2955577"/>
              <a:ext cx="1404011" cy="1404011"/>
            </a:xfrm>
            <a:prstGeom prst="ellipse">
              <a:avLst/>
            </a:prstGeom>
            <a:ln w="76200" cmpd="sng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乗算記号 8">
              <a:extLst>
                <a:ext uri="{FF2B5EF4-FFF2-40B4-BE49-F238E27FC236}">
                  <a16:creationId xmlns:a16="http://schemas.microsoft.com/office/drawing/2014/main" id="{87F2ADDE-752D-4E28-B652-6687F6511ED3}"/>
                </a:ext>
              </a:extLst>
            </p:cNvPr>
            <p:cNvSpPr/>
            <p:nvPr/>
          </p:nvSpPr>
          <p:spPr>
            <a:xfrm>
              <a:off x="2190444" y="-2796374"/>
              <a:ext cx="1085603" cy="1085603"/>
            </a:xfrm>
            <a:prstGeom prst="mathMultiply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ED9FFCB-BF49-4392-9063-D7FF7B474901}"/>
              </a:ext>
            </a:extLst>
          </p:cNvPr>
          <p:cNvGrpSpPr/>
          <p:nvPr/>
        </p:nvGrpSpPr>
        <p:grpSpPr>
          <a:xfrm>
            <a:off x="5903931" y="5376972"/>
            <a:ext cx="849545" cy="849545"/>
            <a:chOff x="6443363" y="-2752087"/>
            <a:chExt cx="1404011" cy="1404011"/>
          </a:xfrm>
        </p:grpSpPr>
        <p:sp useBgFill="1">
          <p:nvSpPr>
            <p:cNvPr id="12" name="円/楕円 14">
              <a:extLst>
                <a:ext uri="{FF2B5EF4-FFF2-40B4-BE49-F238E27FC236}">
                  <a16:creationId xmlns:a16="http://schemas.microsoft.com/office/drawing/2014/main" id="{D1F5F957-0DF7-462B-A8C2-7184A6F64C71}"/>
                </a:ext>
              </a:extLst>
            </p:cNvPr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L 字 12">
              <a:extLst>
                <a:ext uri="{FF2B5EF4-FFF2-40B4-BE49-F238E27FC236}">
                  <a16:creationId xmlns:a16="http://schemas.microsoft.com/office/drawing/2014/main" id="{102FCDFD-D797-4C76-A6D6-CBA15F51989C}"/>
                </a:ext>
              </a:extLst>
            </p:cNvPr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B0B2621-45A5-413C-8835-840CCA932D13}"/>
              </a:ext>
            </a:extLst>
          </p:cNvPr>
          <p:cNvSpPr txBox="1"/>
          <p:nvPr/>
        </p:nvSpPr>
        <p:spPr>
          <a:xfrm>
            <a:off x="6870715" y="5395520"/>
            <a:ext cx="3873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Rotating your screen to landscape mode can increase the character size and make the content appear larger in many cases. </a:t>
            </a:r>
          </a:p>
        </p:txBody>
      </p:sp>
    </p:spTree>
    <p:extLst>
      <p:ext uri="{BB962C8B-B14F-4D97-AF65-F5344CB8AC3E}">
        <p14:creationId xmlns:p14="http://schemas.microsoft.com/office/powerpoint/2010/main" val="238545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331AA86-FD71-4CF6-B3DA-8B312AB37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393" y="1583514"/>
            <a:ext cx="1466667" cy="320000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3A49D146-9B6D-4418-84A1-79905FD0FE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9" t="24127" r="44540" b="63048"/>
          <a:stretch/>
        </p:blipFill>
        <p:spPr>
          <a:xfrm rot="16516665">
            <a:off x="4581880" y="2348217"/>
            <a:ext cx="1859986" cy="1922391"/>
          </a:xfrm>
          <a:prstGeom prst="rect">
            <a:avLst/>
          </a:prstGeom>
        </p:spPr>
      </p:pic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4504DED7-F7D8-463F-B752-ADC77E6EB4D8}"/>
              </a:ext>
            </a:extLst>
          </p:cNvPr>
          <p:cNvCxnSpPr>
            <a:cxnSpLocks/>
          </p:cNvCxnSpPr>
          <p:nvPr/>
        </p:nvCxnSpPr>
        <p:spPr>
          <a:xfrm>
            <a:off x="4493623" y="4091801"/>
            <a:ext cx="15724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グラフィックス 42" descr="矢印: 直線">
            <a:extLst>
              <a:ext uri="{FF2B5EF4-FFF2-40B4-BE49-F238E27FC236}">
                <a16:creationId xmlns:a16="http://schemas.microsoft.com/office/drawing/2014/main" id="{C286D368-38E4-423C-B4DF-4272BDAD9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082783" y="2050235"/>
            <a:ext cx="811256" cy="457199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C21D4CE-5246-45B0-8442-E3F0698E4B04}"/>
              </a:ext>
            </a:extLst>
          </p:cNvPr>
          <p:cNvSpPr txBox="1"/>
          <p:nvPr/>
        </p:nvSpPr>
        <p:spPr>
          <a:xfrm>
            <a:off x="7393890" y="2880032"/>
            <a:ext cx="146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① </a:t>
            </a:r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Pull</a:t>
            </a:r>
          </a:p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  </a:t>
            </a:r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your chin</a:t>
            </a:r>
            <a:endParaRPr kumimoji="1" lang="ja-JP" altLang="en-US" sz="1600" dirty="0">
              <a:solidFill>
                <a:schemeClr val="accent6">
                  <a:lumMod val="7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7FE49B1-76E3-4FE4-B8A2-032C06C37839}"/>
              </a:ext>
            </a:extLst>
          </p:cNvPr>
          <p:cNvSpPr txBox="1"/>
          <p:nvPr/>
        </p:nvSpPr>
        <p:spPr>
          <a:xfrm>
            <a:off x="9744856" y="2326955"/>
            <a:ext cx="1748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② </a:t>
            </a:r>
            <a:endParaRPr kumimoji="1" lang="en-US" altLang="ja-JP" sz="1600" dirty="0">
              <a:solidFill>
                <a:schemeClr val="accent6">
                  <a:lumMod val="7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Move your head </a:t>
            </a:r>
            <a:r>
              <a:rPr lang="ja-JP" altLang="en-US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backwards </a:t>
            </a:r>
          </a:p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horizontally</a:t>
            </a:r>
            <a:endParaRPr kumimoji="1" lang="ja-JP" altLang="en-US" sz="1600" dirty="0">
              <a:solidFill>
                <a:schemeClr val="accent6">
                  <a:lumMod val="7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811198FD-B2EA-4505-84FE-6803B73F890A}"/>
              </a:ext>
            </a:extLst>
          </p:cNvPr>
          <p:cNvSpPr/>
          <p:nvPr/>
        </p:nvSpPr>
        <p:spPr>
          <a:xfrm>
            <a:off x="3356817" y="2827174"/>
            <a:ext cx="568006" cy="489385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362C1D96-178A-4165-AC71-372E31AE72C4}"/>
              </a:ext>
            </a:extLst>
          </p:cNvPr>
          <p:cNvSpPr/>
          <p:nvPr/>
        </p:nvSpPr>
        <p:spPr>
          <a:xfrm>
            <a:off x="6680591" y="2827174"/>
            <a:ext cx="568006" cy="489385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2" name="グラフィックス 51" descr="矢印: 直線">
            <a:extLst>
              <a:ext uri="{FF2B5EF4-FFF2-40B4-BE49-F238E27FC236}">
                <a16:creationId xmlns:a16="http://schemas.microsoft.com/office/drawing/2014/main" id="{B3C637CB-5B70-4EFA-AC66-80C5EC1597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33393">
            <a:off x="7992565" y="2523490"/>
            <a:ext cx="811256" cy="4571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97B25EB-94F6-4F1F-B099-04D8AB830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488" y="2181532"/>
            <a:ext cx="1759694" cy="266467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D28A61-AAF6-4AC4-B480-F913722B84CD}"/>
              </a:ext>
            </a:extLst>
          </p:cNvPr>
          <p:cNvSpPr txBox="1"/>
          <p:nvPr/>
        </p:nvSpPr>
        <p:spPr>
          <a:xfrm>
            <a:off x="1384316" y="5091651"/>
            <a:ext cx="2540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After sending an email or text, STOP once what you are doing.</a:t>
            </a:r>
          </a:p>
          <a:p>
            <a:endParaRPr kumimoji="1" lang="ja-JP" altLang="en-US" dirty="0">
              <a:solidFill>
                <a:schemeClr val="accent6">
                  <a:lumMod val="7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2078588-4F10-43FC-90B5-65D1FD968083}"/>
              </a:ext>
            </a:extLst>
          </p:cNvPr>
          <p:cNvSpPr txBox="1"/>
          <p:nvPr/>
        </p:nvSpPr>
        <p:spPr>
          <a:xfrm>
            <a:off x="4316746" y="5091651"/>
            <a:ext cx="2432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Put your device on the table...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57E2243-4B9B-4601-A701-3F830BF656D8}"/>
              </a:ext>
            </a:extLst>
          </p:cNvPr>
          <p:cNvSpPr txBox="1"/>
          <p:nvPr/>
        </p:nvSpPr>
        <p:spPr>
          <a:xfrm>
            <a:off x="7482130" y="5091651"/>
            <a:ext cx="40367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And stretch and let your shoulders DROP, and let your hands FLOP by your sides. </a:t>
            </a:r>
            <a:r>
              <a:rPr kumimoji="1" lang="en-US" altLang="ja-JP" dirty="0">
                <a:solidFill>
                  <a:schemeClr val="accent6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Neck retraction, as shown above, is an effective way of recovering your spine alignment.</a:t>
            </a:r>
            <a:endParaRPr kumimoji="1" lang="ja-JP" altLang="en-US" dirty="0">
              <a:solidFill>
                <a:schemeClr val="accent6">
                  <a:lumMod val="7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1B584EA-DC2F-4B7D-A5DA-C21C9AFD57E6}"/>
              </a:ext>
            </a:extLst>
          </p:cNvPr>
          <p:cNvGrpSpPr/>
          <p:nvPr/>
        </p:nvGrpSpPr>
        <p:grpSpPr>
          <a:xfrm>
            <a:off x="417531" y="5122709"/>
            <a:ext cx="849545" cy="849545"/>
            <a:chOff x="6443363" y="-2752087"/>
            <a:chExt cx="1404011" cy="1404011"/>
          </a:xfrm>
        </p:grpSpPr>
        <p:sp useBgFill="1">
          <p:nvSpPr>
            <p:cNvPr id="20" name="円/楕円 14">
              <a:extLst>
                <a:ext uri="{FF2B5EF4-FFF2-40B4-BE49-F238E27FC236}">
                  <a16:creationId xmlns:a16="http://schemas.microsoft.com/office/drawing/2014/main" id="{482762A7-AA85-490E-9A41-3B6FF67C9368}"/>
                </a:ext>
              </a:extLst>
            </p:cNvPr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L 字 20">
              <a:extLst>
                <a:ext uri="{FF2B5EF4-FFF2-40B4-BE49-F238E27FC236}">
                  <a16:creationId xmlns:a16="http://schemas.microsoft.com/office/drawing/2014/main" id="{DB3A6872-AE7F-49B3-8781-6DB6363902E2}"/>
                </a:ext>
              </a:extLst>
            </p:cNvPr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09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20285FC-2217-43DE-B37C-BFCEC446833B}"/>
              </a:ext>
            </a:extLst>
          </p:cNvPr>
          <p:cNvGrpSpPr/>
          <p:nvPr/>
        </p:nvGrpSpPr>
        <p:grpSpPr>
          <a:xfrm>
            <a:off x="1930399" y="1732752"/>
            <a:ext cx="3069061" cy="2981668"/>
            <a:chOff x="932731" y="915892"/>
            <a:chExt cx="4066730" cy="3950928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5CB36FAD-9E0A-4259-9409-C6C1CAA06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2731" y="915892"/>
              <a:ext cx="3057525" cy="3724275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AB0C9127-331E-4DFF-B37D-6994E4C52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8" b="39978"/>
            <a:stretch/>
          </p:blipFill>
          <p:spPr>
            <a:xfrm flipH="1">
              <a:off x="2768552" y="3057980"/>
              <a:ext cx="2230909" cy="1808840"/>
            </a:xfrm>
            <a:prstGeom prst="rect">
              <a:avLst/>
            </a:prstGeom>
          </p:spPr>
        </p:pic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3089BF-4637-4FCF-8A61-281365F76158}"/>
              </a:ext>
            </a:extLst>
          </p:cNvPr>
          <p:cNvSpPr txBox="1"/>
          <p:nvPr/>
        </p:nvSpPr>
        <p:spPr>
          <a:xfrm>
            <a:off x="2063246" y="5306620"/>
            <a:ext cx="34231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Typing for a long period of time on a tablet/smartphone keyboard in portrait mode causes a constrained posture.</a:t>
            </a:r>
            <a:endParaRPr kumimoji="1" lang="ja-JP" altLang="en-US" sz="1600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5E63646-417F-4797-AF4D-1F908E0BBC15}"/>
              </a:ext>
            </a:extLst>
          </p:cNvPr>
          <p:cNvGrpSpPr/>
          <p:nvPr/>
        </p:nvGrpSpPr>
        <p:grpSpPr>
          <a:xfrm>
            <a:off x="1117371" y="5376972"/>
            <a:ext cx="849545" cy="849545"/>
            <a:chOff x="2031241" y="-2955577"/>
            <a:chExt cx="1404011" cy="1404011"/>
          </a:xfrm>
        </p:grpSpPr>
        <p:sp useBgFill="1">
          <p:nvSpPr>
            <p:cNvPr id="14" name="円/楕円 9">
              <a:extLst>
                <a:ext uri="{FF2B5EF4-FFF2-40B4-BE49-F238E27FC236}">
                  <a16:creationId xmlns:a16="http://schemas.microsoft.com/office/drawing/2014/main" id="{3515EB50-5419-4917-910E-2AB528C707E2}"/>
                </a:ext>
              </a:extLst>
            </p:cNvPr>
            <p:cNvSpPr/>
            <p:nvPr/>
          </p:nvSpPr>
          <p:spPr>
            <a:xfrm>
              <a:off x="2031241" y="-2955577"/>
              <a:ext cx="1404011" cy="1404011"/>
            </a:xfrm>
            <a:prstGeom prst="ellipse">
              <a:avLst/>
            </a:prstGeom>
            <a:ln w="76200" cmpd="sng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乗算記号 14">
              <a:extLst>
                <a:ext uri="{FF2B5EF4-FFF2-40B4-BE49-F238E27FC236}">
                  <a16:creationId xmlns:a16="http://schemas.microsoft.com/office/drawing/2014/main" id="{283C8915-7F52-43FF-A681-CD3149759519}"/>
                </a:ext>
              </a:extLst>
            </p:cNvPr>
            <p:cNvSpPr/>
            <p:nvPr/>
          </p:nvSpPr>
          <p:spPr>
            <a:xfrm>
              <a:off x="2190444" y="-2796374"/>
              <a:ext cx="1085603" cy="1085603"/>
            </a:xfrm>
            <a:prstGeom prst="mathMultiply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9BC8F419-8FAF-48F9-8B07-11001123F7F2}"/>
              </a:ext>
            </a:extLst>
          </p:cNvPr>
          <p:cNvGrpSpPr/>
          <p:nvPr/>
        </p:nvGrpSpPr>
        <p:grpSpPr>
          <a:xfrm>
            <a:off x="5765800" y="1705781"/>
            <a:ext cx="4203700" cy="3836291"/>
            <a:chOff x="5765800" y="1540681"/>
            <a:chExt cx="4203700" cy="3836291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0D6AFDF9-DCF7-42BB-97E6-677441C0AF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9513" b="1"/>
            <a:stretch/>
          </p:blipFill>
          <p:spPr>
            <a:xfrm>
              <a:off x="6416729" y="3127800"/>
              <a:ext cx="3040644" cy="896350"/>
            </a:xfrm>
            <a:prstGeom prst="rect">
              <a:avLst/>
            </a:prstGeom>
          </p:spPr>
        </p:pic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6E684DCB-1F43-4F4D-B4E7-3A73838A26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0523"/>
            <a:stretch/>
          </p:blipFill>
          <p:spPr>
            <a:xfrm>
              <a:off x="6432293" y="1540681"/>
              <a:ext cx="3040644" cy="1316820"/>
            </a:xfrm>
            <a:prstGeom prst="rect">
              <a:avLst/>
            </a:prstGeom>
          </p:spPr>
        </p:pic>
        <p:pic>
          <p:nvPicPr>
            <p:cNvPr id="10" name="図 9" descr="抽象, 挿絵 が含まれている画像&#10;&#10;自動的に生成された説明">
              <a:extLst>
                <a:ext uri="{FF2B5EF4-FFF2-40B4-BE49-F238E27FC236}">
                  <a16:creationId xmlns:a16="http://schemas.microsoft.com/office/drawing/2014/main" id="{8726EFC2-EF48-4789-915C-F2693CB70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190" b="12919"/>
            <a:stretch/>
          </p:blipFill>
          <p:spPr>
            <a:xfrm>
              <a:off x="6189334" y="3258654"/>
              <a:ext cx="1720567" cy="1906952"/>
            </a:xfrm>
            <a:prstGeom prst="rect">
              <a:avLst/>
            </a:prstGeom>
          </p:spPr>
        </p:pic>
        <p:pic>
          <p:nvPicPr>
            <p:cNvPr id="45" name="図 44" descr="抽象, 挿絵 が含まれている画像&#10;&#10;自動的に生成された説明">
              <a:extLst>
                <a:ext uri="{FF2B5EF4-FFF2-40B4-BE49-F238E27FC236}">
                  <a16:creationId xmlns:a16="http://schemas.microsoft.com/office/drawing/2014/main" id="{8377305D-812A-44E1-B2BF-1511E7A67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190" b="12919"/>
            <a:stretch/>
          </p:blipFill>
          <p:spPr>
            <a:xfrm flipH="1">
              <a:off x="7995328" y="3258654"/>
              <a:ext cx="1720567" cy="1906952"/>
            </a:xfrm>
            <a:prstGeom prst="rect">
              <a:avLst/>
            </a:prstGeom>
          </p:spPr>
        </p:pic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E4131082-5602-496F-8F61-C5E009DE846B}"/>
                </a:ext>
              </a:extLst>
            </p:cNvPr>
            <p:cNvSpPr/>
            <p:nvPr/>
          </p:nvSpPr>
          <p:spPr>
            <a:xfrm>
              <a:off x="5765800" y="4876800"/>
              <a:ext cx="4203700" cy="500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4D791D9-1E31-4EE4-89CC-F987F4816BA5}"/>
              </a:ext>
            </a:extLst>
          </p:cNvPr>
          <p:cNvGrpSpPr/>
          <p:nvPr/>
        </p:nvGrpSpPr>
        <p:grpSpPr>
          <a:xfrm>
            <a:off x="5903931" y="5376972"/>
            <a:ext cx="849545" cy="849545"/>
            <a:chOff x="6443363" y="-2752087"/>
            <a:chExt cx="1404011" cy="1404011"/>
          </a:xfrm>
        </p:grpSpPr>
        <p:sp useBgFill="1">
          <p:nvSpPr>
            <p:cNvPr id="17" name="円/楕円 14">
              <a:extLst>
                <a:ext uri="{FF2B5EF4-FFF2-40B4-BE49-F238E27FC236}">
                  <a16:creationId xmlns:a16="http://schemas.microsoft.com/office/drawing/2014/main" id="{001F7D74-55FC-4082-917D-FDE11DBA3F88}"/>
                </a:ext>
              </a:extLst>
            </p:cNvPr>
            <p:cNvSpPr/>
            <p:nvPr/>
          </p:nvSpPr>
          <p:spPr>
            <a:xfrm>
              <a:off x="6443363" y="-2752087"/>
              <a:ext cx="1404011" cy="1404011"/>
            </a:xfrm>
            <a:prstGeom prst="ellipse">
              <a:avLst/>
            </a:prstGeom>
            <a:ln w="7620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L 字 17">
              <a:extLst>
                <a:ext uri="{FF2B5EF4-FFF2-40B4-BE49-F238E27FC236}">
                  <a16:creationId xmlns:a16="http://schemas.microsoft.com/office/drawing/2014/main" id="{EB53B4CB-172B-4FA5-B390-9A9BBA40E97B}"/>
                </a:ext>
              </a:extLst>
            </p:cNvPr>
            <p:cNvSpPr/>
            <p:nvPr/>
          </p:nvSpPr>
          <p:spPr>
            <a:xfrm rot="18422129">
              <a:off x="6739946" y="-2456239"/>
              <a:ext cx="782988" cy="647701"/>
            </a:xfrm>
            <a:prstGeom prst="corner">
              <a:avLst>
                <a:gd name="adj1" fmla="val 36386"/>
                <a:gd name="adj2" fmla="val 38091"/>
              </a:avLst>
            </a:prstGeom>
            <a:solidFill>
              <a:schemeClr val="accent6">
                <a:lumMod val="75000"/>
                <a:alpha val="9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E249BF2-6A5E-43BB-8C77-F47DBF8D199D}"/>
              </a:ext>
            </a:extLst>
          </p:cNvPr>
          <p:cNvSpPr txBox="1"/>
          <p:nvPr/>
        </p:nvSpPr>
        <p:spPr>
          <a:xfrm>
            <a:off x="6870715" y="5395520"/>
            <a:ext cx="3873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Use a separate input device for typing</a:t>
            </a:r>
          </a:p>
          <a:p>
            <a:r>
              <a:rPr lang="en-US" altLang="ja-JP" sz="160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when texting via tablet/smartphone for a longer period of time</a:t>
            </a:r>
          </a:p>
        </p:txBody>
      </p:sp>
    </p:spTree>
    <p:extLst>
      <p:ext uri="{BB962C8B-B14F-4D97-AF65-F5344CB8AC3E}">
        <p14:creationId xmlns:p14="http://schemas.microsoft.com/office/powerpoint/2010/main" val="2701696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357</Words>
  <Application>Microsoft Office PowerPoint</Application>
  <PresentationFormat>ワイド画面</PresentationFormat>
  <Paragraphs>40</Paragraphs>
  <Slides>7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Adobe Fan Heiti Std B</vt:lpstr>
      <vt:lpstr>游ゴシック</vt:lpstr>
      <vt:lpstr>游ゴシック Light</vt:lpstr>
      <vt:lpstr>Arial</vt:lpstr>
      <vt:lpstr>Bahnschrift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eisei</dc:creator>
  <cp:lastModifiedBy>Takeshi Ebara【Hotmail】</cp:lastModifiedBy>
  <cp:revision>56</cp:revision>
  <dcterms:created xsi:type="dcterms:W3CDTF">2020-04-13T03:10:34Z</dcterms:created>
  <dcterms:modified xsi:type="dcterms:W3CDTF">2020-04-27T00:39:05Z</dcterms:modified>
</cp:coreProperties>
</file>