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56"/>
  </p:notesMasterIdLst>
  <p:sldIdLst>
    <p:sldId id="256" r:id="rId2"/>
    <p:sldId id="600" r:id="rId3"/>
    <p:sldId id="599" r:id="rId4"/>
    <p:sldId id="609" r:id="rId5"/>
    <p:sldId id="610" r:id="rId6"/>
    <p:sldId id="614" r:id="rId7"/>
    <p:sldId id="602" r:id="rId8"/>
    <p:sldId id="611" r:id="rId9"/>
    <p:sldId id="612" r:id="rId10"/>
    <p:sldId id="589" r:id="rId11"/>
    <p:sldId id="272" r:id="rId12"/>
    <p:sldId id="274" r:id="rId13"/>
    <p:sldId id="603" r:id="rId14"/>
    <p:sldId id="262" r:id="rId15"/>
    <p:sldId id="263" r:id="rId16"/>
    <p:sldId id="613" r:id="rId17"/>
    <p:sldId id="608" r:id="rId18"/>
    <p:sldId id="294" r:id="rId19"/>
    <p:sldId id="615" r:id="rId20"/>
    <p:sldId id="616" r:id="rId21"/>
    <p:sldId id="295" r:id="rId22"/>
    <p:sldId id="617" r:id="rId23"/>
    <p:sldId id="618" r:id="rId24"/>
    <p:sldId id="604" r:id="rId25"/>
    <p:sldId id="598" r:id="rId26"/>
    <p:sldId id="625" r:id="rId27"/>
    <p:sldId id="623" r:id="rId28"/>
    <p:sldId id="626" r:id="rId29"/>
    <p:sldId id="324" r:id="rId30"/>
    <p:sldId id="325" r:id="rId31"/>
    <p:sldId id="622" r:id="rId32"/>
    <p:sldId id="605" r:id="rId33"/>
    <p:sldId id="597" r:id="rId34"/>
    <p:sldId id="265" r:id="rId35"/>
    <p:sldId id="596" r:id="rId36"/>
    <p:sldId id="627" r:id="rId37"/>
    <p:sldId id="606" r:id="rId38"/>
    <p:sldId id="299" r:id="rId39"/>
    <p:sldId id="620" r:id="rId40"/>
    <p:sldId id="621" r:id="rId41"/>
    <p:sldId id="619" r:id="rId42"/>
    <p:sldId id="624" r:id="rId43"/>
    <p:sldId id="317" r:id="rId44"/>
    <p:sldId id="607" r:id="rId45"/>
    <p:sldId id="271" r:id="rId46"/>
    <p:sldId id="306" r:id="rId47"/>
    <p:sldId id="628" r:id="rId48"/>
    <p:sldId id="629" r:id="rId49"/>
    <p:sldId id="630" r:id="rId50"/>
    <p:sldId id="631" r:id="rId51"/>
    <p:sldId id="632" r:id="rId52"/>
    <p:sldId id="633" r:id="rId53"/>
    <p:sldId id="267" r:id="rId54"/>
    <p:sldId id="257" r:id="rId55"/>
  </p:sldIdLst>
  <p:sldSz cx="9144000" cy="5715000" type="screen16x1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72CE"/>
    <a:srgbClr val="3E67B4"/>
    <a:srgbClr val="214BB9"/>
    <a:srgbClr val="426DCE"/>
    <a:srgbClr val="BB2B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61" autoAdjust="0"/>
    <p:restoredTop sz="93944" autoAdjust="0"/>
  </p:normalViewPr>
  <p:slideViewPr>
    <p:cSldViewPr snapToGrid="0" snapToObjects="1">
      <p:cViewPr varScale="1">
        <p:scale>
          <a:sx n="139" d="100"/>
          <a:sy n="139" d="100"/>
        </p:scale>
        <p:origin x="304"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snapToObjects="1">
      <p:cViewPr varScale="1">
        <p:scale>
          <a:sx n="87" d="100"/>
          <a:sy n="87" d="100"/>
        </p:scale>
        <p:origin x="3764"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8BEC53-7155-C84A-BEAC-9D84C732C0E9}" type="datetimeFigureOut">
              <a:rPr kumimoji="1" lang="ja-JP" altLang="en-US" smtClean="0"/>
              <a:t>2023/7/19</a:t>
            </a:fld>
            <a:endParaRPr kumimoji="1" lang="ja-JP" altLang="en-US"/>
          </a:p>
        </p:txBody>
      </p:sp>
      <p:sp>
        <p:nvSpPr>
          <p:cNvPr id="4" name="スライド イメージ プレースホルダー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AE3C65-F6EC-114E-BB17-93D5C3F51713}" type="slidenum">
              <a:rPr kumimoji="1" lang="ja-JP" altLang="en-US" smtClean="0"/>
              <a:t>‹#›</a:t>
            </a:fld>
            <a:endParaRPr kumimoji="1" lang="ja-JP" altLang="en-US"/>
          </a:p>
        </p:txBody>
      </p:sp>
    </p:spTree>
    <p:extLst>
      <p:ext uri="{BB962C8B-B14F-4D97-AF65-F5344CB8AC3E}">
        <p14:creationId xmlns:p14="http://schemas.microsoft.com/office/powerpoint/2010/main" val="503633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6AE3C65-F6EC-114E-BB17-93D5C3F51713}" type="slidenum">
              <a:rPr kumimoji="1" lang="ja-JP" altLang="en-US" smtClean="0"/>
              <a:t>2</a:t>
            </a:fld>
            <a:endParaRPr kumimoji="1" lang="ja-JP" altLang="en-US"/>
          </a:p>
        </p:txBody>
      </p:sp>
    </p:spTree>
    <p:extLst>
      <p:ext uri="{BB962C8B-B14F-4D97-AF65-F5344CB8AC3E}">
        <p14:creationId xmlns:p14="http://schemas.microsoft.com/office/powerpoint/2010/main" val="3785151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https://</a:t>
            </a:r>
            <a:r>
              <a:rPr lang="en-GB" dirty="0" err="1"/>
              <a:t>www.mapchart.net</a:t>
            </a:r>
            <a:r>
              <a:rPr lang="en-GB" dirty="0"/>
              <a:t>/</a:t>
            </a:r>
            <a:r>
              <a:rPr lang="en-GB" dirty="0" err="1"/>
              <a:t>world.html</a:t>
            </a:r>
            <a:r>
              <a:rPr lang="en-GB" dirty="0"/>
              <a:t>  (Maggie)</a:t>
            </a:r>
          </a:p>
          <a:p>
            <a:endParaRPr lang="en-GB" dirty="0"/>
          </a:p>
        </p:txBody>
      </p:sp>
      <p:sp>
        <p:nvSpPr>
          <p:cNvPr id="4" name="Slide Number Placeholder 3"/>
          <p:cNvSpPr>
            <a:spLocks noGrp="1"/>
          </p:cNvSpPr>
          <p:nvPr>
            <p:ph type="sldNum" sz="quarter" idx="5"/>
          </p:nvPr>
        </p:nvSpPr>
        <p:spPr/>
        <p:txBody>
          <a:bodyPr/>
          <a:lstStyle/>
          <a:p>
            <a:fld id="{56AE3C65-F6EC-114E-BB17-93D5C3F51713}" type="slidenum">
              <a:rPr kumimoji="1" lang="ja-JP" altLang="en-US" smtClean="0"/>
              <a:t>5</a:t>
            </a:fld>
            <a:endParaRPr kumimoji="1" lang="ja-JP" altLang="en-US"/>
          </a:p>
        </p:txBody>
      </p:sp>
    </p:spTree>
    <p:extLst>
      <p:ext uri="{BB962C8B-B14F-4D97-AF65-F5344CB8AC3E}">
        <p14:creationId xmlns:p14="http://schemas.microsoft.com/office/powerpoint/2010/main" val="545133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6AE3C65-F6EC-114E-BB17-93D5C3F51713}" type="slidenum">
              <a:rPr kumimoji="1" lang="ja-JP" altLang="en-US" smtClean="0"/>
              <a:t>11</a:t>
            </a:fld>
            <a:endParaRPr kumimoji="1" lang="ja-JP" altLang="en-US"/>
          </a:p>
        </p:txBody>
      </p:sp>
    </p:spTree>
    <p:extLst>
      <p:ext uri="{BB962C8B-B14F-4D97-AF65-F5344CB8AC3E}">
        <p14:creationId xmlns:p14="http://schemas.microsoft.com/office/powerpoint/2010/main" val="3426641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B12A950-75D7-414C-9609-8E9C381A6986}" type="slidenum">
              <a:rPr lang="en-US" smtClean="0"/>
              <a:t>12</a:t>
            </a:fld>
            <a:endParaRPr lang="en-US"/>
          </a:p>
        </p:txBody>
      </p:sp>
    </p:spTree>
    <p:extLst>
      <p:ext uri="{BB962C8B-B14F-4D97-AF65-F5344CB8AC3E}">
        <p14:creationId xmlns:p14="http://schemas.microsoft.com/office/powerpoint/2010/main" val="4101170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A2FB300-949C-4649-8FA2-37E6264B60B3}"/>
              </a:ext>
            </a:extLst>
          </p:cNvPr>
          <p:cNvSpPr>
            <a:spLocks noGrp="1"/>
          </p:cNvSpPr>
          <p:nvPr>
            <p:ph type="body" idx="1"/>
          </p:nvPr>
        </p:nvSpPr>
        <p:spPr/>
        <p:txBody>
          <a:bodyPr/>
          <a:lstStyle/>
          <a:p>
            <a:r>
              <a:rPr lang="en-US" dirty="0"/>
              <a:t>Here is a rough draft of the IEA Structure, activities, and liaisons.  We have 5 Standing Committees – Professional Standards/Education, Science, Technology and Practice, International Development, Communications and Public Relations, and Development and Promotions.  As you can see, each Standing Committee has multiple areas of responsibility and associated activities.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A2FB300-949C-4649-8FA2-37E6264B60B3}"/>
              </a:ext>
            </a:extLst>
          </p:cNvPr>
          <p:cNvSpPr>
            <a:spLocks noGrp="1"/>
          </p:cNvSpPr>
          <p:nvPr>
            <p:ph type="body" idx="1"/>
          </p:nvPr>
        </p:nvSpPr>
        <p:spPr/>
        <p:txBody>
          <a:bodyPr/>
          <a:lstStyle/>
          <a:p>
            <a:r>
              <a:rPr lang="en-US" dirty="0"/>
              <a:t>Here is a rough draft of the IEA Structure, activities, and liaisons.  We have 5 Standing Committees – Professional Standards/Education, Science, Technology and Practice, International Development, Communications and Public Relations, and Development and Promotions.  As you can see, each Standing Committee has multiple areas of responsibility and associated activities.</a:t>
            </a:r>
          </a:p>
        </p:txBody>
      </p:sp>
    </p:spTree>
    <p:extLst>
      <p:ext uri="{BB962C8B-B14F-4D97-AF65-F5344CB8AC3E}">
        <p14:creationId xmlns:p14="http://schemas.microsoft.com/office/powerpoint/2010/main" val="3858065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A2FB300-949C-4649-8FA2-37E6264B60B3}"/>
              </a:ext>
            </a:extLst>
          </p:cNvPr>
          <p:cNvSpPr>
            <a:spLocks noGrp="1"/>
          </p:cNvSpPr>
          <p:nvPr>
            <p:ph type="body" idx="1"/>
          </p:nvPr>
        </p:nvSpPr>
        <p:spPr/>
        <p:txBody>
          <a:bodyPr/>
          <a:lstStyle/>
          <a:p>
            <a:r>
              <a:rPr lang="en-US" dirty="0"/>
              <a:t>Here is a rough draft of the IEA Structure, activities, and liaisons.  We have 5 Standing Committees – Professional Standards/Education, Science, Technology and Practice, International Development, Communications and Public Relations, and Development and Promotions.  As you can see, each Standing Committee has multiple areas of responsibility and associated activities.</a:t>
            </a:r>
          </a:p>
        </p:txBody>
      </p:sp>
    </p:spTree>
    <p:extLst>
      <p:ext uri="{BB962C8B-B14F-4D97-AF65-F5344CB8AC3E}">
        <p14:creationId xmlns:p14="http://schemas.microsoft.com/office/powerpoint/2010/main" val="3147848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A2FB300-949C-4649-8FA2-37E6264B60B3}"/>
              </a:ext>
            </a:extLst>
          </p:cNvPr>
          <p:cNvSpPr>
            <a:spLocks noGrp="1"/>
          </p:cNvSpPr>
          <p:nvPr>
            <p:ph type="body" idx="1"/>
          </p:nvPr>
        </p:nvSpPr>
        <p:spPr/>
        <p:txBody>
          <a:bodyPr/>
          <a:lstStyle/>
          <a:p>
            <a:r>
              <a:rPr lang="en-US" dirty="0"/>
              <a:t>Here is a rough draft of the IEA Structure, activities, and liaisons.  We have 5 Standing Committees – Professional Standards/Education, Science, Technology and Practice, International Development, Communications and Public Relations, and Development and Promotions.  As you can see, each Standing Committee has multiple areas of responsibility and associated activities.</a:t>
            </a:r>
          </a:p>
        </p:txBody>
      </p:sp>
    </p:spTree>
    <p:extLst>
      <p:ext uri="{BB962C8B-B14F-4D97-AF65-F5344CB8AC3E}">
        <p14:creationId xmlns:p14="http://schemas.microsoft.com/office/powerpoint/2010/main" val="381107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noTextEdit="1"/>
          </p:cNvSpPr>
          <p:nvPr>
            <p:ph type="sldImg"/>
          </p:nvPr>
        </p:nvSpPr>
        <p:spPr>
          <a:ln/>
        </p:spPr>
      </p:sp>
      <p:sp>
        <p:nvSpPr>
          <p:cNvPr id="54274"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a:solidFill>
                  <a:schemeClr val="tx1"/>
                </a:solidFill>
                <a:effectLst/>
                <a:latin typeface="+mn-lt"/>
                <a:ea typeface="+mn-ea"/>
                <a:cs typeface="+mn-cs"/>
              </a:rPr>
              <a:t>Strategic Design:</a:t>
            </a:r>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Incorporating how technology/knowledge is effectively diffused literature into the approach adopted </a:t>
            </a:r>
          </a:p>
          <a:p>
            <a:r>
              <a:rPr lang="en-GB" sz="1200" kern="1200" dirty="0">
                <a:solidFill>
                  <a:schemeClr val="tx1"/>
                </a:solidFill>
                <a:effectLst/>
                <a:latin typeface="+mn-lt"/>
                <a:ea typeface="+mn-ea"/>
                <a:cs typeface="+mn-cs"/>
              </a:rPr>
              <a:t>A second important consideration of the long term strategy developed for supporting knowledge of HFE and growth in quality education programs was in acknowledging how to effectively promote the diffusion of innovation. The work of </a:t>
            </a:r>
            <a:r>
              <a:rPr lang="en-GB" sz="1200" kern="1200" dirty="0" err="1">
                <a:solidFill>
                  <a:schemeClr val="tx1"/>
                </a:solidFill>
                <a:effectLst/>
                <a:latin typeface="+mn-lt"/>
                <a:ea typeface="+mn-ea"/>
                <a:cs typeface="+mn-cs"/>
              </a:rPr>
              <a:t>Greenhalgh</a:t>
            </a:r>
            <a:r>
              <a:rPr lang="en-GB" sz="1200" kern="1200" dirty="0">
                <a:solidFill>
                  <a:schemeClr val="tx1"/>
                </a:solidFill>
                <a:effectLst/>
                <a:latin typeface="+mn-lt"/>
                <a:ea typeface="+mn-ea"/>
                <a:cs typeface="+mn-cs"/>
              </a:rPr>
              <a:t> (2004) shown in Figure 2 is of particular important in framing the participatory approach undertaken by the standing committee.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 other words, a key component of the approach adopted by the international development committee was to ensure relevant stakeholders are involved in building capacity with a focus on the negotiated diffusion and transfer (bidirectional) of knowledge. This allows the IEA to develop a better understanding of the contextual constraints on societies and for societies to gain insights into potential areas and mechanisms of growth. This is obviously a long term plan as “helping it happen” takes time but supports sustainable development through both social and technical mechanisms (i.e. takes a socio-technical systems approach to HFE growth). </a:t>
            </a:r>
          </a:p>
          <a:p>
            <a:endParaRPr lang="en-GB" sz="1200" kern="1200" dirty="0">
              <a:solidFill>
                <a:schemeClr val="tx1"/>
              </a:solidFill>
              <a:effectLst/>
              <a:latin typeface="+mn-lt"/>
              <a:ea typeface="+mn-ea"/>
              <a:cs typeface="+mn-cs"/>
            </a:endParaRPr>
          </a:p>
        </p:txBody>
      </p:sp>
      <p:sp>
        <p:nvSpPr>
          <p:cNvPr id="54275"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cs typeface="ＭＳ Ｐゴシック" charset="-128"/>
              </a:defRPr>
            </a:lvl1pPr>
            <a:lvl2pPr marL="742950" indent="-285750">
              <a:spcBef>
                <a:spcPct val="30000"/>
              </a:spcBef>
              <a:defRPr sz="1200">
                <a:solidFill>
                  <a:schemeClr val="tx1"/>
                </a:solidFill>
                <a:latin typeface="Times New Roman" charset="0"/>
                <a:ea typeface="ＭＳ Ｐゴシック" charset="-128"/>
                <a:cs typeface="ＭＳ Ｐゴシック" charset="-128"/>
              </a:defRPr>
            </a:lvl2pPr>
            <a:lvl3pPr marL="1143000" indent="-228600">
              <a:spcBef>
                <a:spcPct val="30000"/>
              </a:spcBef>
              <a:defRPr sz="1200">
                <a:solidFill>
                  <a:schemeClr val="tx1"/>
                </a:solidFill>
                <a:latin typeface="Times New Roman" charset="0"/>
                <a:ea typeface="ＭＳ Ｐゴシック" charset="-128"/>
                <a:cs typeface="ＭＳ Ｐゴシック" charset="-128"/>
              </a:defRPr>
            </a:lvl3pPr>
            <a:lvl4pPr marL="1600200" indent="-228600">
              <a:spcBef>
                <a:spcPct val="30000"/>
              </a:spcBef>
              <a:defRPr sz="1200">
                <a:solidFill>
                  <a:schemeClr val="tx1"/>
                </a:solidFill>
                <a:latin typeface="Times New Roman" charset="0"/>
                <a:ea typeface="ＭＳ Ｐゴシック" charset="-128"/>
                <a:cs typeface="ＭＳ Ｐゴシック" charset="-128"/>
              </a:defRPr>
            </a:lvl4pPr>
            <a:lvl5pPr marL="2057400" indent="-228600">
              <a:spcBef>
                <a:spcPct val="30000"/>
              </a:spcBef>
              <a:defRPr sz="12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cs typeface="ＭＳ Ｐゴシック" charset="-128"/>
              </a:defRPr>
            </a:lvl9pPr>
          </a:lstStyle>
          <a:p>
            <a:pPr>
              <a:spcBef>
                <a:spcPct val="0"/>
              </a:spcBef>
            </a:pPr>
            <a:fld id="{35DEED03-88CE-6D4D-A950-2D8CB6B3FDD4}" type="slidenum">
              <a:rPr lang="en-US" altLang="ja-JP">
                <a:ea typeface="MS PGothic" charset="-128"/>
              </a:rPr>
              <a:pPr>
                <a:spcBef>
                  <a:spcPct val="0"/>
                </a:spcBef>
              </a:pPr>
              <a:t>29</a:t>
            </a:fld>
            <a:endParaRPr lang="en-US" altLang="ja-JP">
              <a:ea typeface="MS PGothic" charset="-128"/>
            </a:endParaRPr>
          </a:p>
        </p:txBody>
      </p:sp>
    </p:spTree>
    <p:extLst>
      <p:ext uri="{BB962C8B-B14F-4D97-AF65-F5344CB8AC3E}">
        <p14:creationId xmlns:p14="http://schemas.microsoft.com/office/powerpoint/2010/main" val="3905757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noTextEdit="1"/>
          </p:cNvSpPr>
          <p:nvPr>
            <p:ph type="sldImg"/>
          </p:nvPr>
        </p:nvSpPr>
        <p:spPr>
          <a:ln/>
        </p:spPr>
      </p:sp>
      <p:sp>
        <p:nvSpPr>
          <p:cNvPr id="54274"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a:solidFill>
                  <a:schemeClr val="tx1"/>
                </a:solidFill>
                <a:effectLst/>
                <a:latin typeface="+mn-lt"/>
                <a:ea typeface="+mn-ea"/>
                <a:cs typeface="+mn-cs"/>
              </a:rPr>
              <a:t>Strategic Design:</a:t>
            </a:r>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Stakeholders, Emergence and networks: </a:t>
            </a:r>
          </a:p>
          <a:p>
            <a:r>
              <a:rPr lang="en-GB" sz="1200" kern="1200" dirty="0">
                <a:solidFill>
                  <a:schemeClr val="tx1"/>
                </a:solidFill>
                <a:effectLst/>
                <a:latin typeface="+mn-lt"/>
                <a:ea typeface="+mn-ea"/>
                <a:cs typeface="+mn-cs"/>
              </a:rPr>
              <a:t>HFE has long advocated for acknowledging the importance of emergence.  Furthermore, the </a:t>
            </a:r>
            <a:r>
              <a:rPr lang="en-GB" sz="1200" kern="1200" dirty="0" err="1">
                <a:solidFill>
                  <a:schemeClr val="tx1"/>
                </a:solidFill>
                <a:effectLst/>
                <a:latin typeface="+mn-lt"/>
                <a:ea typeface="+mn-ea"/>
                <a:cs typeface="+mn-cs"/>
              </a:rPr>
              <a:t>Dul</a:t>
            </a:r>
            <a:r>
              <a:rPr lang="en-GB" sz="1200" kern="1200" dirty="0">
                <a:solidFill>
                  <a:schemeClr val="tx1"/>
                </a:solidFill>
                <a:effectLst/>
                <a:latin typeface="+mn-lt"/>
                <a:ea typeface="+mn-ea"/>
                <a:cs typeface="+mn-cs"/>
              </a:rPr>
              <a:t> et al. (2012) paper promoted the building of closer relationships with stakeholders. The concept of emergence is particularly important from a stakeholder perspective, as it is through stakeholders that change (i.e. development) can occur. This is best reflected in the work of W</a:t>
            </a:r>
            <a:r>
              <a:rPr lang="en-US" sz="1200" kern="1200" dirty="0" err="1">
                <a:solidFill>
                  <a:schemeClr val="tx1"/>
                </a:solidFill>
                <a:effectLst/>
                <a:latin typeface="+mn-lt"/>
                <a:ea typeface="+mn-ea"/>
                <a:cs typeface="+mn-cs"/>
              </a:rPr>
              <a:t>heatley</a:t>
            </a:r>
            <a:r>
              <a:rPr lang="en-US" sz="1200" kern="1200" dirty="0">
                <a:solidFill>
                  <a:schemeClr val="tx1"/>
                </a:solidFill>
                <a:effectLst/>
                <a:latin typeface="+mn-lt"/>
                <a:ea typeface="+mn-ea"/>
                <a:cs typeface="+mn-cs"/>
              </a:rPr>
              <a:t> and Frieze (2006):</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“Change begins as local actions spring up simultaneously in many different areas. If these changes remain disconnected, nothing happens beyond each locale. However, when they become connected, local actions can emerge as a powerful system with influence at a more global or comprehensive level.”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Therefore, it is through emergence that local changes can materialize as global systems of influence, this is of obvious relevance to growth in HFE at local, regional and global levels. Building networks between stakeholders at the various levels (see General Framework Model for details) was therefore a key strategic aspect of the design of the development activities. There are typically three stages recognized within such an approach: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Stage 1: Networks </a:t>
            </a:r>
            <a:r>
              <a:rPr lang="en-GB"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Discovering shared purpose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Stage 2: Communities of practice </a:t>
            </a:r>
            <a:r>
              <a:rPr lang="en-GB"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Developing new practices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Stage 3: Systems of influence </a:t>
            </a:r>
            <a:r>
              <a:rPr lang="en-GB"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New practices become the norm</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To achieve these within a 3-year period is obviously difficult and ambitious, and as such are part of the long term approach adopted by the IEA development standing committee for sustainable growth rather than short term success. The international development plan was therefore aligned with that of the IEA and advocated by the IEA president (see Figure 3) </a:t>
            </a:r>
          </a:p>
          <a:p>
            <a:r>
              <a:rPr lang="en-GB" sz="1200" kern="1200" dirty="0" err="1">
                <a:solidFill>
                  <a:schemeClr val="tx1"/>
                </a:solidFill>
                <a:effectLst/>
                <a:latin typeface="+mn-lt"/>
                <a:ea typeface="+mn-ea"/>
                <a:cs typeface="+mn-cs"/>
              </a:rPr>
              <a:t>rtant</a:t>
            </a:r>
            <a:r>
              <a:rPr lang="en-GB" sz="1200" kern="1200" dirty="0">
                <a:solidFill>
                  <a:schemeClr val="tx1"/>
                </a:solidFill>
                <a:effectLst/>
                <a:latin typeface="+mn-lt"/>
                <a:ea typeface="+mn-ea"/>
                <a:cs typeface="+mn-cs"/>
              </a:rPr>
              <a:t> consideration of the long term strategy developed for supporting knowledge of HFE and growth in quality education programs was in acknowledging how to effectively promote the diffusion of innovation. The work of </a:t>
            </a:r>
            <a:r>
              <a:rPr lang="en-GB" sz="1200" kern="1200" dirty="0" err="1">
                <a:solidFill>
                  <a:schemeClr val="tx1"/>
                </a:solidFill>
                <a:effectLst/>
                <a:latin typeface="+mn-lt"/>
                <a:ea typeface="+mn-ea"/>
                <a:cs typeface="+mn-cs"/>
              </a:rPr>
              <a:t>Greenhalgh</a:t>
            </a:r>
            <a:r>
              <a:rPr lang="en-GB" sz="1200" kern="1200" dirty="0">
                <a:solidFill>
                  <a:schemeClr val="tx1"/>
                </a:solidFill>
                <a:effectLst/>
                <a:latin typeface="+mn-lt"/>
                <a:ea typeface="+mn-ea"/>
                <a:cs typeface="+mn-cs"/>
              </a:rPr>
              <a:t> (2004) shown in Figure 2 is of particular important in framing the participatory approach undertaken by the standing committee.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 other words, a key component of the approach adopted by the international development committee was to ensure relevant stakeholders are involved in building capacity with a focus on the negotiated diffusion and transfer (bidirectional) of knowledge. This allows the IEA to develop a better understanding of the contextual constraints on societies and for societies to gain insights into potential areas and mechanisms of growth. This is obviously a long term plan as “helping it happen” takes time but supports sustainable development through both social and technical mechanisms (i.e. takes a socio-technical systems approach to HFE growth). </a:t>
            </a:r>
          </a:p>
          <a:p>
            <a:endParaRPr lang="en-GB" sz="1200" kern="1200" dirty="0">
              <a:solidFill>
                <a:schemeClr val="tx1"/>
              </a:solidFill>
              <a:effectLst/>
              <a:latin typeface="+mn-lt"/>
              <a:ea typeface="+mn-ea"/>
              <a:cs typeface="+mn-cs"/>
            </a:endParaRPr>
          </a:p>
        </p:txBody>
      </p:sp>
      <p:sp>
        <p:nvSpPr>
          <p:cNvPr id="54275"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cs typeface="ＭＳ Ｐゴシック" charset="-128"/>
              </a:defRPr>
            </a:lvl1pPr>
            <a:lvl2pPr marL="742950" indent="-285750">
              <a:spcBef>
                <a:spcPct val="30000"/>
              </a:spcBef>
              <a:defRPr sz="1200">
                <a:solidFill>
                  <a:schemeClr val="tx1"/>
                </a:solidFill>
                <a:latin typeface="Times New Roman" charset="0"/>
                <a:ea typeface="ＭＳ Ｐゴシック" charset="-128"/>
                <a:cs typeface="ＭＳ Ｐゴシック" charset="-128"/>
              </a:defRPr>
            </a:lvl2pPr>
            <a:lvl3pPr marL="1143000" indent="-228600">
              <a:spcBef>
                <a:spcPct val="30000"/>
              </a:spcBef>
              <a:defRPr sz="1200">
                <a:solidFill>
                  <a:schemeClr val="tx1"/>
                </a:solidFill>
                <a:latin typeface="Times New Roman" charset="0"/>
                <a:ea typeface="ＭＳ Ｐゴシック" charset="-128"/>
                <a:cs typeface="ＭＳ Ｐゴシック" charset="-128"/>
              </a:defRPr>
            </a:lvl3pPr>
            <a:lvl4pPr marL="1600200" indent="-228600">
              <a:spcBef>
                <a:spcPct val="30000"/>
              </a:spcBef>
              <a:defRPr sz="1200">
                <a:solidFill>
                  <a:schemeClr val="tx1"/>
                </a:solidFill>
                <a:latin typeface="Times New Roman" charset="0"/>
                <a:ea typeface="ＭＳ Ｐゴシック" charset="-128"/>
                <a:cs typeface="ＭＳ Ｐゴシック" charset="-128"/>
              </a:defRPr>
            </a:lvl4pPr>
            <a:lvl5pPr marL="2057400" indent="-228600">
              <a:spcBef>
                <a:spcPct val="30000"/>
              </a:spcBef>
              <a:defRPr sz="12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cs typeface="ＭＳ Ｐゴシック" charset="-128"/>
              </a:defRPr>
            </a:lvl9pPr>
          </a:lstStyle>
          <a:p>
            <a:pPr>
              <a:spcBef>
                <a:spcPct val="0"/>
              </a:spcBef>
            </a:pPr>
            <a:fld id="{35DEED03-88CE-6D4D-A950-2D8CB6B3FDD4}" type="slidenum">
              <a:rPr lang="en-US" altLang="ja-JP">
                <a:ea typeface="MS PGothic" charset="-128"/>
              </a:rPr>
              <a:pPr>
                <a:spcBef>
                  <a:spcPct val="0"/>
                </a:spcBef>
              </a:pPr>
              <a:t>30</a:t>
            </a:fld>
            <a:endParaRPr lang="en-US" altLang="ja-JP">
              <a:ea typeface="MS PGothic" charset="-128"/>
            </a:endParaRPr>
          </a:p>
        </p:txBody>
      </p:sp>
    </p:spTree>
    <p:extLst>
      <p:ext uri="{BB962C8B-B14F-4D97-AF65-F5344CB8AC3E}">
        <p14:creationId xmlns:p14="http://schemas.microsoft.com/office/powerpoint/2010/main" val="3627615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6AE3C65-F6EC-114E-BB17-93D5C3F51713}" type="slidenum">
              <a:rPr kumimoji="1" lang="ja-JP" altLang="en-US" smtClean="0"/>
              <a:t>37</a:t>
            </a:fld>
            <a:endParaRPr kumimoji="1" lang="ja-JP" altLang="en-US"/>
          </a:p>
        </p:txBody>
      </p:sp>
    </p:spTree>
    <p:extLst>
      <p:ext uri="{BB962C8B-B14F-4D97-AF65-F5344CB8AC3E}">
        <p14:creationId xmlns:p14="http://schemas.microsoft.com/office/powerpoint/2010/main" val="2573208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ACFF72-9B06-A04E-A818-1F3984EF0F88}"/>
              </a:ext>
            </a:extLst>
          </p:cNvPr>
          <p:cNvSpPr>
            <a:spLocks noGrp="1"/>
          </p:cNvSpPr>
          <p:nvPr>
            <p:ph type="ctrTitle"/>
          </p:nvPr>
        </p:nvSpPr>
        <p:spPr>
          <a:xfrm>
            <a:off x="1143000" y="935302"/>
            <a:ext cx="6858000" cy="1989667"/>
          </a:xfrm>
          <a:prstGeom prst="rect">
            <a:avLst/>
          </a:prstGeom>
        </p:spPr>
        <p:txBody>
          <a:bodyPr anchor="b"/>
          <a:lstStyle>
            <a:lvl1pPr algn="ctr">
              <a:defRPr sz="4500"/>
            </a:lvl1pPr>
          </a:lstStyle>
          <a:p>
            <a:endParaRPr kumimoji="1" lang="ja-JP" altLang="en-US"/>
          </a:p>
        </p:txBody>
      </p:sp>
      <p:sp>
        <p:nvSpPr>
          <p:cNvPr id="3" name="字幕 2">
            <a:extLst>
              <a:ext uri="{FF2B5EF4-FFF2-40B4-BE49-F238E27FC236}">
                <a16:creationId xmlns:a16="http://schemas.microsoft.com/office/drawing/2014/main" id="{AEC05775-768E-9F47-A2F3-616F22171BB5}"/>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kumimoji="1" lang="ja-JP" altLang="en-US"/>
          </a:p>
        </p:txBody>
      </p:sp>
    </p:spTree>
    <p:extLst>
      <p:ext uri="{BB962C8B-B14F-4D97-AF65-F5344CB8AC3E}">
        <p14:creationId xmlns:p14="http://schemas.microsoft.com/office/powerpoint/2010/main" val="983348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3F78E3F9-C4BF-7E43-ACF2-FEF01EBC4BA0}"/>
              </a:ext>
            </a:extLst>
          </p:cNvPr>
          <p:cNvSpPr>
            <a:spLocks noGrp="1"/>
          </p:cNvSpPr>
          <p:nvPr>
            <p:ph idx="1"/>
          </p:nvPr>
        </p:nvSpPr>
        <p:spPr>
          <a:xfrm>
            <a:off x="628650" y="947854"/>
            <a:ext cx="7886700" cy="3833467"/>
          </a:xfrm>
        </p:spPr>
        <p:txBody>
          <a:bodyPr/>
          <a:lstStyle/>
          <a:p>
            <a:pPr lvl="0"/>
            <a:r>
              <a:rPr kumimoji="1" lang="en-US" altLang="ja-JP"/>
              <a:t>Click to edit Master text styles</a:t>
            </a:r>
          </a:p>
        </p:txBody>
      </p:sp>
      <p:sp>
        <p:nvSpPr>
          <p:cNvPr id="6" name="スライド番号プレースホルダー 5">
            <a:extLst>
              <a:ext uri="{FF2B5EF4-FFF2-40B4-BE49-F238E27FC236}">
                <a16:creationId xmlns:a16="http://schemas.microsoft.com/office/drawing/2014/main" id="{304F7D9A-4CAB-2045-AA4C-4BC0D6EF0451}"/>
              </a:ext>
            </a:extLst>
          </p:cNvPr>
          <p:cNvSpPr>
            <a:spLocks noGrp="1"/>
          </p:cNvSpPr>
          <p:nvPr>
            <p:ph type="sldNum" sz="quarter" idx="12"/>
          </p:nvPr>
        </p:nvSpPr>
        <p:spPr>
          <a:xfrm>
            <a:off x="4155017" y="5410464"/>
            <a:ext cx="2057400" cy="304271"/>
          </a:xfrm>
          <a:prstGeom prst="rect">
            <a:avLst/>
          </a:prstGeom>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2291701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F48280-FEE3-6C4D-BF71-3EB4811404EC}"/>
              </a:ext>
            </a:extLst>
          </p:cNvPr>
          <p:cNvSpPr>
            <a:spLocks noGrp="1"/>
          </p:cNvSpPr>
          <p:nvPr>
            <p:ph type="title"/>
          </p:nvPr>
        </p:nvSpPr>
        <p:spPr>
          <a:xfrm>
            <a:off x="628650" y="304271"/>
            <a:ext cx="7886700" cy="1104636"/>
          </a:xfrm>
          <a:prstGeom prst="rect">
            <a:avLst/>
          </a:prstGeom>
        </p:spPr>
        <p:txBody>
          <a:bodyPr/>
          <a:lstStyle/>
          <a:p>
            <a:r>
              <a:rPr kumimoji="1" lang="en-US" altLang="ja-JP"/>
              <a:t>Click to edit Master title style</a:t>
            </a:r>
            <a:endParaRPr kumimoji="1" lang="ja-JP" altLang="en-US"/>
          </a:p>
        </p:txBody>
      </p:sp>
    </p:spTree>
    <p:extLst>
      <p:ext uri="{BB962C8B-B14F-4D97-AF65-F5344CB8AC3E}">
        <p14:creationId xmlns:p14="http://schemas.microsoft.com/office/powerpoint/2010/main" val="1080030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39A306-7C9D-BF47-9B25-AFA14C32DB93}"/>
              </a:ext>
            </a:extLst>
          </p:cNvPr>
          <p:cNvSpPr>
            <a:spLocks noGrp="1"/>
          </p:cNvSpPr>
          <p:nvPr>
            <p:ph type="title"/>
          </p:nvPr>
        </p:nvSpPr>
        <p:spPr>
          <a:xfrm>
            <a:off x="623888" y="1424782"/>
            <a:ext cx="7886700" cy="2377281"/>
          </a:xfrm>
          <a:prstGeom prst="rect">
            <a:avLst/>
          </a:prstGeom>
        </p:spPr>
        <p:txBody>
          <a:bodyPr anchor="b"/>
          <a:lstStyle>
            <a:lvl1pPr>
              <a:defRPr sz="4500"/>
            </a:lvl1pPr>
          </a:lstStyle>
          <a:p>
            <a:r>
              <a:rPr kumimoji="1" lang="en-US" altLang="ja-JP"/>
              <a:t>Click to edit Master title style</a:t>
            </a:r>
            <a:endParaRPr kumimoji="1" lang="ja-JP" altLang="en-US"/>
          </a:p>
        </p:txBody>
      </p:sp>
      <p:sp>
        <p:nvSpPr>
          <p:cNvPr id="3" name="テキスト プレースホルダー 2">
            <a:extLst>
              <a:ext uri="{FF2B5EF4-FFF2-40B4-BE49-F238E27FC236}">
                <a16:creationId xmlns:a16="http://schemas.microsoft.com/office/drawing/2014/main" id="{5192285B-9E0C-EA4A-BE64-F99F590FFC5C}"/>
              </a:ext>
            </a:extLst>
          </p:cNvPr>
          <p:cNvSpPr>
            <a:spLocks noGrp="1"/>
          </p:cNvSpPr>
          <p:nvPr>
            <p:ph type="body" idx="1"/>
          </p:nvPr>
        </p:nvSpPr>
        <p:spPr>
          <a:xfrm>
            <a:off x="623888" y="3824553"/>
            <a:ext cx="7886700" cy="978801"/>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en-US" altLang="ja-JP"/>
              <a:t>Click to edit Master text styles</a:t>
            </a:r>
          </a:p>
        </p:txBody>
      </p:sp>
    </p:spTree>
    <p:extLst>
      <p:ext uri="{BB962C8B-B14F-4D97-AF65-F5344CB8AC3E}">
        <p14:creationId xmlns:p14="http://schemas.microsoft.com/office/powerpoint/2010/main" val="1699867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E7CE6E-C930-F04A-8A09-51CA4BCDEC03}"/>
              </a:ext>
            </a:extLst>
          </p:cNvPr>
          <p:cNvSpPr>
            <a:spLocks noGrp="1"/>
          </p:cNvSpPr>
          <p:nvPr>
            <p:ph type="title"/>
          </p:nvPr>
        </p:nvSpPr>
        <p:spPr>
          <a:xfrm>
            <a:off x="628650" y="206710"/>
            <a:ext cx="7886700" cy="721641"/>
          </a:xfrm>
          <a:prstGeom prst="rect">
            <a:avLst/>
          </a:prstGeom>
        </p:spPr>
        <p:txBody>
          <a:bodyPr/>
          <a:lstStyle>
            <a:lvl1pPr algn="ctr">
              <a:defRPr sz="3200">
                <a:effectLst>
                  <a:outerShdw blurRad="50800" dist="38100" dir="2700000" algn="tl" rotWithShape="0">
                    <a:prstClr val="black">
                      <a:alpha val="40000"/>
                    </a:prstClr>
                  </a:outerShdw>
                </a:effectLst>
              </a:defRPr>
            </a:lvl1pPr>
          </a:lstStyle>
          <a:p>
            <a:r>
              <a:rPr kumimoji="1" lang="en-US" altLang="ja-JP"/>
              <a:t>Click to edit Master title style</a:t>
            </a:r>
            <a:endParaRPr kumimoji="1" lang="ja-JP" altLang="en-US"/>
          </a:p>
        </p:txBody>
      </p:sp>
      <p:sp>
        <p:nvSpPr>
          <p:cNvPr id="3" name="コンテンツ プレースホルダー 2">
            <a:extLst>
              <a:ext uri="{FF2B5EF4-FFF2-40B4-BE49-F238E27FC236}">
                <a16:creationId xmlns:a16="http://schemas.microsoft.com/office/drawing/2014/main" id="{9B6845C1-4E65-4D4F-B39B-A9FDB5908D44}"/>
              </a:ext>
            </a:extLst>
          </p:cNvPr>
          <p:cNvSpPr>
            <a:spLocks noGrp="1"/>
          </p:cNvSpPr>
          <p:nvPr>
            <p:ph sz="half" idx="1"/>
          </p:nvPr>
        </p:nvSpPr>
        <p:spPr>
          <a:xfrm>
            <a:off x="628650" y="1070518"/>
            <a:ext cx="3886200" cy="4076952"/>
          </a:xfrm>
        </p:spPr>
        <p:txBody>
          <a:bodyPr/>
          <a:lstStyle/>
          <a:p>
            <a:pPr lvl="0"/>
            <a:r>
              <a:rPr kumimoji="1" lang="en-US" altLang="ja-JP"/>
              <a:t>Click to edit Master text styles</a:t>
            </a:r>
          </a:p>
        </p:txBody>
      </p:sp>
      <p:sp>
        <p:nvSpPr>
          <p:cNvPr id="4" name="コンテンツ プレースホルダー 3">
            <a:extLst>
              <a:ext uri="{FF2B5EF4-FFF2-40B4-BE49-F238E27FC236}">
                <a16:creationId xmlns:a16="http://schemas.microsoft.com/office/drawing/2014/main" id="{349FEE9B-5F1F-A94C-A266-657B4520DA85}"/>
              </a:ext>
            </a:extLst>
          </p:cNvPr>
          <p:cNvSpPr>
            <a:spLocks noGrp="1"/>
          </p:cNvSpPr>
          <p:nvPr>
            <p:ph sz="half" idx="2"/>
          </p:nvPr>
        </p:nvSpPr>
        <p:spPr>
          <a:xfrm>
            <a:off x="4629150" y="1070518"/>
            <a:ext cx="3886200" cy="4076951"/>
          </a:xfrm>
        </p:spPr>
        <p:txBody>
          <a:bodyPr/>
          <a:lstStyle/>
          <a:p>
            <a:pPr lvl="0"/>
            <a:r>
              <a:rPr kumimoji="1" lang="en-US" altLang="ja-JP"/>
              <a:t>Click to edit Master text styles</a:t>
            </a:r>
          </a:p>
        </p:txBody>
      </p:sp>
    </p:spTree>
    <p:extLst>
      <p:ext uri="{BB962C8B-B14F-4D97-AF65-F5344CB8AC3E}">
        <p14:creationId xmlns:p14="http://schemas.microsoft.com/office/powerpoint/2010/main" val="2364783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DDCEFB-0EEC-5648-B7B3-F626344D6A68}"/>
              </a:ext>
            </a:extLst>
          </p:cNvPr>
          <p:cNvSpPr>
            <a:spLocks noGrp="1"/>
          </p:cNvSpPr>
          <p:nvPr>
            <p:ph type="title"/>
          </p:nvPr>
        </p:nvSpPr>
        <p:spPr>
          <a:xfrm>
            <a:off x="629841" y="304271"/>
            <a:ext cx="7886700" cy="1104636"/>
          </a:xfrm>
          <a:prstGeom prst="rect">
            <a:avLst/>
          </a:prstGeom>
        </p:spPr>
        <p:txBody>
          <a:bodyPr/>
          <a:lstStyle/>
          <a:p>
            <a:r>
              <a:rPr kumimoji="1" lang="en-US" altLang="ja-JP"/>
              <a:t>Click to edit Master title style</a:t>
            </a:r>
            <a:endParaRPr kumimoji="1" lang="ja-JP" altLang="en-US"/>
          </a:p>
        </p:txBody>
      </p:sp>
      <p:sp>
        <p:nvSpPr>
          <p:cNvPr id="3" name="テキスト プレースホルダー 2">
            <a:extLst>
              <a:ext uri="{FF2B5EF4-FFF2-40B4-BE49-F238E27FC236}">
                <a16:creationId xmlns:a16="http://schemas.microsoft.com/office/drawing/2014/main" id="{075B8DE5-073C-724D-8483-B9560D5093EF}"/>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en-US" altLang="ja-JP"/>
              <a:t>Click to edit Master text styles</a:t>
            </a:r>
          </a:p>
        </p:txBody>
      </p:sp>
      <p:sp>
        <p:nvSpPr>
          <p:cNvPr id="4" name="コンテンツ プレースホルダー 3">
            <a:extLst>
              <a:ext uri="{FF2B5EF4-FFF2-40B4-BE49-F238E27FC236}">
                <a16:creationId xmlns:a16="http://schemas.microsoft.com/office/drawing/2014/main" id="{DEDAD196-9EF3-8149-9650-51B1DC99CA21}"/>
              </a:ext>
            </a:extLst>
          </p:cNvPr>
          <p:cNvSpPr>
            <a:spLocks noGrp="1"/>
          </p:cNvSpPr>
          <p:nvPr>
            <p:ph sz="half" idx="2"/>
          </p:nvPr>
        </p:nvSpPr>
        <p:spPr>
          <a:xfrm>
            <a:off x="629842" y="2087563"/>
            <a:ext cx="3868340" cy="3070490"/>
          </a:xfrm>
        </p:spPr>
        <p:txBody>
          <a:bodyPr/>
          <a:lstStyle/>
          <a:p>
            <a:pPr lvl="0"/>
            <a:r>
              <a:rPr kumimoji="1" lang="en-US" altLang="ja-JP"/>
              <a:t>Click to edit Master text styles</a:t>
            </a:r>
          </a:p>
        </p:txBody>
      </p:sp>
      <p:sp>
        <p:nvSpPr>
          <p:cNvPr id="5" name="テキスト プレースホルダー 4">
            <a:extLst>
              <a:ext uri="{FF2B5EF4-FFF2-40B4-BE49-F238E27FC236}">
                <a16:creationId xmlns:a16="http://schemas.microsoft.com/office/drawing/2014/main" id="{313E47B2-3B47-5A46-B488-AD346B6BFB37}"/>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en-US" altLang="ja-JP"/>
              <a:t>Click to edit Master text styles</a:t>
            </a:r>
          </a:p>
        </p:txBody>
      </p:sp>
      <p:sp>
        <p:nvSpPr>
          <p:cNvPr id="6" name="コンテンツ プレースホルダー 5">
            <a:extLst>
              <a:ext uri="{FF2B5EF4-FFF2-40B4-BE49-F238E27FC236}">
                <a16:creationId xmlns:a16="http://schemas.microsoft.com/office/drawing/2014/main" id="{41FAE55E-C8AA-DD43-99E4-4B25557903F2}"/>
              </a:ext>
            </a:extLst>
          </p:cNvPr>
          <p:cNvSpPr>
            <a:spLocks noGrp="1"/>
          </p:cNvSpPr>
          <p:nvPr>
            <p:ph sz="quarter" idx="4"/>
          </p:nvPr>
        </p:nvSpPr>
        <p:spPr>
          <a:xfrm>
            <a:off x="4629150" y="2087563"/>
            <a:ext cx="3887391" cy="3070490"/>
          </a:xfrm>
        </p:spPr>
        <p:txBody>
          <a:bodyPr/>
          <a:lstStyle/>
          <a:p>
            <a:pPr lvl="0"/>
            <a:r>
              <a:rPr kumimoji="1" lang="en-US" altLang="ja-JP"/>
              <a:t>Click to edit Master text styles</a:t>
            </a:r>
          </a:p>
        </p:txBody>
      </p:sp>
    </p:spTree>
    <p:extLst>
      <p:ext uri="{BB962C8B-B14F-4D97-AF65-F5344CB8AC3E}">
        <p14:creationId xmlns:p14="http://schemas.microsoft.com/office/powerpoint/2010/main" val="1331664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885921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AA531A-B877-0C49-8BAD-BDE05F4057A2}"/>
              </a:ext>
            </a:extLst>
          </p:cNvPr>
          <p:cNvSpPr>
            <a:spLocks noGrp="1"/>
          </p:cNvSpPr>
          <p:nvPr>
            <p:ph type="title"/>
          </p:nvPr>
        </p:nvSpPr>
        <p:spPr>
          <a:xfrm>
            <a:off x="629841" y="381000"/>
            <a:ext cx="2949178" cy="1333500"/>
          </a:xfrm>
          <a:prstGeom prst="rect">
            <a:avLst/>
          </a:prstGeom>
        </p:spPr>
        <p:txBody>
          <a:bodyPr anchor="b"/>
          <a:lstStyle>
            <a:lvl1pPr>
              <a:defRPr sz="2400"/>
            </a:lvl1pPr>
          </a:lstStyle>
          <a:p>
            <a:r>
              <a:rPr kumimoji="1" lang="en-US" altLang="ja-JP"/>
              <a:t>Click to edit Master title style</a:t>
            </a:r>
            <a:endParaRPr kumimoji="1" lang="ja-JP" altLang="en-US"/>
          </a:p>
        </p:txBody>
      </p:sp>
      <p:sp>
        <p:nvSpPr>
          <p:cNvPr id="3" name="コンテンツ プレースホルダー 2">
            <a:extLst>
              <a:ext uri="{FF2B5EF4-FFF2-40B4-BE49-F238E27FC236}">
                <a16:creationId xmlns:a16="http://schemas.microsoft.com/office/drawing/2014/main" id="{AEA0F597-5B7B-CA40-8D0E-3BDF3B1E46E5}"/>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en-US" altLang="ja-JP"/>
              <a:t>Click to edit Master text styles</a:t>
            </a:r>
          </a:p>
        </p:txBody>
      </p:sp>
      <p:sp>
        <p:nvSpPr>
          <p:cNvPr id="4" name="テキスト プレースホルダー 3">
            <a:extLst>
              <a:ext uri="{FF2B5EF4-FFF2-40B4-BE49-F238E27FC236}">
                <a16:creationId xmlns:a16="http://schemas.microsoft.com/office/drawing/2014/main" id="{26AA1717-4DB9-134E-B295-FB78DE64320E}"/>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en-US" altLang="ja-JP"/>
              <a:t>Click to edit Master text styles</a:t>
            </a:r>
          </a:p>
        </p:txBody>
      </p:sp>
    </p:spTree>
    <p:extLst>
      <p:ext uri="{BB962C8B-B14F-4D97-AF65-F5344CB8AC3E}">
        <p14:creationId xmlns:p14="http://schemas.microsoft.com/office/powerpoint/2010/main" val="1674288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2B9C00-6EC5-F744-BC55-62A4CADE5AA8}"/>
              </a:ext>
            </a:extLst>
          </p:cNvPr>
          <p:cNvSpPr>
            <a:spLocks noGrp="1"/>
          </p:cNvSpPr>
          <p:nvPr>
            <p:ph type="title"/>
          </p:nvPr>
        </p:nvSpPr>
        <p:spPr>
          <a:xfrm>
            <a:off x="629841" y="381000"/>
            <a:ext cx="2949178" cy="1333500"/>
          </a:xfrm>
          <a:prstGeom prst="rect">
            <a:avLst/>
          </a:prstGeom>
        </p:spPr>
        <p:txBody>
          <a:bodyPr anchor="b"/>
          <a:lstStyle>
            <a:lvl1pPr>
              <a:defRPr sz="2400"/>
            </a:lvl1pPr>
          </a:lstStyle>
          <a:p>
            <a:r>
              <a:rPr kumimoji="1" lang="en-US" altLang="ja-JP"/>
              <a:t>Click to edit Master title style</a:t>
            </a:r>
            <a:endParaRPr kumimoji="1" lang="ja-JP" altLang="en-US"/>
          </a:p>
        </p:txBody>
      </p:sp>
      <p:sp>
        <p:nvSpPr>
          <p:cNvPr id="3" name="図プレースホルダー 2">
            <a:extLst>
              <a:ext uri="{FF2B5EF4-FFF2-40B4-BE49-F238E27FC236}">
                <a16:creationId xmlns:a16="http://schemas.microsoft.com/office/drawing/2014/main" id="{3DB8B5B7-DFA6-CA46-B131-05D63DA00D7E}"/>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kumimoji="1" lang="en-US" altLang="ja-JP"/>
              <a:t>Click icon to add picture</a:t>
            </a:r>
            <a:endParaRPr kumimoji="1" lang="ja-JP" altLang="en-US"/>
          </a:p>
        </p:txBody>
      </p:sp>
      <p:sp>
        <p:nvSpPr>
          <p:cNvPr id="4" name="テキスト プレースホルダー 3">
            <a:extLst>
              <a:ext uri="{FF2B5EF4-FFF2-40B4-BE49-F238E27FC236}">
                <a16:creationId xmlns:a16="http://schemas.microsoft.com/office/drawing/2014/main" id="{C68DB2CB-262B-D94A-B5E0-7D90F8D5DE9E}"/>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en-US" altLang="ja-JP"/>
              <a:t>Click to edit Master text styles</a:t>
            </a:r>
          </a:p>
        </p:txBody>
      </p:sp>
    </p:spTree>
    <p:extLst>
      <p:ext uri="{BB962C8B-B14F-4D97-AF65-F5344CB8AC3E}">
        <p14:creationId xmlns:p14="http://schemas.microsoft.com/office/powerpoint/2010/main" val="3712466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BB0922-C296-E342-9771-82306DED1B6B}"/>
              </a:ext>
            </a:extLst>
          </p:cNvPr>
          <p:cNvSpPr>
            <a:spLocks noGrp="1"/>
          </p:cNvSpPr>
          <p:nvPr>
            <p:ph type="title"/>
          </p:nvPr>
        </p:nvSpPr>
        <p:spPr>
          <a:xfrm>
            <a:off x="628650" y="304271"/>
            <a:ext cx="7886700" cy="1104636"/>
          </a:xfrm>
          <a:prstGeom prst="rect">
            <a:avLst/>
          </a:prstGeom>
        </p:spPr>
        <p:txBody>
          <a:bodyPr/>
          <a:lstStyle/>
          <a:p>
            <a:r>
              <a:rPr kumimoji="1" lang="en-US" altLang="ja-JP"/>
              <a:t>Click to edit Master title style</a:t>
            </a:r>
            <a:endParaRPr kumimoji="1" lang="ja-JP" altLang="en-US"/>
          </a:p>
        </p:txBody>
      </p:sp>
      <p:sp>
        <p:nvSpPr>
          <p:cNvPr id="3" name="縦書きテキスト プレースホルダー 2">
            <a:extLst>
              <a:ext uri="{FF2B5EF4-FFF2-40B4-BE49-F238E27FC236}">
                <a16:creationId xmlns:a16="http://schemas.microsoft.com/office/drawing/2014/main" id="{7C6BBA6B-7400-024F-93A8-8A71011B8A1A}"/>
              </a:ext>
            </a:extLst>
          </p:cNvPr>
          <p:cNvSpPr>
            <a:spLocks noGrp="1"/>
          </p:cNvSpPr>
          <p:nvPr>
            <p:ph type="body" orient="vert" idx="1"/>
          </p:nvPr>
        </p:nvSpPr>
        <p:spPr/>
        <p:txBody>
          <a:bodyPr vert="eaVert"/>
          <a:lstStyle/>
          <a:p>
            <a:pPr lvl="0"/>
            <a:r>
              <a:rPr kumimoji="1" lang="en-US" altLang="ja-JP"/>
              <a:t>Click to edit Master text styles</a:t>
            </a:r>
          </a:p>
        </p:txBody>
      </p:sp>
    </p:spTree>
    <p:extLst>
      <p:ext uri="{BB962C8B-B14F-4D97-AF65-F5344CB8AC3E}">
        <p14:creationId xmlns:p14="http://schemas.microsoft.com/office/powerpoint/2010/main" val="1030973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94BBFA03-CF9D-A147-8204-492735D86B79}"/>
              </a:ext>
            </a:extLst>
          </p:cNvPr>
          <p:cNvSpPr>
            <a:spLocks noGrp="1"/>
          </p:cNvSpPr>
          <p:nvPr>
            <p:ph type="title" orient="vert"/>
          </p:nvPr>
        </p:nvSpPr>
        <p:spPr>
          <a:xfrm>
            <a:off x="6543675" y="304271"/>
            <a:ext cx="1971675" cy="4843198"/>
          </a:xfrm>
          <a:prstGeom prst="rect">
            <a:avLst/>
          </a:prstGeom>
        </p:spPr>
        <p:txBody>
          <a:bodyPr vert="eaVert"/>
          <a:lstStyle/>
          <a:p>
            <a:r>
              <a:rPr kumimoji="1" lang="en-US" altLang="ja-JP"/>
              <a:t>Click to edit Master title style</a:t>
            </a:r>
            <a:endParaRPr kumimoji="1" lang="ja-JP" altLang="en-US"/>
          </a:p>
        </p:txBody>
      </p:sp>
      <p:sp>
        <p:nvSpPr>
          <p:cNvPr id="3" name="縦書きテキスト プレースホルダー 2">
            <a:extLst>
              <a:ext uri="{FF2B5EF4-FFF2-40B4-BE49-F238E27FC236}">
                <a16:creationId xmlns:a16="http://schemas.microsoft.com/office/drawing/2014/main" id="{2871990F-AD74-1D45-9737-13838BDD326E}"/>
              </a:ext>
            </a:extLst>
          </p:cNvPr>
          <p:cNvSpPr>
            <a:spLocks noGrp="1"/>
          </p:cNvSpPr>
          <p:nvPr>
            <p:ph type="body" orient="vert" idx="1"/>
          </p:nvPr>
        </p:nvSpPr>
        <p:spPr>
          <a:xfrm>
            <a:off x="628650" y="304271"/>
            <a:ext cx="5800725" cy="4843198"/>
          </a:xfrm>
        </p:spPr>
        <p:txBody>
          <a:bodyPr vert="eaVert"/>
          <a:lstStyle/>
          <a:p>
            <a:pPr lvl="0"/>
            <a:r>
              <a:rPr kumimoji="1" lang="en-US" altLang="ja-JP"/>
              <a:t>Click to edit Master text styles</a:t>
            </a:r>
          </a:p>
        </p:txBody>
      </p:sp>
    </p:spTree>
    <p:extLst>
      <p:ext uri="{BB962C8B-B14F-4D97-AF65-F5344CB8AC3E}">
        <p14:creationId xmlns:p14="http://schemas.microsoft.com/office/powerpoint/2010/main" val="1920619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Tree>
    <p:extLst>
      <p:ext uri="{BB962C8B-B14F-4D97-AF65-F5344CB8AC3E}">
        <p14:creationId xmlns:p14="http://schemas.microsoft.com/office/powerpoint/2010/main" val="16589221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38304F1F-8357-5648-8AB9-B8C9C03759B4}" type="datetimeFigureOut">
              <a:rPr lang="es-ES" smtClean="0"/>
              <a:t>19/7/23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50CF43E4-11CF-E247-98C3-900FF2FCAAC1}" type="slidenum">
              <a:rPr lang="es-ES" smtClean="0"/>
              <a:t>‹#›</a:t>
            </a:fld>
            <a:endParaRPr lang="es-ES"/>
          </a:p>
        </p:txBody>
      </p:sp>
    </p:spTree>
    <p:extLst>
      <p:ext uri="{BB962C8B-B14F-4D97-AF65-F5344CB8AC3E}">
        <p14:creationId xmlns:p14="http://schemas.microsoft.com/office/powerpoint/2010/main" val="2579311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247EAF9B-1488-ED4A-B3E2-8CC0C3E25DF2}"/>
              </a:ext>
            </a:extLst>
          </p:cNvPr>
          <p:cNvSpPr>
            <a:spLocks noGrp="1"/>
          </p:cNvSpPr>
          <p:nvPr>
            <p:ph type="body" idx="1"/>
          </p:nvPr>
        </p:nvSpPr>
        <p:spPr>
          <a:xfrm>
            <a:off x="628650" y="1521354"/>
            <a:ext cx="7886700" cy="3646844"/>
          </a:xfrm>
          <a:prstGeom prst="rect">
            <a:avLst/>
          </a:prstGeom>
        </p:spPr>
        <p:txBody>
          <a:bodyPr vert="horz" lIns="91440" tIns="45720" rIns="91440" bIns="45720" rtlCol="0">
            <a:normAutofit/>
          </a:bodyPr>
          <a:lstStyle/>
          <a:p>
            <a:r>
              <a:rPr kumimoji="1" lang="de-CH" altLang="ja-JP" dirty="0"/>
              <a:t>This </a:t>
            </a:r>
            <a:r>
              <a:rPr kumimoji="1" lang="de-CH" altLang="ja-JP" dirty="0" err="1"/>
              <a:t>presentation</a:t>
            </a:r>
            <a:r>
              <a:rPr kumimoji="1" lang="de-CH" altLang="ja-JP" dirty="0"/>
              <a:t> </a:t>
            </a:r>
            <a:r>
              <a:rPr kumimoji="1" lang="de-CH" altLang="ja-JP" dirty="0" err="1"/>
              <a:t>can</a:t>
            </a:r>
            <a:r>
              <a:rPr kumimoji="1" lang="de-CH" altLang="ja-JP" dirty="0"/>
              <a:t> </a:t>
            </a:r>
            <a:r>
              <a:rPr kumimoji="1" lang="de-CH" altLang="ja-JP" dirty="0" err="1"/>
              <a:t>be</a:t>
            </a:r>
            <a:r>
              <a:rPr kumimoji="1" lang="de-CH" altLang="ja-JP" dirty="0"/>
              <a:t> </a:t>
            </a:r>
            <a:r>
              <a:rPr kumimoji="1" lang="de-CH" altLang="ja-JP" dirty="0" err="1"/>
              <a:t>adapted</a:t>
            </a:r>
            <a:r>
              <a:rPr kumimoji="1" lang="de-CH" altLang="ja-JP" dirty="0"/>
              <a:t> </a:t>
            </a:r>
            <a:r>
              <a:rPr kumimoji="1" lang="de-CH" altLang="ja-JP" dirty="0" err="1"/>
              <a:t>to</a:t>
            </a:r>
            <a:r>
              <a:rPr kumimoji="1" lang="de-CH" altLang="ja-JP" dirty="0"/>
              <a:t> </a:t>
            </a:r>
            <a:r>
              <a:rPr kumimoji="1" lang="de-CH" altLang="ja-JP" dirty="0" err="1"/>
              <a:t>the</a:t>
            </a:r>
            <a:r>
              <a:rPr kumimoji="1" lang="de-CH" altLang="ja-JP" dirty="0"/>
              <a:t> </a:t>
            </a:r>
            <a:r>
              <a:rPr kumimoji="1" lang="de-CH" altLang="ja-JP" dirty="0" err="1"/>
              <a:t>needs</a:t>
            </a:r>
            <a:r>
              <a:rPr kumimoji="1" lang="de-CH" altLang="ja-JP" dirty="0"/>
              <a:t> </a:t>
            </a:r>
            <a:r>
              <a:rPr kumimoji="1" lang="de-CH" altLang="ja-JP" dirty="0" err="1"/>
              <a:t>of</a:t>
            </a:r>
            <a:r>
              <a:rPr kumimoji="1" lang="de-CH" altLang="ja-JP" dirty="0"/>
              <a:t> Council </a:t>
            </a:r>
            <a:r>
              <a:rPr kumimoji="1" lang="de-CH" altLang="ja-JP" dirty="0" err="1"/>
              <a:t>members</a:t>
            </a:r>
            <a:r>
              <a:rPr kumimoji="1" lang="ja-JP" altLang="en-US"/>
              <a:t>
</a:t>
            </a:r>
            <a:r>
              <a:rPr kumimoji="1" lang="de-CH" altLang="ja-JP" dirty="0" err="1"/>
              <a:t>Section</a:t>
            </a:r>
            <a:r>
              <a:rPr kumimoji="1" lang="de-CH" altLang="ja-JP" dirty="0"/>
              <a:t> 1: </a:t>
            </a:r>
            <a:r>
              <a:rPr kumimoji="1" lang="de-CH" altLang="ja-JP" dirty="0" err="1"/>
              <a:t>History</a:t>
            </a:r>
            <a:r>
              <a:rPr kumimoji="1" lang="ja-JP" altLang="en-US"/>
              <a:t>
</a:t>
            </a:r>
            <a:r>
              <a:rPr kumimoji="1" lang="de-CH" altLang="ja-JP" dirty="0" err="1"/>
              <a:t>Section</a:t>
            </a:r>
            <a:r>
              <a:rPr kumimoji="1" lang="de-CH" altLang="ja-JP" dirty="0"/>
              <a:t> </a:t>
            </a:r>
            <a:r>
              <a:rPr kumimoji="1" lang="en-US" altLang="ja-JP" dirty="0"/>
              <a:t>2: </a:t>
            </a:r>
            <a:r>
              <a:rPr kumimoji="1" lang="de-CH" altLang="ja-JP" dirty="0" err="1"/>
              <a:t>Structure</a:t>
            </a:r>
            <a:r>
              <a:rPr kumimoji="1" lang="ja-JP" altLang="en-US"/>
              <a:t>
</a:t>
            </a:r>
            <a:r>
              <a:rPr kumimoji="1" lang="de-CH" altLang="ja-JP" dirty="0" err="1"/>
              <a:t>Section</a:t>
            </a:r>
            <a:r>
              <a:rPr kumimoji="1" lang="ja-JP" altLang="en-US"/>
              <a:t> </a:t>
            </a:r>
            <a:r>
              <a:rPr kumimoji="1" lang="en-US" altLang="ja-JP" dirty="0"/>
              <a:t>3</a:t>
            </a:r>
            <a:r>
              <a:rPr kumimoji="1" lang="de-CH" altLang="ja-JP" dirty="0"/>
              <a:t>: </a:t>
            </a:r>
            <a:r>
              <a:rPr kumimoji="1" lang="de-CH" altLang="ja-JP" dirty="0" err="1"/>
              <a:t>Some</a:t>
            </a:r>
            <a:r>
              <a:rPr kumimoji="1" lang="de-CH" altLang="ja-JP" dirty="0"/>
              <a:t> </a:t>
            </a:r>
            <a:r>
              <a:rPr kumimoji="1" lang="de-CH" altLang="ja-JP" dirty="0" err="1"/>
              <a:t>definitions</a:t>
            </a:r>
            <a:r>
              <a:rPr kumimoji="1" lang="ja-JP" altLang="en-US"/>
              <a:t>
</a:t>
            </a:r>
            <a:r>
              <a:rPr kumimoji="1" lang="de-CH" altLang="ja-JP" dirty="0" err="1"/>
              <a:t>Section</a:t>
            </a:r>
            <a:r>
              <a:rPr kumimoji="1" lang="de-CH" altLang="ja-JP" dirty="0"/>
              <a:t> 4: </a:t>
            </a:r>
          </a:p>
          <a:p>
            <a:endParaRPr kumimoji="1" lang="ja-JP" altLang="en-US"/>
          </a:p>
        </p:txBody>
      </p:sp>
      <p:sp>
        <p:nvSpPr>
          <p:cNvPr id="8" name="タイトル プレースホルダー 7">
            <a:extLst>
              <a:ext uri="{FF2B5EF4-FFF2-40B4-BE49-F238E27FC236}">
                <a16:creationId xmlns:a16="http://schemas.microsoft.com/office/drawing/2014/main" id="{0CF44E6D-AA83-2F4B-91FF-1B20091E88AE}"/>
              </a:ext>
            </a:extLst>
          </p:cNvPr>
          <p:cNvSpPr>
            <a:spLocks noGrp="1"/>
          </p:cNvSpPr>
          <p:nvPr>
            <p:ph type="title"/>
          </p:nvPr>
        </p:nvSpPr>
        <p:spPr>
          <a:xfrm>
            <a:off x="628650" y="304800"/>
            <a:ext cx="7886700" cy="1104900"/>
          </a:xfrm>
          <a:prstGeom prst="rect">
            <a:avLst/>
          </a:prstGeom>
        </p:spPr>
        <p:txBody>
          <a:bodyPr vert="horz" lIns="91440" tIns="45720" rIns="91440" bIns="45720" rtlCol="0" anchor="ctr">
            <a:normAutofit/>
          </a:bodyPr>
          <a:lstStyle/>
          <a:p>
            <a:r>
              <a:rPr kumimoji="1" lang="de-CH" altLang="ja-JP" dirty="0"/>
              <a:t>The International </a:t>
            </a:r>
            <a:r>
              <a:rPr kumimoji="1" lang="de-CH" altLang="ja-JP" dirty="0" err="1"/>
              <a:t>Ergonomics</a:t>
            </a:r>
            <a:r>
              <a:rPr kumimoji="1" lang="de-CH" altLang="ja-JP" dirty="0"/>
              <a:t> </a:t>
            </a:r>
            <a:r>
              <a:rPr kumimoji="1" lang="de-CH" altLang="ja-JP" dirty="0" err="1"/>
              <a:t>Association</a:t>
            </a:r>
            <a:endParaRPr kumimoji="1" lang="ja-JP" altLang="en-US"/>
          </a:p>
        </p:txBody>
      </p:sp>
      <p:sp>
        <p:nvSpPr>
          <p:cNvPr id="9" name="テキスト ボックス 8">
            <a:extLst>
              <a:ext uri="{FF2B5EF4-FFF2-40B4-BE49-F238E27FC236}">
                <a16:creationId xmlns:a16="http://schemas.microsoft.com/office/drawing/2014/main" id="{D816C323-C11C-9743-982A-6F48B22D7528}"/>
              </a:ext>
            </a:extLst>
          </p:cNvPr>
          <p:cNvSpPr txBox="1"/>
          <p:nvPr userDrawn="1"/>
        </p:nvSpPr>
        <p:spPr>
          <a:xfrm>
            <a:off x="1184919" y="5202215"/>
            <a:ext cx="447775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dirty="0">
                <a:solidFill>
                  <a:schemeClr val="accent5">
                    <a:lumMod val="50000"/>
                  </a:schemeClr>
                </a:solidFill>
                <a:latin typeface="Helvetica Light" panose="020B0403020202020204" pitchFamily="34" charset="0"/>
              </a:rPr>
              <a:t>Global Federation of Human Factors and Ergonomics Societies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dirty="0">
                <a:solidFill>
                  <a:schemeClr val="accent5">
                    <a:lumMod val="50000"/>
                  </a:schemeClr>
                </a:solidFill>
                <a:latin typeface="Helvetica Light" panose="020B0403020202020204" pitchFamily="34" charset="0"/>
              </a:rPr>
              <a:t>Founded in 1959</a:t>
            </a:r>
            <a:endParaRPr kumimoji="1" lang="en-US" altLang="ja-JP" sz="1100" b="0" i="0" dirty="0">
              <a:solidFill>
                <a:schemeClr val="tx1">
                  <a:lumMod val="50000"/>
                  <a:lumOff val="50000"/>
                </a:schemeClr>
              </a:solidFill>
              <a:latin typeface="Helvetica Light" panose="020B0403020202020204" pitchFamily="34" charset="0"/>
              <a:cs typeface="Calibri" panose="020F0502020204030204" pitchFamily="34" charset="0"/>
            </a:endParaRPr>
          </a:p>
        </p:txBody>
      </p:sp>
      <p:sp>
        <p:nvSpPr>
          <p:cNvPr id="2" name="正方形/長方形 1">
            <a:extLst>
              <a:ext uri="{FF2B5EF4-FFF2-40B4-BE49-F238E27FC236}">
                <a16:creationId xmlns:a16="http://schemas.microsoft.com/office/drawing/2014/main" id="{D3F588D5-5E87-1F45-9380-C49CF439E1A6}"/>
              </a:ext>
            </a:extLst>
          </p:cNvPr>
          <p:cNvSpPr/>
          <p:nvPr userDrawn="1"/>
        </p:nvSpPr>
        <p:spPr>
          <a:xfrm flipH="1">
            <a:off x="-28313" y="-1"/>
            <a:ext cx="171532" cy="5732207"/>
          </a:xfrm>
          <a:prstGeom prst="rect">
            <a:avLst/>
          </a:prstGeom>
          <a:gradFill flip="none" rotWithShape="1">
            <a:gsLst>
              <a:gs pos="0">
                <a:srgbClr val="214BB9"/>
              </a:gs>
              <a:gs pos="69000">
                <a:schemeClr val="accent1">
                  <a:lumMod val="45000"/>
                  <a:lumOff val="55000"/>
                  <a:alpha val="75000"/>
                </a:schemeClr>
              </a:gs>
              <a:gs pos="99000">
                <a:schemeClr val="accent1">
                  <a:lumMod val="45000"/>
                  <a:lumOff val="55000"/>
                  <a:alpha val="28000"/>
                </a:schemeClr>
              </a:gs>
              <a:gs pos="84000">
                <a:schemeClr val="accent1">
                  <a:lumMod val="30000"/>
                  <a:lumOff val="70000"/>
                </a:schemeClr>
              </a:gs>
            </a:gsLst>
            <a:lin ang="10800000" scaled="1"/>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Picture 1">
            <a:extLst>
              <a:ext uri="{FF2B5EF4-FFF2-40B4-BE49-F238E27FC236}">
                <a16:creationId xmlns:a16="http://schemas.microsoft.com/office/drawing/2014/main" id="{6A696DE9-9E93-0143-B407-B0431BBC0C86}"/>
              </a:ext>
            </a:extLst>
          </p:cNvPr>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3622" y="5233012"/>
            <a:ext cx="885702" cy="442851"/>
          </a:xfrm>
          <a:prstGeom prst="rect">
            <a:avLst/>
          </a:prstGeom>
          <a:noFill/>
          <a:ln>
            <a:noFill/>
          </a:ln>
        </p:spPr>
      </p:pic>
      <p:cxnSp>
        <p:nvCxnSpPr>
          <p:cNvPr id="5" name="直線コネクタ 4">
            <a:extLst>
              <a:ext uri="{FF2B5EF4-FFF2-40B4-BE49-F238E27FC236}">
                <a16:creationId xmlns:a16="http://schemas.microsoft.com/office/drawing/2014/main" id="{50E1FD3A-4E44-9948-A604-F477912A12C5}"/>
              </a:ext>
            </a:extLst>
          </p:cNvPr>
          <p:cNvCxnSpPr>
            <a:cxnSpLocks/>
          </p:cNvCxnSpPr>
          <p:nvPr userDrawn="1"/>
        </p:nvCxnSpPr>
        <p:spPr>
          <a:xfrm>
            <a:off x="298004" y="0"/>
            <a:ext cx="0" cy="5732208"/>
          </a:xfrm>
          <a:prstGeom prst="line">
            <a:avLst/>
          </a:prstGeom>
          <a:ln w="635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D294C75F-6B20-8A41-BA36-D9FA837015A0}"/>
              </a:ext>
            </a:extLst>
          </p:cNvPr>
          <p:cNvSpPr/>
          <p:nvPr userDrawn="1"/>
        </p:nvSpPr>
        <p:spPr>
          <a:xfrm flipH="1">
            <a:off x="146120" y="-1839"/>
            <a:ext cx="107267" cy="5732207"/>
          </a:xfrm>
          <a:prstGeom prst="rect">
            <a:avLst/>
          </a:prstGeom>
          <a:gradFill flip="none" rotWithShape="1">
            <a:gsLst>
              <a:gs pos="0">
                <a:srgbClr val="214BB9"/>
              </a:gs>
              <a:gs pos="69000">
                <a:schemeClr val="accent1">
                  <a:lumMod val="45000"/>
                  <a:lumOff val="55000"/>
                  <a:alpha val="75000"/>
                </a:schemeClr>
              </a:gs>
              <a:gs pos="99000">
                <a:schemeClr val="accent1">
                  <a:lumMod val="45000"/>
                  <a:lumOff val="55000"/>
                  <a:alpha val="28000"/>
                </a:schemeClr>
              </a:gs>
              <a:gs pos="84000">
                <a:schemeClr val="accent1">
                  <a:lumMod val="30000"/>
                  <a:lumOff val="70000"/>
                </a:schemeClr>
              </a:gs>
            </a:gsLst>
            <a:lin ang="10800000" scaled="1"/>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コネクタ 12">
            <a:extLst>
              <a:ext uri="{FF2B5EF4-FFF2-40B4-BE49-F238E27FC236}">
                <a16:creationId xmlns:a16="http://schemas.microsoft.com/office/drawing/2014/main" id="{FF79CB89-DACB-BA4A-BBC4-A355FD080BE8}"/>
              </a:ext>
            </a:extLst>
          </p:cNvPr>
          <p:cNvCxnSpPr>
            <a:cxnSpLocks/>
          </p:cNvCxnSpPr>
          <p:nvPr userDrawn="1"/>
        </p:nvCxnSpPr>
        <p:spPr>
          <a:xfrm>
            <a:off x="5277080" y="5413964"/>
            <a:ext cx="3554686"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正方形/長方形 11">
            <a:extLst>
              <a:ext uri="{FF2B5EF4-FFF2-40B4-BE49-F238E27FC236}">
                <a16:creationId xmlns:a16="http://schemas.microsoft.com/office/drawing/2014/main" id="{59FDB774-4917-2148-B25B-F9A273FB3805}"/>
              </a:ext>
            </a:extLst>
          </p:cNvPr>
          <p:cNvSpPr/>
          <p:nvPr userDrawn="1"/>
        </p:nvSpPr>
        <p:spPr>
          <a:xfrm>
            <a:off x="5507553" y="5414253"/>
            <a:ext cx="3324213" cy="261610"/>
          </a:xfrm>
          <a:prstGeom prst="rect">
            <a:avLst/>
          </a:prstGeom>
        </p:spPr>
        <p:txBody>
          <a:bodyPr wrap="square">
            <a:spAutoFit/>
          </a:bodyPr>
          <a:lstStyle/>
          <a:p>
            <a:pPr algn="r"/>
            <a:r>
              <a:rPr lang="en" altLang="ja-JP" sz="1100" dirty="0">
                <a:solidFill>
                  <a:schemeClr val="accent5">
                    <a:lumMod val="50000"/>
                  </a:schemeClr>
                </a:solidFill>
                <a:latin typeface="Helvetica Light" panose="020B0403020202020204" pitchFamily="34" charset="0"/>
              </a:rPr>
              <a:t>2021-2024 Executive Committee</a:t>
            </a:r>
            <a:endParaRPr lang="ja-JP" altLang="en-US" sz="1100">
              <a:solidFill>
                <a:schemeClr val="accent5">
                  <a:lumMod val="50000"/>
                </a:schemeClr>
              </a:solidFill>
              <a:latin typeface="Helvetica Light" panose="020B0403020202020204" pitchFamily="34" charset="0"/>
            </a:endParaRPr>
          </a:p>
        </p:txBody>
      </p:sp>
    </p:spTree>
    <p:extLst>
      <p:ext uri="{BB962C8B-B14F-4D97-AF65-F5344CB8AC3E}">
        <p14:creationId xmlns:p14="http://schemas.microsoft.com/office/powerpoint/2010/main" val="324975862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7" r:id="rId3"/>
    <p:sldLayoutId id="2147483664" r:id="rId4"/>
    <p:sldLayoutId id="2147483665" r:id="rId5"/>
    <p:sldLayoutId id="2147483666" r:id="rId6"/>
    <p:sldLayoutId id="2147483668" r:id="rId7"/>
    <p:sldLayoutId id="2147483669" r:id="rId8"/>
    <p:sldLayoutId id="2147483670" r:id="rId9"/>
    <p:sldLayoutId id="2147483671" r:id="rId10"/>
    <p:sldLayoutId id="2147483672" r:id="rId11"/>
    <p:sldLayoutId id="2147483673" r:id="rId12"/>
    <p:sldLayoutId id="2147483674" r:id="rId13"/>
  </p:sldLayoutIdLst>
  <p:hf sldNum="0" hdr="0" dt="0"/>
  <p:txStyles>
    <p:titleStyle>
      <a:lvl1pPr algn="l" defTabSz="685800" rtl="0" eaLnBrk="1" latinLnBrk="0" hangingPunct="1">
        <a:lnSpc>
          <a:spcPct val="90000"/>
        </a:lnSpc>
        <a:spcBef>
          <a:spcPct val="0"/>
        </a:spcBef>
        <a:buNone/>
        <a:defRPr kumimoji="1" sz="3200" kern="1200">
          <a:solidFill>
            <a:schemeClr val="tx1"/>
          </a:solidFill>
          <a:latin typeface="Calibri" panose="020F0502020204030204" pitchFamily="34" charset="0"/>
          <a:ea typeface="+mj-ea"/>
          <a:cs typeface="Calibri" panose="020F050202020403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000" kern="1200">
          <a:solidFill>
            <a:schemeClr val="tx1"/>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hyperlink" Target="https://iea.cc/about/technical.php?id=51c1abcbe9632" TargetMode="External"/><Relationship Id="rId13" Type="http://schemas.openxmlformats.org/officeDocument/2006/relationships/hyperlink" Target="https://iea.cc/about/technical.php?id=51dd5453ce2ca" TargetMode="External"/><Relationship Id="rId18" Type="http://schemas.openxmlformats.org/officeDocument/2006/relationships/hyperlink" Target="https://iea.cc/about/technical.php?id=51dea80a7669b" TargetMode="External"/><Relationship Id="rId26" Type="http://schemas.openxmlformats.org/officeDocument/2006/relationships/hyperlink" Target="https://iea.cc/about/technical.php?id=51df95a4d7645" TargetMode="External"/><Relationship Id="rId3" Type="http://schemas.openxmlformats.org/officeDocument/2006/relationships/hyperlink" Target="https://iea.cc/about/technical.php?id=51c0603673556" TargetMode="External"/><Relationship Id="rId21" Type="http://schemas.openxmlformats.org/officeDocument/2006/relationships/hyperlink" Target="https://iea.cc/about/technical.php?id=51deaff9694f3" TargetMode="External"/><Relationship Id="rId7" Type="http://schemas.openxmlformats.org/officeDocument/2006/relationships/hyperlink" Target="https://iea.cc/about/technical.php?id=51c13ca3a1243" TargetMode="External"/><Relationship Id="rId12" Type="http://schemas.openxmlformats.org/officeDocument/2006/relationships/hyperlink" Target="https://iea.cc/about/technical.php?id=571103647d793" TargetMode="External"/><Relationship Id="rId17" Type="http://schemas.openxmlformats.org/officeDocument/2006/relationships/hyperlink" Target="https://iea.cc/about/technical.php?id=51dea4f031b42" TargetMode="External"/><Relationship Id="rId25" Type="http://schemas.openxmlformats.org/officeDocument/2006/relationships/hyperlink" Target="https://iea.cc/about/technical.php?id=51df938b874f4" TargetMode="External"/><Relationship Id="rId2" Type="http://schemas.openxmlformats.org/officeDocument/2006/relationships/hyperlink" Target="https://iea.cc/about/technical.php?id=51c015167b6da" TargetMode="External"/><Relationship Id="rId16" Type="http://schemas.openxmlformats.org/officeDocument/2006/relationships/hyperlink" Target="https://iea.cc/about/technical.php?id=51dd5e2ab3de5" TargetMode="External"/><Relationship Id="rId20" Type="http://schemas.openxmlformats.org/officeDocument/2006/relationships/hyperlink" Target="https://iea.cc/about/technical.php?id=51deada430de6" TargetMode="External"/><Relationship Id="rId29" Type="http://schemas.openxmlformats.org/officeDocument/2006/relationships/hyperlink" Target="https://iea.cc/about/technical.php?id=51dfa71998d1c" TargetMode="External"/><Relationship Id="rId1" Type="http://schemas.openxmlformats.org/officeDocument/2006/relationships/slideLayout" Target="../slideLayouts/slideLayout12.xml"/><Relationship Id="rId6" Type="http://schemas.openxmlformats.org/officeDocument/2006/relationships/hyperlink" Target="https://iea.cc/about/technical.php?id=51c129d8d901a" TargetMode="External"/><Relationship Id="rId11" Type="http://schemas.openxmlformats.org/officeDocument/2006/relationships/hyperlink" Target="https://iea.cc/about/technical.php?id=51dd51d1756fe" TargetMode="External"/><Relationship Id="rId24" Type="http://schemas.openxmlformats.org/officeDocument/2006/relationships/hyperlink" Target="https://iea.cc/about/technical.php?id=51df90a3b5f28" TargetMode="External"/><Relationship Id="rId5" Type="http://schemas.openxmlformats.org/officeDocument/2006/relationships/hyperlink" Target="https://iea.cc/about/technical.php?id=51c11f1abd4e3" TargetMode="External"/><Relationship Id="rId15" Type="http://schemas.openxmlformats.org/officeDocument/2006/relationships/hyperlink" Target="https://iea.cc/about/technical.php?id=51dd5711f0190" TargetMode="External"/><Relationship Id="rId23" Type="http://schemas.openxmlformats.org/officeDocument/2006/relationships/hyperlink" Target="https://iea.cc/about/technical.php?id=51df8efa3dc76" TargetMode="External"/><Relationship Id="rId28" Type="http://schemas.openxmlformats.org/officeDocument/2006/relationships/hyperlink" Target="https://iea.cc/about/technical.php?id=51df9aa27ebf9" TargetMode="External"/><Relationship Id="rId10" Type="http://schemas.openxmlformats.org/officeDocument/2006/relationships/hyperlink" Target="https://iea.cc/about/technical.php?id=51deab500e62e" TargetMode="External"/><Relationship Id="rId19" Type="http://schemas.openxmlformats.org/officeDocument/2006/relationships/hyperlink" Target="https://iea.cc/about/technical.php?id=5af8ff7ac657d" TargetMode="External"/><Relationship Id="rId4" Type="http://schemas.openxmlformats.org/officeDocument/2006/relationships/hyperlink" Target="https://iea.cc/about/technical.php?id=51c116ff217bb" TargetMode="External"/><Relationship Id="rId9" Type="http://schemas.openxmlformats.org/officeDocument/2006/relationships/hyperlink" Target="https://iea.cc/about/technical.php?id=51dd4eb9220af" TargetMode="External"/><Relationship Id="rId14" Type="http://schemas.openxmlformats.org/officeDocument/2006/relationships/hyperlink" Target="https://iea.cc/about/technical.php?id=56d641e4ddc48" TargetMode="External"/><Relationship Id="rId22" Type="http://schemas.openxmlformats.org/officeDocument/2006/relationships/hyperlink" Target="https://iea.cc/about/technical.php?id=51deb6a849685" TargetMode="External"/><Relationship Id="rId27" Type="http://schemas.openxmlformats.org/officeDocument/2006/relationships/hyperlink" Target="https://iea.cc/about/technical.php?id=51df972a6e84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ilo.org/pardev/partnerships/civil-society/ngos/ilo-special-list-of-ngos/lang--en/index.htm" TargetMode="External"/><Relationship Id="rId2" Type="http://schemas.openxmlformats.org/officeDocument/2006/relationships/hyperlink" Target="https://m4v211.p3cdn1.secureserver.net/wp-content/uploads/2014/10/Recognition-by-WHO.pdf" TargetMode="External"/><Relationship Id="rId1" Type="http://schemas.openxmlformats.org/officeDocument/2006/relationships/slideLayout" Target="../slideLayouts/slideLayout6.xml"/><Relationship Id="rId4" Type="http://schemas.openxmlformats.org/officeDocument/2006/relationships/hyperlink" Target="http://www.iso.org/"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ilo.org/pardev/partnerships/civil-society/ngos/ilo-special-list-of-ngos/lang--en/index.htm" TargetMode="External"/><Relationship Id="rId2" Type="http://schemas.openxmlformats.org/officeDocument/2006/relationships/hyperlink" Target="https://m4v211.p3cdn1.secureserver.net/wp-content/uploads/2014/10/Recognition-by-WHO.pdf" TargetMode="External"/><Relationship Id="rId1" Type="http://schemas.openxmlformats.org/officeDocument/2006/relationships/slideLayout" Target="../slideLayouts/slideLayout12.xml"/><Relationship Id="rId4" Type="http://schemas.openxmlformats.org/officeDocument/2006/relationships/hyperlink" Target="http://www.iso.or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ioha.net/" TargetMode="External"/><Relationship Id="rId2" Type="http://schemas.openxmlformats.org/officeDocument/2006/relationships/hyperlink" Target="http://www.icohweb.org/" TargetMode="External"/><Relationship Id="rId1" Type="http://schemas.openxmlformats.org/officeDocument/2006/relationships/slideLayout" Target="../slideLayouts/slideLayout12.xml"/><Relationship Id="rId5" Type="http://schemas.openxmlformats.org/officeDocument/2006/relationships/hyperlink" Target="https://www.incose.org/" TargetMode="External"/><Relationship Id="rId4" Type="http://schemas.openxmlformats.org/officeDocument/2006/relationships/hyperlink" Target="https://www.isqua.or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ergonomics.org.uk/resource/giving-your-business-the-human-factors-edge.html" TargetMode="Externa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3.xml"/><Relationship Id="rId5" Type="http://schemas.openxmlformats.org/officeDocument/2006/relationships/image" Target="../media/image20.jpeg"/><Relationship Id="rId4" Type="http://schemas.openxmlformats.org/officeDocument/2006/relationships/image" Target="../media/image19.jpeg"/></Relationships>
</file>

<file path=ppt/slides/_rels/slide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hyperlink" Target="http://iea2024.com/" TargetMode="External"/><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hyperlink" Target="https://r20.rs6.net/tn.jsp?f=001_ngHNB0BwvoIcFA5r-ZJAbGLhoqGcRg19JrZg8kWbQjer1qDIAGuHJCur4aATO9xiylTcoR5TAVzK71DeM7xSocCP2eTmjoOV0IW13-6VgQjD9cnYXlASpS4jMslM6SCKJcHtdr7aFfjr6q8ALWBHJs8f4pY7GmuHF4MJqVs-FGFQlso_--0LIUp9Sidaqo3&amp;c=esMfjEA4Jy7arm01g1L6p4lKIQ0nHjBpw_eNUlxn8jiLVCB4AQ1xlQ==&amp;ch=-sOYycVRUmoFBbk818TjJIpXLlv0bStG7w0IRBzfGH6wJM1O_R1JeQ==" TargetMode="External"/><Relationship Id="rId2" Type="http://schemas.openxmlformats.org/officeDocument/2006/relationships/hyperlink" Target="https://r20.rs6.net/tn.jsp?f=001_ngHNB0BwvoIcFA5r-ZJAbGLhoqGcRg19JrZg8kWbQjer1qDIAGuHJCur4aATO9xgyCd8gS6_sywjpS03AcoethvLWW9_4PrY-ZiuKSxcM6opGtokAyB6lcSO4sBlIuWoRV6rHBtUYa3IbDVMQa94A==&amp;c=esMfjEA4Jy7arm01g1L6p4lKIQ0nHjBpw_eNUlxn8jiLVCB4AQ1xlQ==&amp;ch=-sOYycVRUmoFBbk818TjJIpXLlv0bStG7w0IRBzfGH6wJM1O_R1JeQ==" TargetMode="External"/><Relationship Id="rId1" Type="http://schemas.openxmlformats.org/officeDocument/2006/relationships/slideLayout" Target="../slideLayouts/slideLayout13.xml"/><Relationship Id="rId5" Type="http://schemas.openxmlformats.org/officeDocument/2006/relationships/hyperlink" Target="https://r20.rs6.net/tn.jsp?f=001_ngHNB0BwvoIcFA5r-ZJAbGLhoqGcRg19JrZg8kWbQjer1qDIAGuHJGzS-znMZP66MD5EVkjC7OnEDgjbODjJ_tElDbsP9op0B7ZmngBDjTQ2H8FEpN8r0kLdFAv9x9lkhIGEEi-X8xppX-vrSzo2Ed_y7kaq1IJSIstUgFA4BIiGticziJvGFlFwxiaW5Wq&amp;c=esMfjEA4Jy7arm01g1L6p4lKIQ0nHjBpw_eNUlxn8jiLVCB4AQ1xlQ==&amp;ch=-sOYycVRUmoFBbk818TjJIpXLlv0bStG7w0IRBzfGH6wJM1O_R1JeQ==" TargetMode="External"/><Relationship Id="rId4" Type="http://schemas.openxmlformats.org/officeDocument/2006/relationships/hyperlink" Target="https://r20.rs6.net/tn.jsp?f=001_ngHNB0BwvoIcFA5r-ZJAbGLhoqGcRg19JrZg8kWbQjer1qDIAGuHJGzS-znMZP67XA5xcbUf-T9XViKjNDdOzvYTnJ9Ea_7EkZHT7O_JiKn67iK987EalOuXF-tIcfterpO-hKbGHSM0sXrQgvKK6tubcUlOyAPXNXpjnYtGg8=&amp;c=esMfjEA4Jy7arm01g1L6p4lKIQ0nHjBpw_eNUlxn8jiLVCB4AQ1xlQ==&amp;ch=-sOYycVRUmoFBbk818TjJIpXLlv0bStG7w0IRBzfGH6wJM1O_R1Je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C669AC1-F1C5-0452-27B0-1BB83C32F19F}"/>
              </a:ext>
            </a:extLst>
          </p:cNvPr>
          <p:cNvSpPr>
            <a:spLocks noGrp="1"/>
          </p:cNvSpPr>
          <p:nvPr>
            <p:ph type="ctrTitle"/>
          </p:nvPr>
        </p:nvSpPr>
        <p:spPr>
          <a:xfrm>
            <a:off x="941293" y="165445"/>
            <a:ext cx="7261412" cy="554910"/>
          </a:xfrm>
        </p:spPr>
        <p:txBody>
          <a:bodyPr anchor="b">
            <a:normAutofit/>
          </a:bodyPr>
          <a:lstStyle/>
          <a:p>
            <a:r>
              <a:rPr lang="hu-HU" sz="2800" dirty="0">
                <a:solidFill>
                  <a:schemeClr val="tx1">
                    <a:lumMod val="85000"/>
                    <a:lumOff val="15000"/>
                  </a:schemeClr>
                </a:solidFill>
              </a:rPr>
              <a:t>An </a:t>
            </a:r>
            <a:r>
              <a:rPr lang="hu-HU" sz="2800" dirty="0" err="1">
                <a:solidFill>
                  <a:schemeClr val="tx1">
                    <a:lumMod val="85000"/>
                    <a:lumOff val="15000"/>
                  </a:schemeClr>
                </a:solidFill>
              </a:rPr>
              <a:t>introduction</a:t>
            </a:r>
            <a:r>
              <a:rPr lang="hu-HU" sz="2800" dirty="0">
                <a:solidFill>
                  <a:schemeClr val="tx1">
                    <a:lumMod val="85000"/>
                    <a:lumOff val="15000"/>
                  </a:schemeClr>
                </a:solidFill>
              </a:rPr>
              <a:t> </a:t>
            </a:r>
            <a:r>
              <a:rPr lang="hu-HU" sz="2800" dirty="0" err="1">
                <a:solidFill>
                  <a:schemeClr val="tx1">
                    <a:lumMod val="85000"/>
                    <a:lumOff val="15000"/>
                  </a:schemeClr>
                </a:solidFill>
              </a:rPr>
              <a:t>to</a:t>
            </a:r>
            <a:r>
              <a:rPr lang="hu-HU" sz="2800" dirty="0">
                <a:solidFill>
                  <a:schemeClr val="tx1">
                    <a:lumMod val="85000"/>
                    <a:lumOff val="15000"/>
                  </a:schemeClr>
                </a:solidFill>
              </a:rPr>
              <a:t> </a:t>
            </a:r>
            <a:r>
              <a:rPr lang="hu-HU" sz="2800" dirty="0" err="1">
                <a:solidFill>
                  <a:schemeClr val="tx1">
                    <a:lumMod val="85000"/>
                    <a:lumOff val="15000"/>
                  </a:schemeClr>
                </a:solidFill>
              </a:rPr>
              <a:t>the</a:t>
            </a:r>
            <a:r>
              <a:rPr lang="hu-HU" sz="2800" dirty="0">
                <a:solidFill>
                  <a:schemeClr val="tx1">
                    <a:lumMod val="85000"/>
                    <a:lumOff val="15000"/>
                  </a:schemeClr>
                </a:solidFill>
              </a:rPr>
              <a:t> </a:t>
            </a:r>
          </a:p>
        </p:txBody>
      </p:sp>
      <p:sp>
        <p:nvSpPr>
          <p:cNvPr id="6" name="Alcím 5">
            <a:extLst>
              <a:ext uri="{FF2B5EF4-FFF2-40B4-BE49-F238E27FC236}">
                <a16:creationId xmlns:a16="http://schemas.microsoft.com/office/drawing/2014/main" id="{FB9AD992-77A7-3890-BED0-A7B5F1706D06}"/>
              </a:ext>
            </a:extLst>
          </p:cNvPr>
          <p:cNvSpPr>
            <a:spLocks noGrp="1"/>
          </p:cNvSpPr>
          <p:nvPr>
            <p:ph type="subTitle" idx="1"/>
          </p:nvPr>
        </p:nvSpPr>
        <p:spPr>
          <a:xfrm>
            <a:off x="1828799" y="4077918"/>
            <a:ext cx="5486399" cy="252719"/>
          </a:xfrm>
        </p:spPr>
        <p:txBody>
          <a:bodyPr anchor="t">
            <a:normAutofit lnSpcReduction="10000"/>
          </a:bodyPr>
          <a:lstStyle/>
          <a:p>
            <a:endParaRPr lang="hu-HU" sz="1200" dirty="0">
              <a:solidFill>
                <a:schemeClr val="tx1">
                  <a:lumMod val="85000"/>
                  <a:lumOff val="15000"/>
                </a:schemeClr>
              </a:solidFill>
            </a:endParaRPr>
          </a:p>
        </p:txBody>
      </p:sp>
      <p:pic>
        <p:nvPicPr>
          <p:cNvPr id="4" name="Picture 3">
            <a:extLst>
              <a:ext uri="{FF2B5EF4-FFF2-40B4-BE49-F238E27FC236}">
                <a16:creationId xmlns:a16="http://schemas.microsoft.com/office/drawing/2014/main" id="{843E94D2-12E1-BD70-0847-DFD184AF3D15}"/>
              </a:ext>
            </a:extLst>
          </p:cNvPr>
          <p:cNvPicPr>
            <a:picLocks noChangeAspect="1"/>
          </p:cNvPicPr>
          <p:nvPr/>
        </p:nvPicPr>
        <p:blipFill>
          <a:blip r:embed="rId2"/>
          <a:stretch>
            <a:fillRect/>
          </a:stretch>
        </p:blipFill>
        <p:spPr>
          <a:xfrm>
            <a:off x="1687408" y="904126"/>
            <a:ext cx="5769184" cy="2753474"/>
          </a:xfrm>
          <a:prstGeom prst="rect">
            <a:avLst/>
          </a:prstGeom>
        </p:spPr>
      </p:pic>
    </p:spTree>
    <p:extLst>
      <p:ext uri="{BB962C8B-B14F-4D97-AF65-F5344CB8AC3E}">
        <p14:creationId xmlns:p14="http://schemas.microsoft.com/office/powerpoint/2010/main" val="4232190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9F830C-12C5-71AF-5ABB-155A9C3085F0}"/>
              </a:ext>
            </a:extLst>
          </p:cNvPr>
          <p:cNvSpPr>
            <a:spLocks noGrp="1"/>
          </p:cNvSpPr>
          <p:nvPr>
            <p:ph idx="1"/>
          </p:nvPr>
        </p:nvSpPr>
        <p:spPr>
          <a:xfrm>
            <a:off x="2218911" y="1196333"/>
            <a:ext cx="6524397" cy="3833467"/>
          </a:xfrm>
        </p:spPr>
        <p:txBody>
          <a:bodyPr/>
          <a:lstStyle/>
          <a:p>
            <a:r>
              <a:rPr lang="en-GB" dirty="0"/>
              <a:t>Section 1: History</a:t>
            </a:r>
          </a:p>
          <a:p>
            <a:r>
              <a:rPr lang="en-GB" dirty="0"/>
              <a:t>Section 2: Mission, goals and strategy</a:t>
            </a:r>
          </a:p>
          <a:p>
            <a:r>
              <a:rPr lang="en-GB" dirty="0"/>
              <a:t>Section 3: Structure</a:t>
            </a:r>
          </a:p>
          <a:p>
            <a:r>
              <a:rPr lang="en-GB" dirty="0"/>
              <a:t>Section 4: Definitions / Understandings of HFE</a:t>
            </a:r>
          </a:p>
          <a:p>
            <a:r>
              <a:rPr lang="en-GB" dirty="0"/>
              <a:t>Section 5: International Collaboration / Partners</a:t>
            </a:r>
          </a:p>
          <a:p>
            <a:r>
              <a:rPr lang="en-GB" dirty="0"/>
              <a:t>Section 6: The business case</a:t>
            </a:r>
          </a:p>
          <a:p>
            <a:r>
              <a:rPr lang="en-GB" dirty="0"/>
              <a:t>Section 7: Education and Professional certification</a:t>
            </a:r>
          </a:p>
          <a:p>
            <a:r>
              <a:rPr lang="en-GB" dirty="0"/>
              <a:t>Section 8: Current activities /  Future of HFE application</a:t>
            </a:r>
          </a:p>
        </p:txBody>
      </p:sp>
      <p:sp>
        <p:nvSpPr>
          <p:cNvPr id="3" name="TextBox 2">
            <a:extLst>
              <a:ext uri="{FF2B5EF4-FFF2-40B4-BE49-F238E27FC236}">
                <a16:creationId xmlns:a16="http://schemas.microsoft.com/office/drawing/2014/main" id="{7F9459E0-1D4E-813E-EBF6-BA58AE2D1AF5}"/>
              </a:ext>
            </a:extLst>
          </p:cNvPr>
          <p:cNvSpPr txBox="1"/>
          <p:nvPr/>
        </p:nvSpPr>
        <p:spPr>
          <a:xfrm>
            <a:off x="628650" y="168966"/>
            <a:ext cx="5893904" cy="646331"/>
          </a:xfrm>
          <a:prstGeom prst="rect">
            <a:avLst/>
          </a:prstGeom>
          <a:noFill/>
        </p:spPr>
        <p:txBody>
          <a:bodyPr wrap="square" rtlCol="0">
            <a:spAutoFit/>
          </a:bodyPr>
          <a:lstStyle/>
          <a:p>
            <a:r>
              <a:rPr lang="en-GB" sz="3600" b="1" dirty="0"/>
              <a:t>Contents</a:t>
            </a:r>
          </a:p>
        </p:txBody>
      </p:sp>
    </p:spTree>
    <p:extLst>
      <p:ext uri="{BB962C8B-B14F-4D97-AF65-F5344CB8AC3E}">
        <p14:creationId xmlns:p14="http://schemas.microsoft.com/office/powerpoint/2010/main" val="3283792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F77D3A-F77B-47F4-15C8-32734AD9A730}"/>
              </a:ext>
            </a:extLst>
          </p:cNvPr>
          <p:cNvSpPr txBox="1"/>
          <p:nvPr/>
        </p:nvSpPr>
        <p:spPr>
          <a:xfrm>
            <a:off x="3663481" y="2022415"/>
            <a:ext cx="1817037" cy="769441"/>
          </a:xfrm>
          <a:prstGeom prst="rect">
            <a:avLst/>
          </a:prstGeom>
          <a:noFill/>
        </p:spPr>
        <p:txBody>
          <a:bodyPr wrap="none" rtlCol="0">
            <a:spAutoFit/>
          </a:bodyPr>
          <a:lstStyle/>
          <a:p>
            <a:pPr algn="ctr"/>
            <a:r>
              <a:rPr lang="en-GB" sz="4400" dirty="0"/>
              <a:t>History</a:t>
            </a:r>
          </a:p>
        </p:txBody>
      </p:sp>
    </p:spTree>
    <p:extLst>
      <p:ext uri="{BB962C8B-B14F-4D97-AF65-F5344CB8AC3E}">
        <p14:creationId xmlns:p14="http://schemas.microsoft.com/office/powerpoint/2010/main" val="1586335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20C3F-1604-BA4D-819E-3A159BE03D0A}"/>
              </a:ext>
            </a:extLst>
          </p:cNvPr>
          <p:cNvSpPr>
            <a:spLocks noGrp="1"/>
          </p:cNvSpPr>
          <p:nvPr>
            <p:ph type="title"/>
          </p:nvPr>
        </p:nvSpPr>
        <p:spPr/>
        <p:txBody>
          <a:bodyPr/>
          <a:lstStyle/>
          <a:p>
            <a:r>
              <a:rPr lang="en-GB" dirty="0"/>
              <a:t>A short history of the IEA</a:t>
            </a:r>
          </a:p>
        </p:txBody>
      </p:sp>
      <p:sp>
        <p:nvSpPr>
          <p:cNvPr id="3" name="Content Placeholder 2">
            <a:extLst>
              <a:ext uri="{FF2B5EF4-FFF2-40B4-BE49-F238E27FC236}">
                <a16:creationId xmlns:a16="http://schemas.microsoft.com/office/drawing/2014/main" id="{78C26952-A976-CEE0-8B95-3B9257964B6C}"/>
              </a:ext>
            </a:extLst>
          </p:cNvPr>
          <p:cNvSpPr>
            <a:spLocks noGrp="1"/>
          </p:cNvSpPr>
          <p:nvPr>
            <p:ph idx="1"/>
          </p:nvPr>
        </p:nvSpPr>
        <p:spPr/>
        <p:txBody>
          <a:bodyPr/>
          <a:lstStyle/>
          <a:p>
            <a:r>
              <a:rPr lang="en-GB" b="0" i="0" dirty="0">
                <a:solidFill>
                  <a:srgbClr val="666666"/>
                </a:solidFill>
                <a:effectLst/>
                <a:latin typeface="Roboto" panose="02000000000000000000" pitchFamily="2" charset="0"/>
              </a:rPr>
              <a:t>1949, Ergonomics Research Society (ERS) founded in England</a:t>
            </a:r>
          </a:p>
          <a:p>
            <a:r>
              <a:rPr lang="en-GB" b="0" i="0" dirty="0">
                <a:solidFill>
                  <a:srgbClr val="666666"/>
                </a:solidFill>
                <a:effectLst/>
                <a:latin typeface="Roboto" panose="02000000000000000000" pitchFamily="2" charset="0"/>
              </a:rPr>
              <a:t>European Productivity Agency (EPA), founded in 1953, initiated a project entitled “Fitting the Task to the Worker”</a:t>
            </a:r>
          </a:p>
          <a:p>
            <a:r>
              <a:rPr lang="en-GB" b="0" i="0" dirty="0">
                <a:solidFill>
                  <a:srgbClr val="666666"/>
                </a:solidFill>
                <a:effectLst/>
                <a:latin typeface="Roboto" panose="02000000000000000000" pitchFamily="2" charset="0"/>
              </a:rPr>
              <a:t>1959, first meeting of steering (preparatory) committee of the future International Ergonomics Association (IEA)</a:t>
            </a:r>
          </a:p>
          <a:p>
            <a:r>
              <a:rPr lang="en-GB" b="0" i="0" dirty="0">
                <a:solidFill>
                  <a:srgbClr val="666666"/>
                </a:solidFill>
                <a:effectLst/>
                <a:latin typeface="Roboto" panose="02000000000000000000" pitchFamily="2" charset="0"/>
              </a:rPr>
              <a:t>1961, first meeting of </a:t>
            </a:r>
            <a:r>
              <a:rPr lang="en-GB" dirty="0">
                <a:solidFill>
                  <a:srgbClr val="666666"/>
                </a:solidFill>
                <a:latin typeface="Roboto" panose="02000000000000000000" pitchFamily="2" charset="0"/>
              </a:rPr>
              <a:t>the individual members  of </a:t>
            </a:r>
            <a:r>
              <a:rPr lang="en-GB" b="0" i="0" dirty="0">
                <a:solidFill>
                  <a:srgbClr val="666666"/>
                </a:solidFill>
                <a:effectLst/>
                <a:latin typeface="Roboto" panose="02000000000000000000" pitchFamily="2" charset="0"/>
              </a:rPr>
              <a:t>IEA’s General Assembly held in Stockholm, Sweden</a:t>
            </a:r>
          </a:p>
          <a:p>
            <a:r>
              <a:rPr lang="en-GB" b="0" i="0" dirty="0">
                <a:solidFill>
                  <a:srgbClr val="666666"/>
                </a:solidFill>
                <a:effectLst/>
                <a:latin typeface="Roboto" panose="02000000000000000000" pitchFamily="2" charset="0"/>
              </a:rPr>
              <a:t>1967, IEA became an association of federated societies worldwide</a:t>
            </a:r>
          </a:p>
          <a:p>
            <a:r>
              <a:rPr lang="en-GB" b="0" i="0" dirty="0">
                <a:solidFill>
                  <a:srgbClr val="666666"/>
                </a:solidFill>
                <a:effectLst/>
                <a:latin typeface="Roboto" panose="02000000000000000000" pitchFamily="2" charset="0"/>
              </a:rPr>
              <a:t>2011, IEA became an international not-profit organization based in Switzerland</a:t>
            </a:r>
          </a:p>
        </p:txBody>
      </p:sp>
      <p:sp>
        <p:nvSpPr>
          <p:cNvPr id="8" name="TextBox 7">
            <a:extLst>
              <a:ext uri="{FF2B5EF4-FFF2-40B4-BE49-F238E27FC236}">
                <a16:creationId xmlns:a16="http://schemas.microsoft.com/office/drawing/2014/main" id="{4B787BAD-7CD4-E29D-32BE-6F37CB0FEB8D}"/>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1/8</a:t>
            </a:r>
          </a:p>
        </p:txBody>
      </p:sp>
      <p:sp>
        <p:nvSpPr>
          <p:cNvPr id="9" name="TextBox 8">
            <a:extLst>
              <a:ext uri="{FF2B5EF4-FFF2-40B4-BE49-F238E27FC236}">
                <a16:creationId xmlns:a16="http://schemas.microsoft.com/office/drawing/2014/main" id="{772D5E8B-112B-1FF2-9AF7-A26C3FD01DC6}"/>
              </a:ext>
            </a:extLst>
          </p:cNvPr>
          <p:cNvSpPr txBox="1"/>
          <p:nvPr/>
        </p:nvSpPr>
        <p:spPr>
          <a:xfrm>
            <a:off x="4883099" y="4663305"/>
            <a:ext cx="3617138" cy="369332"/>
          </a:xfrm>
          <a:prstGeom prst="rect">
            <a:avLst/>
          </a:prstGeom>
          <a:noFill/>
        </p:spPr>
        <p:txBody>
          <a:bodyPr wrap="square" rtlCol="0">
            <a:spAutoFit/>
          </a:bodyPr>
          <a:lstStyle/>
          <a:p>
            <a:r>
              <a:rPr lang="en-GB" i="1" dirty="0">
                <a:solidFill>
                  <a:srgbClr val="1C30CE"/>
                </a:solidFill>
                <a:latin typeface="Roboto" panose="02000000000000000000" pitchFamily="2" charset="0"/>
              </a:rPr>
              <a:t>https://</a:t>
            </a:r>
            <a:r>
              <a:rPr lang="en-GB" i="1" dirty="0" err="1">
                <a:solidFill>
                  <a:srgbClr val="1C30CE"/>
                </a:solidFill>
                <a:latin typeface="Roboto" panose="02000000000000000000" pitchFamily="2" charset="0"/>
              </a:rPr>
              <a:t>iea.cc</a:t>
            </a:r>
            <a:r>
              <a:rPr lang="en-GB" i="1" dirty="0">
                <a:solidFill>
                  <a:srgbClr val="1C30CE"/>
                </a:solidFill>
                <a:latin typeface="Roboto" panose="02000000000000000000" pitchFamily="2" charset="0"/>
              </a:rPr>
              <a:t>/about/introduction/</a:t>
            </a:r>
          </a:p>
        </p:txBody>
      </p:sp>
    </p:spTree>
    <p:extLst>
      <p:ext uri="{BB962C8B-B14F-4D97-AF65-F5344CB8AC3E}">
        <p14:creationId xmlns:p14="http://schemas.microsoft.com/office/powerpoint/2010/main" val="2803756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the world&#10;&#10;Description automatically generated">
            <a:extLst>
              <a:ext uri="{FF2B5EF4-FFF2-40B4-BE49-F238E27FC236}">
                <a16:creationId xmlns:a16="http://schemas.microsoft.com/office/drawing/2014/main" id="{1B75151B-95A9-2129-7649-0145CD5015B8}"/>
              </a:ext>
            </a:extLst>
          </p:cNvPr>
          <p:cNvPicPr>
            <a:picLocks noChangeAspect="1"/>
          </p:cNvPicPr>
          <p:nvPr/>
        </p:nvPicPr>
        <p:blipFill>
          <a:blip r:embed="rId3"/>
          <a:stretch>
            <a:fillRect/>
          </a:stretch>
        </p:blipFill>
        <p:spPr>
          <a:xfrm>
            <a:off x="1035268" y="983305"/>
            <a:ext cx="7540536" cy="3969727"/>
          </a:xfrm>
          <a:prstGeom prst="rect">
            <a:avLst/>
          </a:prstGeom>
        </p:spPr>
      </p:pic>
      <p:sp>
        <p:nvSpPr>
          <p:cNvPr id="21506" name="Title 1"/>
          <p:cNvSpPr>
            <a:spLocks noGrp="1"/>
          </p:cNvSpPr>
          <p:nvPr>
            <p:ph type="title"/>
          </p:nvPr>
        </p:nvSpPr>
        <p:spPr>
          <a:xfrm>
            <a:off x="1441524" y="342054"/>
            <a:ext cx="6173808" cy="709910"/>
          </a:xfrm>
        </p:spPr>
        <p:txBody>
          <a:bodyPr>
            <a:normAutofit fontScale="90000"/>
          </a:bodyPr>
          <a:lstStyle/>
          <a:p>
            <a:pPr algn="ctr"/>
            <a:r>
              <a:rPr lang="en-US" altLang="en-US" sz="2701" dirty="0"/>
              <a:t>The IEA is An Association of 52 Federated Societies and 2 Affiliated Societies </a:t>
            </a:r>
          </a:p>
        </p:txBody>
      </p:sp>
      <p:sp>
        <p:nvSpPr>
          <p:cNvPr id="22" name="テキスト ボックス 5">
            <a:extLst>
              <a:ext uri="{FF2B5EF4-FFF2-40B4-BE49-F238E27FC236}">
                <a16:creationId xmlns:a16="http://schemas.microsoft.com/office/drawing/2014/main" id="{A0DBE41D-3B3D-8A48-94A8-E11C7470D2AE}"/>
              </a:ext>
            </a:extLst>
          </p:cNvPr>
          <p:cNvSpPr txBox="1">
            <a:spLocks noChangeArrowheads="1"/>
          </p:cNvSpPr>
          <p:nvPr/>
        </p:nvSpPr>
        <p:spPr bwMode="auto">
          <a:xfrm>
            <a:off x="1485643" y="2192913"/>
            <a:ext cx="652089"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altLang="ja-JP" sz="1125" dirty="0">
                <a:latin typeface="Calibri" panose="020F0502020204030204" pitchFamily="34" charset="0"/>
              </a:rPr>
              <a:t>Canada</a:t>
            </a:r>
          </a:p>
          <a:p>
            <a:pPr eaLnBrk="1" hangingPunct="1">
              <a:spcBef>
                <a:spcPct val="0"/>
              </a:spcBef>
              <a:buClrTx/>
              <a:buFontTx/>
              <a:buNone/>
            </a:pPr>
            <a:r>
              <a:rPr lang="en-US" altLang="ja-JP" sz="1125" dirty="0">
                <a:latin typeface="Calibri" panose="020F0502020204030204" pitchFamily="34" charset="0"/>
              </a:rPr>
              <a:t>USA</a:t>
            </a:r>
          </a:p>
        </p:txBody>
      </p:sp>
      <p:sp>
        <p:nvSpPr>
          <p:cNvPr id="23" name="角丸四角形 31">
            <a:extLst>
              <a:ext uri="{FF2B5EF4-FFF2-40B4-BE49-F238E27FC236}">
                <a16:creationId xmlns:a16="http://schemas.microsoft.com/office/drawing/2014/main" id="{6C9AB335-218E-024B-8D88-71AB29231218}"/>
              </a:ext>
            </a:extLst>
          </p:cNvPr>
          <p:cNvSpPr>
            <a:spLocks noChangeArrowheads="1"/>
          </p:cNvSpPr>
          <p:nvPr/>
        </p:nvSpPr>
        <p:spPr bwMode="auto">
          <a:xfrm>
            <a:off x="2062765" y="3159193"/>
            <a:ext cx="1077797" cy="159883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style>
          <a:lnRef idx="0">
            <a:scrgbClr r="0" g="0" b="0"/>
          </a:lnRef>
          <a:fillRef idx="0">
            <a:scrgbClr r="0" g="0" b="0"/>
          </a:fillRef>
          <a:effectRef idx="0">
            <a:scrgbClr r="0" g="0" b="0"/>
          </a:effectRef>
          <a:fontRef idx="major"/>
        </p:style>
        <p:txBody>
          <a:bodyPr wrap="none"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eaLnBrk="1" hangingPunct="1"/>
            <a:r>
              <a:rPr lang="en-US" altLang="ja-JP" sz="1125" dirty="0">
                <a:latin typeface="Calibri" panose="020F0502020204030204" pitchFamily="34" charset="0"/>
                <a:cs typeface="Calibri" panose="020F0502020204030204" pitchFamily="34" charset="0"/>
              </a:rPr>
              <a:t>Argentina</a:t>
            </a:r>
          </a:p>
          <a:p>
            <a:pPr eaLnBrk="1" hangingPunct="1"/>
            <a:r>
              <a:rPr lang="en-US" altLang="ja-JP" sz="1125" dirty="0">
                <a:latin typeface="Calibri" panose="020F0502020204030204" pitchFamily="34" charset="0"/>
                <a:cs typeface="Calibri" panose="020F0502020204030204" pitchFamily="34" charset="0"/>
              </a:rPr>
              <a:t>Brazil</a:t>
            </a:r>
          </a:p>
          <a:p>
            <a:pPr eaLnBrk="1" hangingPunct="1"/>
            <a:r>
              <a:rPr lang="en-US" altLang="ja-JP" sz="1125" dirty="0">
                <a:latin typeface="Calibri" panose="020F0502020204030204" pitchFamily="34" charset="0"/>
                <a:cs typeface="Calibri" panose="020F0502020204030204" pitchFamily="34" charset="0"/>
              </a:rPr>
              <a:t>Colombia</a:t>
            </a:r>
          </a:p>
          <a:p>
            <a:pPr eaLnBrk="1" hangingPunct="1"/>
            <a:r>
              <a:rPr lang="en-US" altLang="ja-JP" sz="1125" dirty="0">
                <a:latin typeface="Calibri" panose="020F0502020204030204" pitchFamily="34" charset="0"/>
                <a:cs typeface="Calibri" panose="020F0502020204030204" pitchFamily="34" charset="0"/>
              </a:rPr>
              <a:t>Chile</a:t>
            </a:r>
          </a:p>
          <a:p>
            <a:pPr eaLnBrk="1" hangingPunct="1"/>
            <a:r>
              <a:rPr lang="en-US" altLang="ja-JP" sz="1125" dirty="0">
                <a:latin typeface="Calibri" panose="020F0502020204030204" pitchFamily="34" charset="0"/>
                <a:cs typeface="Calibri" panose="020F0502020204030204" pitchFamily="34" charset="0"/>
              </a:rPr>
              <a:t>Ecuador</a:t>
            </a:r>
          </a:p>
          <a:p>
            <a:pPr eaLnBrk="1" hangingPunct="1"/>
            <a:r>
              <a:rPr lang="en-US" altLang="ja-JP" sz="1125" dirty="0">
                <a:latin typeface="Calibri" panose="020F0502020204030204" pitchFamily="34" charset="0"/>
                <a:cs typeface="Calibri" panose="020F0502020204030204" pitchFamily="34" charset="0"/>
              </a:rPr>
              <a:t>Mexico</a:t>
            </a:r>
          </a:p>
          <a:p>
            <a:pPr eaLnBrk="1" hangingPunct="1"/>
            <a:r>
              <a:rPr lang="en-US" altLang="ja-JP" sz="1125" dirty="0">
                <a:latin typeface="Calibri" panose="020F0502020204030204" pitchFamily="34" charset="0"/>
                <a:cs typeface="Calibri" panose="020F0502020204030204" pitchFamily="34" charset="0"/>
              </a:rPr>
              <a:t>Peru</a:t>
            </a:r>
          </a:p>
          <a:p>
            <a:pPr eaLnBrk="1" hangingPunct="1"/>
            <a:r>
              <a:rPr lang="en-US" altLang="ja-JP" sz="1125" dirty="0">
                <a:latin typeface="Calibri" panose="020F0502020204030204" pitchFamily="34" charset="0"/>
                <a:cs typeface="Calibri" panose="020F0502020204030204" pitchFamily="34" charset="0"/>
              </a:rPr>
              <a:t>Uruguay</a:t>
            </a:r>
          </a:p>
          <a:p>
            <a:pPr eaLnBrk="1" hangingPunct="1"/>
            <a:r>
              <a:rPr lang="en-US" altLang="ja-JP" sz="1125" dirty="0">
                <a:latin typeface="Calibri" panose="020F0502020204030204" pitchFamily="34" charset="0"/>
                <a:cs typeface="Calibri" panose="020F0502020204030204" pitchFamily="34" charset="0"/>
              </a:rPr>
              <a:t>Venezuela</a:t>
            </a:r>
          </a:p>
        </p:txBody>
      </p:sp>
      <p:sp>
        <p:nvSpPr>
          <p:cNvPr id="24" name="テキスト ボックス 5">
            <a:extLst>
              <a:ext uri="{FF2B5EF4-FFF2-40B4-BE49-F238E27FC236}">
                <a16:creationId xmlns:a16="http://schemas.microsoft.com/office/drawing/2014/main" id="{6405CFCF-6727-C747-9CE3-320DE7C411C2}"/>
              </a:ext>
            </a:extLst>
          </p:cNvPr>
          <p:cNvSpPr txBox="1">
            <a:spLocks noChangeArrowheads="1"/>
          </p:cNvSpPr>
          <p:nvPr/>
        </p:nvSpPr>
        <p:spPr bwMode="auto">
          <a:xfrm>
            <a:off x="284557" y="1051964"/>
            <a:ext cx="944629" cy="3901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altLang="ja-JP" sz="1125" dirty="0"/>
              <a:t>Austria</a:t>
            </a:r>
          </a:p>
          <a:p>
            <a:r>
              <a:rPr lang="en-US" altLang="ja-JP" sz="1125" dirty="0">
                <a:latin typeface="Calibri" panose="020F0502020204030204" pitchFamily="34" charset="0"/>
              </a:rPr>
              <a:t>Belgium </a:t>
            </a:r>
            <a:r>
              <a:rPr lang="en-US" altLang="ja-JP" sz="1125" dirty="0">
                <a:solidFill>
                  <a:schemeClr val="tx1"/>
                </a:solidFill>
                <a:latin typeface="Calibri" panose="020F0502020204030204" pitchFamily="34" charset="0"/>
              </a:rPr>
              <a:t>Croatia</a:t>
            </a:r>
            <a:endParaRPr lang="en-US" altLang="ja-JP" sz="1125" dirty="0">
              <a:latin typeface="Calibri" panose="020F0502020204030204" pitchFamily="34" charset="0"/>
            </a:endParaRPr>
          </a:p>
          <a:p>
            <a:r>
              <a:rPr lang="en-US" altLang="ja-JP" sz="1125" dirty="0">
                <a:solidFill>
                  <a:schemeClr val="tx1"/>
                </a:solidFill>
                <a:latin typeface="Calibri" panose="020F0502020204030204" pitchFamily="34" charset="0"/>
              </a:rPr>
              <a:t>Czech Rep.</a:t>
            </a:r>
            <a:endParaRPr lang="en-US" altLang="ja-JP" sz="1125" dirty="0"/>
          </a:p>
          <a:p>
            <a:r>
              <a:rPr lang="en-US" altLang="ja-JP" sz="1125" dirty="0"/>
              <a:t>Germany</a:t>
            </a:r>
          </a:p>
          <a:p>
            <a:r>
              <a:rPr lang="en-US" altLang="ja-JP" sz="1125" dirty="0"/>
              <a:t>Greece </a:t>
            </a:r>
          </a:p>
          <a:p>
            <a:r>
              <a:rPr lang="en-US" altLang="ja-JP" sz="1125" dirty="0">
                <a:solidFill>
                  <a:schemeClr val="tx1"/>
                </a:solidFill>
                <a:latin typeface="Calibri" panose="020F0502020204030204" pitchFamily="34" charset="0"/>
              </a:rPr>
              <a:t>Hungary</a:t>
            </a:r>
            <a:endParaRPr lang="en-US" altLang="ja-JP" sz="1125" dirty="0"/>
          </a:p>
          <a:p>
            <a:r>
              <a:rPr lang="en-US" altLang="ja-JP" sz="1125" dirty="0"/>
              <a:t>Italy</a:t>
            </a:r>
          </a:p>
          <a:p>
            <a:pPr eaLnBrk="1" hangingPunct="1">
              <a:spcBef>
                <a:spcPct val="0"/>
              </a:spcBef>
              <a:buClrTx/>
              <a:buFontTx/>
              <a:buNone/>
            </a:pPr>
            <a:r>
              <a:rPr lang="en-US" altLang="ja-JP" sz="1125" dirty="0">
                <a:latin typeface="Calibri" panose="020F0502020204030204" pitchFamily="34" charset="0"/>
              </a:rPr>
              <a:t>Ireland</a:t>
            </a:r>
          </a:p>
          <a:p>
            <a:pPr>
              <a:spcBef>
                <a:spcPct val="0"/>
              </a:spcBef>
            </a:pPr>
            <a:r>
              <a:rPr lang="en-US" altLang="ja-JP" sz="1125" dirty="0">
                <a:solidFill>
                  <a:schemeClr val="tx1"/>
                </a:solidFill>
                <a:latin typeface="Calibri" panose="020F0502020204030204" pitchFamily="34" charset="0"/>
              </a:rPr>
              <a:t>Latvia</a:t>
            </a:r>
          </a:p>
          <a:p>
            <a:pPr>
              <a:spcBef>
                <a:spcPct val="0"/>
              </a:spcBef>
              <a:buClrTx/>
              <a:buNone/>
            </a:pPr>
            <a:r>
              <a:rPr lang="en-US" altLang="ja-JP" sz="1125" dirty="0">
                <a:latin typeface="Calibri" panose="020F0502020204030204" pitchFamily="34" charset="0"/>
              </a:rPr>
              <a:t>Netherland</a:t>
            </a:r>
          </a:p>
          <a:p>
            <a:r>
              <a:rPr lang="en-US" altLang="ja-JP" sz="1125" dirty="0">
                <a:solidFill>
                  <a:schemeClr val="tx1"/>
                </a:solidFill>
                <a:latin typeface="Calibri" panose="020F0502020204030204" pitchFamily="34" charset="0"/>
              </a:rPr>
              <a:t>Poland</a:t>
            </a:r>
          </a:p>
          <a:p>
            <a:r>
              <a:rPr lang="en-US" altLang="ja-JP" sz="1125" dirty="0">
                <a:latin typeface="Calibri" panose="020F0502020204030204" pitchFamily="34" charset="0"/>
              </a:rPr>
              <a:t>Portugal </a:t>
            </a:r>
          </a:p>
          <a:p>
            <a:r>
              <a:rPr lang="en-US" altLang="ja-JP" sz="1125" dirty="0">
                <a:solidFill>
                  <a:schemeClr val="tx1"/>
                </a:solidFill>
                <a:latin typeface="Calibri" panose="020F0502020204030204" pitchFamily="34" charset="0"/>
              </a:rPr>
              <a:t>Serbia</a:t>
            </a:r>
          </a:p>
          <a:p>
            <a:r>
              <a:rPr lang="en-US" altLang="ja-JP" sz="1125" dirty="0">
                <a:latin typeface="Calibri" panose="020F0502020204030204" pitchFamily="34" charset="0"/>
              </a:rPr>
              <a:t>SELF/France</a:t>
            </a:r>
          </a:p>
          <a:p>
            <a:r>
              <a:rPr lang="en-US" altLang="ja-JP" sz="1125" dirty="0">
                <a:solidFill>
                  <a:schemeClr val="tx1"/>
                </a:solidFill>
                <a:latin typeface="Calibri" panose="020F0502020204030204" pitchFamily="34" charset="0"/>
              </a:rPr>
              <a:t>Slovakia</a:t>
            </a:r>
          </a:p>
          <a:p>
            <a:r>
              <a:rPr lang="en-US" altLang="ja-JP" sz="1125" dirty="0">
                <a:latin typeface="Calibri" panose="020F0502020204030204" pitchFamily="34" charset="0"/>
              </a:rPr>
              <a:t>Spain</a:t>
            </a:r>
          </a:p>
          <a:p>
            <a:r>
              <a:rPr lang="en-US" altLang="ja-JP" sz="1125" dirty="0"/>
              <a:t>Switzerland</a:t>
            </a:r>
          </a:p>
          <a:p>
            <a:r>
              <a:rPr lang="en-US" altLang="ja-JP" sz="1125" dirty="0">
                <a:solidFill>
                  <a:schemeClr val="tx1"/>
                </a:solidFill>
                <a:latin typeface="Calibri" panose="020F0502020204030204" pitchFamily="34" charset="0"/>
              </a:rPr>
              <a:t>Ukraine</a:t>
            </a:r>
          </a:p>
          <a:p>
            <a:r>
              <a:rPr lang="en-US" altLang="ja-JP" sz="1125" dirty="0">
                <a:latin typeface="Calibri" panose="020F0502020204030204" pitchFamily="34" charset="0"/>
              </a:rPr>
              <a:t>United Kingdom</a:t>
            </a:r>
          </a:p>
          <a:p>
            <a:pPr>
              <a:spcBef>
                <a:spcPct val="0"/>
              </a:spcBef>
              <a:buClrTx/>
              <a:buNone/>
            </a:pPr>
            <a:endParaRPr lang="en-US" altLang="ja-JP" sz="1125" dirty="0">
              <a:latin typeface="Calibri" panose="020F0502020204030204" pitchFamily="34" charset="0"/>
            </a:endParaRPr>
          </a:p>
        </p:txBody>
      </p:sp>
      <p:sp>
        <p:nvSpPr>
          <p:cNvPr id="25" name="テキスト ボックス 7">
            <a:extLst>
              <a:ext uri="{FF2B5EF4-FFF2-40B4-BE49-F238E27FC236}">
                <a16:creationId xmlns:a16="http://schemas.microsoft.com/office/drawing/2014/main" id="{6020E182-A89A-C542-B1BD-C93D9235C297}"/>
              </a:ext>
            </a:extLst>
          </p:cNvPr>
          <p:cNvSpPr txBox="1">
            <a:spLocks noChangeArrowheads="1"/>
          </p:cNvSpPr>
          <p:nvPr/>
        </p:nvSpPr>
        <p:spPr bwMode="auto">
          <a:xfrm>
            <a:off x="6100192" y="1157137"/>
            <a:ext cx="553357" cy="265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altLang="ja-JP" sz="1125" dirty="0">
                <a:latin typeface="Calibri" panose="020F0502020204030204" pitchFamily="34" charset="0"/>
              </a:rPr>
              <a:t>Russia</a:t>
            </a:r>
          </a:p>
        </p:txBody>
      </p:sp>
      <p:sp>
        <p:nvSpPr>
          <p:cNvPr id="26" name="テキスト ボックス 5">
            <a:extLst>
              <a:ext uri="{FF2B5EF4-FFF2-40B4-BE49-F238E27FC236}">
                <a16:creationId xmlns:a16="http://schemas.microsoft.com/office/drawing/2014/main" id="{3D9F5717-3F20-A443-8EF5-4EC9395DD461}"/>
              </a:ext>
            </a:extLst>
          </p:cNvPr>
          <p:cNvSpPr txBox="1">
            <a:spLocks noChangeArrowheads="1"/>
          </p:cNvSpPr>
          <p:nvPr/>
        </p:nvSpPr>
        <p:spPr bwMode="auto">
          <a:xfrm>
            <a:off x="8370773" y="1944725"/>
            <a:ext cx="922975" cy="95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eaLnBrk="1" hangingPunct="1">
              <a:spcBef>
                <a:spcPct val="0"/>
              </a:spcBef>
              <a:buClrTx/>
              <a:buFont typeface="Wingdings" pitchFamily="2" charset="2"/>
              <a:buNone/>
            </a:pPr>
            <a:r>
              <a:rPr lang="en-US" altLang="ja-JP" sz="1125" dirty="0">
                <a:latin typeface="Calibri" panose="020F0502020204030204" pitchFamily="34" charset="0"/>
              </a:rPr>
              <a:t>China</a:t>
            </a:r>
          </a:p>
          <a:p>
            <a:pPr eaLnBrk="1" hangingPunct="1">
              <a:spcBef>
                <a:spcPct val="0"/>
              </a:spcBef>
              <a:buClrTx/>
              <a:buFont typeface="Wingdings" pitchFamily="2" charset="2"/>
              <a:buNone/>
            </a:pPr>
            <a:r>
              <a:rPr lang="en-US" altLang="ja-JP" sz="1125" dirty="0">
                <a:latin typeface="Calibri" panose="020F0502020204030204" pitchFamily="34" charset="0"/>
              </a:rPr>
              <a:t>Taiwan </a:t>
            </a:r>
          </a:p>
          <a:p>
            <a:pPr eaLnBrk="1" hangingPunct="1">
              <a:spcBef>
                <a:spcPct val="0"/>
              </a:spcBef>
              <a:buClrTx/>
              <a:buFont typeface="Wingdings" pitchFamily="2" charset="2"/>
              <a:buNone/>
            </a:pPr>
            <a:r>
              <a:rPr lang="en-US" altLang="ja-JP" sz="1125" dirty="0">
                <a:latin typeface="Calibri" panose="020F0502020204030204" pitchFamily="34" charset="0"/>
              </a:rPr>
              <a:t>Hong Kong</a:t>
            </a:r>
          </a:p>
          <a:p>
            <a:pPr eaLnBrk="1" hangingPunct="1">
              <a:spcBef>
                <a:spcPct val="0"/>
              </a:spcBef>
              <a:buClrTx/>
              <a:buFont typeface="Wingdings" pitchFamily="2" charset="2"/>
              <a:buNone/>
            </a:pPr>
            <a:r>
              <a:rPr lang="en-US" altLang="ja-JP" sz="1125" dirty="0">
                <a:latin typeface="Calibri" panose="020F0502020204030204" pitchFamily="34" charset="0"/>
              </a:rPr>
              <a:t>Korea </a:t>
            </a:r>
          </a:p>
          <a:p>
            <a:pPr eaLnBrk="1" hangingPunct="1">
              <a:spcBef>
                <a:spcPct val="0"/>
              </a:spcBef>
              <a:buClrTx/>
              <a:buFont typeface="Wingdings" pitchFamily="2" charset="2"/>
              <a:buNone/>
            </a:pPr>
            <a:r>
              <a:rPr lang="en-US" altLang="ja-JP" sz="1125" dirty="0">
                <a:latin typeface="Calibri" panose="020F0502020204030204" pitchFamily="34" charset="0"/>
              </a:rPr>
              <a:t>Japan</a:t>
            </a:r>
          </a:p>
        </p:txBody>
      </p:sp>
      <p:sp>
        <p:nvSpPr>
          <p:cNvPr id="27" name="テキスト ボックス 6">
            <a:extLst>
              <a:ext uri="{FF2B5EF4-FFF2-40B4-BE49-F238E27FC236}">
                <a16:creationId xmlns:a16="http://schemas.microsoft.com/office/drawing/2014/main" id="{DD1D0BDF-AF37-D746-97A4-B2579FD7F718}"/>
              </a:ext>
            </a:extLst>
          </p:cNvPr>
          <p:cNvSpPr txBox="1">
            <a:spLocks noChangeArrowheads="1"/>
          </p:cNvSpPr>
          <p:nvPr/>
        </p:nvSpPr>
        <p:spPr bwMode="auto">
          <a:xfrm>
            <a:off x="7869747" y="2876131"/>
            <a:ext cx="1177041" cy="95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eaLnBrk="1" hangingPunct="1"/>
            <a:r>
              <a:rPr lang="en-US" altLang="ja-JP" sz="1125" dirty="0">
                <a:latin typeface="Calibri" panose="020F0502020204030204" pitchFamily="34" charset="0"/>
              </a:rPr>
              <a:t>The Philippines</a:t>
            </a:r>
          </a:p>
          <a:p>
            <a:r>
              <a:rPr lang="en-US" altLang="ja-JP" sz="1125" dirty="0">
                <a:latin typeface="Calibri" panose="020F0502020204030204" pitchFamily="34" charset="0"/>
              </a:rPr>
              <a:t>Malaysia</a:t>
            </a:r>
          </a:p>
          <a:p>
            <a:r>
              <a:rPr lang="en-US" altLang="ja-JP" sz="1125" dirty="0">
                <a:latin typeface="Calibri" panose="020F0502020204030204" pitchFamily="34" charset="0"/>
              </a:rPr>
              <a:t>Singapore</a:t>
            </a:r>
          </a:p>
          <a:p>
            <a:r>
              <a:rPr lang="en-US" altLang="ja-JP" sz="1125" dirty="0">
                <a:latin typeface="Calibri" panose="020F0502020204030204" pitchFamily="34" charset="0"/>
              </a:rPr>
              <a:t>Indonesia</a:t>
            </a:r>
          </a:p>
          <a:p>
            <a:pPr eaLnBrk="1" hangingPunct="1"/>
            <a:endParaRPr lang="en-US" altLang="ja-JP" sz="1125" dirty="0">
              <a:latin typeface="Calibri" panose="020F0502020204030204" pitchFamily="34" charset="0"/>
            </a:endParaRPr>
          </a:p>
        </p:txBody>
      </p:sp>
      <p:sp>
        <p:nvSpPr>
          <p:cNvPr id="28" name="テキスト ボックス 5">
            <a:extLst>
              <a:ext uri="{FF2B5EF4-FFF2-40B4-BE49-F238E27FC236}">
                <a16:creationId xmlns:a16="http://schemas.microsoft.com/office/drawing/2014/main" id="{39D79D82-CD5B-2C45-914D-3EDE568B0A35}"/>
              </a:ext>
            </a:extLst>
          </p:cNvPr>
          <p:cNvSpPr txBox="1">
            <a:spLocks noChangeArrowheads="1"/>
          </p:cNvSpPr>
          <p:nvPr/>
        </p:nvSpPr>
        <p:spPr bwMode="auto">
          <a:xfrm>
            <a:off x="6863500" y="4319441"/>
            <a:ext cx="992446"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eaLnBrk="1" hangingPunct="1"/>
            <a:r>
              <a:rPr lang="en-US" altLang="ja-JP" sz="1125" dirty="0">
                <a:latin typeface="Calibri" panose="020F0502020204030204" pitchFamily="34" charset="0"/>
              </a:rPr>
              <a:t>Australia</a:t>
            </a:r>
          </a:p>
          <a:p>
            <a:pPr eaLnBrk="1" hangingPunct="1"/>
            <a:r>
              <a:rPr lang="en-US" altLang="ja-JP" sz="1125" dirty="0">
                <a:latin typeface="Calibri" panose="020F0502020204030204" pitchFamily="34" charset="0"/>
              </a:rPr>
              <a:t>New Zealand</a:t>
            </a:r>
          </a:p>
        </p:txBody>
      </p:sp>
      <p:sp>
        <p:nvSpPr>
          <p:cNvPr id="29" name="テキスト ボックス 6">
            <a:extLst>
              <a:ext uri="{FF2B5EF4-FFF2-40B4-BE49-F238E27FC236}">
                <a16:creationId xmlns:a16="http://schemas.microsoft.com/office/drawing/2014/main" id="{631F0F3B-9084-0B49-88FA-189BA877276D}"/>
              </a:ext>
            </a:extLst>
          </p:cNvPr>
          <p:cNvSpPr txBox="1">
            <a:spLocks noChangeArrowheads="1"/>
          </p:cNvSpPr>
          <p:nvPr/>
        </p:nvSpPr>
        <p:spPr bwMode="auto">
          <a:xfrm>
            <a:off x="6257592" y="3298472"/>
            <a:ext cx="686406"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eaLnBrk="1" hangingPunct="1">
              <a:spcBef>
                <a:spcPct val="0"/>
              </a:spcBef>
              <a:buClrTx/>
              <a:buFontTx/>
              <a:buNone/>
            </a:pPr>
            <a:r>
              <a:rPr lang="en-US" altLang="ja-JP" sz="1125" dirty="0">
                <a:latin typeface="Calibri" panose="020F0502020204030204" pitchFamily="34" charset="0"/>
              </a:rPr>
              <a:t>India</a:t>
            </a:r>
          </a:p>
          <a:p>
            <a:pPr eaLnBrk="1" hangingPunct="1">
              <a:spcBef>
                <a:spcPct val="0"/>
              </a:spcBef>
              <a:buClrTx/>
              <a:buFontTx/>
              <a:buNone/>
            </a:pPr>
            <a:r>
              <a:rPr lang="en-US" altLang="ja-JP" sz="1125" dirty="0">
                <a:latin typeface="Calibri" panose="020F0502020204030204" pitchFamily="34" charset="0"/>
              </a:rPr>
              <a:t>Thailand</a:t>
            </a:r>
          </a:p>
        </p:txBody>
      </p:sp>
      <p:sp>
        <p:nvSpPr>
          <p:cNvPr id="30" name="テキスト ボックス 6">
            <a:extLst>
              <a:ext uri="{FF2B5EF4-FFF2-40B4-BE49-F238E27FC236}">
                <a16:creationId xmlns:a16="http://schemas.microsoft.com/office/drawing/2014/main" id="{D4C16A24-85B0-7040-9242-CE500F63737F}"/>
              </a:ext>
            </a:extLst>
          </p:cNvPr>
          <p:cNvSpPr txBox="1">
            <a:spLocks noChangeArrowheads="1"/>
          </p:cNvSpPr>
          <p:nvPr/>
        </p:nvSpPr>
        <p:spPr bwMode="auto">
          <a:xfrm>
            <a:off x="5793057" y="3002498"/>
            <a:ext cx="583814" cy="61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altLang="ja-JP" sz="1125" dirty="0">
                <a:latin typeface="Calibri" panose="020F0502020204030204" pitchFamily="34" charset="0"/>
              </a:rPr>
              <a:t>Turkey</a:t>
            </a:r>
          </a:p>
          <a:p>
            <a:pPr eaLnBrk="1" hangingPunct="1"/>
            <a:r>
              <a:rPr lang="en-US" altLang="ja-JP" sz="1125" dirty="0">
                <a:latin typeface="Calibri" panose="020F0502020204030204" pitchFamily="34" charset="0"/>
              </a:rPr>
              <a:t>Israel</a:t>
            </a:r>
          </a:p>
          <a:p>
            <a:pPr eaLnBrk="1" hangingPunct="1"/>
            <a:r>
              <a:rPr lang="en-US" altLang="ja-JP" sz="1125" dirty="0">
                <a:latin typeface="Calibri" panose="020F0502020204030204" pitchFamily="34" charset="0"/>
              </a:rPr>
              <a:t>Iran</a:t>
            </a:r>
          </a:p>
        </p:txBody>
      </p:sp>
      <p:sp>
        <p:nvSpPr>
          <p:cNvPr id="31" name="テキスト ボックス 7">
            <a:extLst>
              <a:ext uri="{FF2B5EF4-FFF2-40B4-BE49-F238E27FC236}">
                <a16:creationId xmlns:a16="http://schemas.microsoft.com/office/drawing/2014/main" id="{D62B3DBA-2D7B-814B-AD6E-8DD51E55AD91}"/>
              </a:ext>
            </a:extLst>
          </p:cNvPr>
          <p:cNvSpPr txBox="1">
            <a:spLocks noChangeArrowheads="1"/>
          </p:cNvSpPr>
          <p:nvPr/>
        </p:nvSpPr>
        <p:spPr bwMode="auto">
          <a:xfrm>
            <a:off x="4375127" y="3479716"/>
            <a:ext cx="109268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eaLnBrk="1" hangingPunct="1"/>
            <a:r>
              <a:rPr lang="en-US" altLang="ja-JP" sz="1125" dirty="0">
                <a:latin typeface="Calibri" panose="020F0502020204030204" pitchFamily="34" charset="0"/>
              </a:rPr>
              <a:t>Algeria</a:t>
            </a:r>
            <a:br>
              <a:rPr lang="en-US" altLang="ja-JP" sz="1125" dirty="0">
                <a:latin typeface="Calibri" panose="020F0502020204030204" pitchFamily="34" charset="0"/>
              </a:rPr>
            </a:br>
            <a:r>
              <a:rPr lang="en-US" altLang="ja-JP" sz="1125" dirty="0">
                <a:latin typeface="Calibri" panose="020F0502020204030204" pitchFamily="34" charset="0"/>
              </a:rPr>
              <a:t>Tunisia</a:t>
            </a:r>
          </a:p>
          <a:p>
            <a:r>
              <a:rPr lang="en-US" altLang="ja-JP" sz="1125" dirty="0">
                <a:latin typeface="Calibri" panose="020F0502020204030204" pitchFamily="34" charset="0"/>
              </a:rPr>
              <a:t>Nigeria</a:t>
            </a:r>
          </a:p>
          <a:p>
            <a:pPr eaLnBrk="1" hangingPunct="1"/>
            <a:r>
              <a:rPr lang="en-US" altLang="ja-JP" sz="1125" dirty="0">
                <a:latin typeface="Calibri" panose="020F0502020204030204" pitchFamily="34" charset="0"/>
              </a:rPr>
              <a:t>South Africa</a:t>
            </a:r>
          </a:p>
        </p:txBody>
      </p:sp>
      <p:sp>
        <p:nvSpPr>
          <p:cNvPr id="32" name="テキスト ボックス 5">
            <a:extLst>
              <a:ext uri="{FF2B5EF4-FFF2-40B4-BE49-F238E27FC236}">
                <a16:creationId xmlns:a16="http://schemas.microsoft.com/office/drawing/2014/main" id="{371B2F43-2500-DB42-BD20-59AC33561122}"/>
              </a:ext>
            </a:extLst>
          </p:cNvPr>
          <p:cNvSpPr txBox="1">
            <a:spLocks noChangeArrowheads="1"/>
          </p:cNvSpPr>
          <p:nvPr/>
        </p:nvSpPr>
        <p:spPr bwMode="auto">
          <a:xfrm>
            <a:off x="3794218" y="1917585"/>
            <a:ext cx="865854"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buClrTx/>
              <a:buFont typeface="Wingdings" pitchFamily="2" charset="2"/>
              <a:buNone/>
              <a:defRPr sz="1500">
                <a:latin typeface="Calibri" panose="020F0502020204030204" pitchFamily="34" charset="0"/>
                <a:ea typeface="ＭＳ Ｐゴシック" panose="020B0600070205080204" pitchFamily="34" charset="-128"/>
              </a:defRPr>
            </a:lvl1pPr>
            <a:lvl2pPr marL="742950" indent="-285750">
              <a:spcBef>
                <a:spcPct val="20000"/>
              </a:spcBef>
              <a:buClr>
                <a:schemeClr val="bg2"/>
              </a:buClr>
              <a:buFont typeface="Wingdings" pitchFamily="2" charset="2"/>
              <a:buChar char="§"/>
              <a:defRPr sz="2000">
                <a:solidFill>
                  <a:schemeClr val="accent2"/>
                </a:solidFill>
                <a:latin typeface="Arial" panose="020B0604020202020204" pitchFamily="34" charset="0"/>
                <a:ea typeface="ＭＳ Ｐゴシック" panose="020B0600070205080204" pitchFamily="34" charset="-128"/>
              </a:defRPr>
            </a:lvl2pPr>
            <a:lvl3pPr marL="1143000" indent="-228600">
              <a:spcBef>
                <a:spcPct val="20000"/>
              </a:spcBef>
              <a:buClr>
                <a:schemeClr val="folHlink"/>
              </a:buClr>
              <a:buFont typeface="Wingdings" pitchFamily="2" charset="2"/>
              <a:buChar char="§"/>
              <a:defRPr sz="2000">
                <a:solidFill>
                  <a:schemeClr val="accent2"/>
                </a:solidFill>
                <a:latin typeface="Arial" panose="020B0604020202020204" pitchFamily="34" charset="0"/>
                <a:ea typeface="ＭＳ Ｐゴシック" panose="020B0600070205080204" pitchFamily="34" charset="-128"/>
              </a:defRPr>
            </a:lvl3pPr>
            <a:lvl4pPr marL="1600200" indent="-228600">
              <a:spcBef>
                <a:spcPct val="20000"/>
              </a:spcBef>
              <a:buClr>
                <a:srgbClr val="FF3300"/>
              </a:buClr>
              <a:buChar char="–"/>
              <a:defRPr sz="2000">
                <a:solidFill>
                  <a:srgbClr val="666699"/>
                </a:solidFill>
                <a:latin typeface="Arial" panose="020B0604020202020204" pitchFamily="34" charset="0"/>
                <a:ea typeface="ＭＳ Ｐゴシック" panose="020B0600070205080204" pitchFamily="34" charset="-128"/>
              </a:defRPr>
            </a:lvl4pPr>
            <a:lvl5pPr marL="2057400" indent="-228600">
              <a:spcBef>
                <a:spcPct val="20000"/>
              </a:spcBef>
              <a:buClr>
                <a:srgbClr val="FF3300"/>
              </a:buClr>
              <a:buChar char="»"/>
              <a:defRPr sz="2000">
                <a:solidFill>
                  <a:srgbClr val="666699"/>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FF3300"/>
              </a:buClr>
              <a:buChar char="»"/>
              <a:defRPr sz="2000">
                <a:solidFill>
                  <a:srgbClr val="666699"/>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FF3300"/>
              </a:buClr>
              <a:buChar char="»"/>
              <a:defRPr sz="2000">
                <a:solidFill>
                  <a:srgbClr val="666699"/>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FF3300"/>
              </a:buClr>
              <a:buChar char="»"/>
              <a:defRPr sz="2000">
                <a:solidFill>
                  <a:srgbClr val="666699"/>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FF3300"/>
              </a:buClr>
              <a:buChar char="»"/>
              <a:defRPr sz="2000">
                <a:solidFill>
                  <a:srgbClr val="666699"/>
                </a:solidFill>
                <a:latin typeface="Arial" panose="020B0604020202020204" pitchFamily="34" charset="0"/>
                <a:ea typeface="ＭＳ Ｐゴシック" panose="020B0600070205080204" pitchFamily="34" charset="-128"/>
              </a:defRPr>
            </a:lvl9pPr>
          </a:lstStyle>
          <a:p>
            <a:r>
              <a:rPr lang="en-US" altLang="ja-JP" sz="1125" dirty="0"/>
              <a:t>NES </a:t>
            </a:r>
            <a:br>
              <a:rPr lang="en-US" altLang="ja-JP" sz="1125" dirty="0"/>
            </a:br>
            <a:r>
              <a:rPr lang="en-US" altLang="ja-JP" sz="1125" dirty="0"/>
              <a:t>Denmark</a:t>
            </a:r>
          </a:p>
          <a:p>
            <a:r>
              <a:rPr lang="en-US" altLang="ja-JP" sz="1125" dirty="0"/>
              <a:t>Iceland</a:t>
            </a:r>
          </a:p>
          <a:p>
            <a:r>
              <a:rPr lang="en-US" altLang="ja-JP" sz="1125" dirty="0"/>
              <a:t>Finland</a:t>
            </a:r>
          </a:p>
          <a:p>
            <a:r>
              <a:rPr lang="en-US" altLang="ja-JP" sz="1125" dirty="0"/>
              <a:t>Norway</a:t>
            </a:r>
          </a:p>
          <a:p>
            <a:r>
              <a:rPr lang="en-US" altLang="ja-JP" sz="1125" dirty="0"/>
              <a:t>Sweden</a:t>
            </a:r>
          </a:p>
        </p:txBody>
      </p:sp>
      <p:sp>
        <p:nvSpPr>
          <p:cNvPr id="3" name="TextBox 2">
            <a:extLst>
              <a:ext uri="{FF2B5EF4-FFF2-40B4-BE49-F238E27FC236}">
                <a16:creationId xmlns:a16="http://schemas.microsoft.com/office/drawing/2014/main" id="{CC5992A2-8DA1-189A-7F1F-7309B6D721D9}"/>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1/8</a:t>
            </a:r>
          </a:p>
        </p:txBody>
      </p:sp>
    </p:spTree>
    <p:extLst>
      <p:ext uri="{BB962C8B-B14F-4D97-AF65-F5344CB8AC3E}">
        <p14:creationId xmlns:p14="http://schemas.microsoft.com/office/powerpoint/2010/main" val="3734678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1608998" y="187824"/>
            <a:ext cx="6261005" cy="757514"/>
          </a:xfrm>
        </p:spPr>
        <p:txBody>
          <a:bodyPr>
            <a:normAutofit fontScale="90000"/>
          </a:bodyPr>
          <a:lstStyle/>
          <a:p>
            <a:pPr algn="ctr"/>
            <a:r>
              <a:rPr lang="en-US" altLang="en-US" sz="3001" dirty="0"/>
              <a:t>The IEA has 6 Regional Networks composed of federated members</a:t>
            </a:r>
          </a:p>
        </p:txBody>
      </p:sp>
      <p:grpSp>
        <p:nvGrpSpPr>
          <p:cNvPr id="20" name="グループ化 7">
            <a:extLst>
              <a:ext uri="{FF2B5EF4-FFF2-40B4-BE49-F238E27FC236}">
                <a16:creationId xmlns:a16="http://schemas.microsoft.com/office/drawing/2014/main" id="{5AD18E3E-2E33-E646-A5F4-EE74D73234A8}"/>
              </a:ext>
            </a:extLst>
          </p:cNvPr>
          <p:cNvGrpSpPr/>
          <p:nvPr/>
        </p:nvGrpSpPr>
        <p:grpSpPr>
          <a:xfrm>
            <a:off x="1793033" y="1259658"/>
            <a:ext cx="6777810" cy="4072630"/>
            <a:chOff x="-291579" y="1227873"/>
            <a:chExt cx="9151251" cy="4752527"/>
          </a:xfrm>
        </p:grpSpPr>
        <p:sp>
          <p:nvSpPr>
            <p:cNvPr id="21" name="正方形/長方形 8">
              <a:extLst>
                <a:ext uri="{FF2B5EF4-FFF2-40B4-BE49-F238E27FC236}">
                  <a16:creationId xmlns:a16="http://schemas.microsoft.com/office/drawing/2014/main" id="{2B9C18F2-71E2-114A-8DF6-FBEFD24681B0}"/>
                </a:ext>
              </a:extLst>
            </p:cNvPr>
            <p:cNvSpPr/>
            <p:nvPr/>
          </p:nvSpPr>
          <p:spPr>
            <a:xfrm>
              <a:off x="-291579" y="1227873"/>
              <a:ext cx="9144000" cy="4752527"/>
            </a:xfrm>
            <a:prstGeom prst="rect">
              <a:avLst/>
            </a:prstGeom>
            <a:solidFill>
              <a:schemeClr val="bg1"/>
            </a:solidFill>
            <a:ln>
              <a:solidFill>
                <a:schemeClr val="tx2">
                  <a:lumMod val="95000"/>
                  <a:lumOff val="5000"/>
                </a:schemeClr>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125" b="1">
                <a:latin typeface="Calibri" panose="020F0502020204030204" pitchFamily="34" charset="0"/>
                <a:cs typeface="Calibri" panose="020F0502020204030204" pitchFamily="34" charset="0"/>
              </a:endParaRPr>
            </a:p>
          </p:txBody>
        </p:sp>
        <p:grpSp>
          <p:nvGrpSpPr>
            <p:cNvPr id="22" name="図形グループ 6">
              <a:extLst>
                <a:ext uri="{FF2B5EF4-FFF2-40B4-BE49-F238E27FC236}">
                  <a16:creationId xmlns:a16="http://schemas.microsoft.com/office/drawing/2014/main" id="{B9E61B49-3299-CC41-8B1D-5A1E61111B2E}"/>
                </a:ext>
              </a:extLst>
            </p:cNvPr>
            <p:cNvGrpSpPr>
              <a:grpSpLocks/>
            </p:cNvGrpSpPr>
            <p:nvPr/>
          </p:nvGrpSpPr>
          <p:grpSpPr bwMode="auto">
            <a:xfrm>
              <a:off x="810133" y="1227873"/>
              <a:ext cx="8049539" cy="3981499"/>
              <a:chOff x="1370529" y="1586648"/>
              <a:chExt cx="8050139" cy="3981499"/>
            </a:xfrm>
          </p:grpSpPr>
          <p:cxnSp>
            <p:nvCxnSpPr>
              <p:cNvPr id="23" name="直線コネクタ 8">
                <a:extLst>
                  <a:ext uri="{FF2B5EF4-FFF2-40B4-BE49-F238E27FC236}">
                    <a16:creationId xmlns:a16="http://schemas.microsoft.com/office/drawing/2014/main" id="{D3C8A02D-8955-A540-93C3-C58ABE5FD06E}"/>
                  </a:ext>
                </a:extLst>
              </p:cNvPr>
              <p:cNvCxnSpPr>
                <a:cxnSpLocks noChangeShapeType="1"/>
              </p:cNvCxnSpPr>
              <p:nvPr/>
            </p:nvCxnSpPr>
            <p:spPr bwMode="auto">
              <a:xfrm flipH="1">
                <a:off x="4986315" y="2677060"/>
                <a:ext cx="183855" cy="463934"/>
              </a:xfrm>
              <a:prstGeom prst="line">
                <a:avLst/>
              </a:prstGeom>
              <a:noFill/>
              <a:ln w="63500">
                <a:solidFill>
                  <a:srgbClr val="002060"/>
                </a:solidFill>
                <a:prstDash val="sysDot"/>
                <a:round/>
                <a:headEnd/>
                <a:tailEnd/>
              </a:ln>
              <a:extLst>
                <a:ext uri="{909E8E84-426E-40DD-AFC4-6F175D3DCCD1}">
                  <a14:hiddenFill xmlns:a14="http://schemas.microsoft.com/office/drawing/2010/main">
                    <a:noFill/>
                  </a14:hiddenFill>
                </a:ext>
              </a:extLst>
            </p:spPr>
          </p:cxnSp>
          <p:sp>
            <p:nvSpPr>
              <p:cNvPr id="24" name="円/楕円 6">
                <a:extLst>
                  <a:ext uri="{FF2B5EF4-FFF2-40B4-BE49-F238E27FC236}">
                    <a16:creationId xmlns:a16="http://schemas.microsoft.com/office/drawing/2014/main" id="{7CA63DE8-F6FB-D34E-840B-E9F7140B52F4}"/>
                  </a:ext>
                </a:extLst>
              </p:cNvPr>
              <p:cNvSpPr>
                <a:spLocks noChangeArrowheads="1"/>
              </p:cNvSpPr>
              <p:nvPr/>
            </p:nvSpPr>
            <p:spPr bwMode="auto">
              <a:xfrm>
                <a:off x="3374781" y="3006725"/>
                <a:ext cx="3029779" cy="1357313"/>
              </a:xfrm>
              <a:prstGeom prst="ellipse">
                <a:avLst/>
              </a:prstGeom>
              <a:solidFill>
                <a:srgbClr val="C1578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ja-JP" sz="1750" b="1" dirty="0">
                    <a:solidFill>
                      <a:schemeClr val="bg1"/>
                    </a:solidFill>
                    <a:latin typeface="Calibri" panose="020F0502020204030204" pitchFamily="34" charset="0"/>
                    <a:cs typeface="Calibri" panose="020F0502020204030204" pitchFamily="34" charset="0"/>
                  </a:rPr>
                  <a:t>IEA EC</a:t>
                </a:r>
                <a:endParaRPr lang="ja-JP" altLang="en-US" sz="1750" b="1">
                  <a:solidFill>
                    <a:schemeClr val="bg1"/>
                  </a:solidFill>
                  <a:latin typeface="Calibri" panose="020F0502020204030204" pitchFamily="34" charset="0"/>
                  <a:cs typeface="Calibri" panose="020F0502020204030204" pitchFamily="34" charset="0"/>
                </a:endParaRPr>
              </a:p>
            </p:txBody>
          </p:sp>
          <p:sp>
            <p:nvSpPr>
              <p:cNvPr id="25" name="円/楕円 12">
                <a:extLst>
                  <a:ext uri="{FF2B5EF4-FFF2-40B4-BE49-F238E27FC236}">
                    <a16:creationId xmlns:a16="http://schemas.microsoft.com/office/drawing/2014/main" id="{90DA9D0C-55DE-C644-9F71-E951B55447DC}"/>
                  </a:ext>
                </a:extLst>
              </p:cNvPr>
              <p:cNvSpPr>
                <a:spLocks noChangeArrowheads="1"/>
              </p:cNvSpPr>
              <p:nvPr/>
            </p:nvSpPr>
            <p:spPr bwMode="auto">
              <a:xfrm>
                <a:off x="2381464" y="1971583"/>
                <a:ext cx="2209967" cy="1248854"/>
              </a:xfrm>
              <a:prstGeom prst="ellipse">
                <a:avLst/>
              </a:prstGeom>
              <a:solidFill>
                <a:srgbClr val="DDEFCA"/>
              </a:solidFill>
              <a:ln w="12700">
                <a:noFill/>
                <a:round/>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500" b="1" u="sng" dirty="0">
                    <a:latin typeface="Calibri" panose="020F0502020204030204" pitchFamily="34" charset="0"/>
                    <a:cs typeface="Calibri" panose="020F0502020204030204" pitchFamily="34" charset="0"/>
                  </a:rPr>
                  <a:t>Europe</a:t>
                </a:r>
              </a:p>
              <a:p>
                <a:pPr algn="ctr" eaLnBrk="1" hangingPunct="1">
                  <a:lnSpc>
                    <a:spcPct val="80000"/>
                  </a:lnSpc>
                  <a:defRPr/>
                </a:pPr>
                <a:r>
                  <a:rPr lang="en-US" altLang="ja-JP" sz="1500" b="1" dirty="0">
                    <a:solidFill>
                      <a:srgbClr val="FF0000"/>
                    </a:solidFill>
                    <a:latin typeface="Calibri" panose="020F0502020204030204" pitchFamily="34" charset="0"/>
                    <a:cs typeface="Calibri" panose="020F0502020204030204" pitchFamily="34" charset="0"/>
                  </a:rPr>
                  <a:t>FEES</a:t>
                </a:r>
              </a:p>
            </p:txBody>
          </p:sp>
          <p:sp>
            <p:nvSpPr>
              <p:cNvPr id="26" name="円/楕円 13">
                <a:extLst>
                  <a:ext uri="{FF2B5EF4-FFF2-40B4-BE49-F238E27FC236}">
                    <a16:creationId xmlns:a16="http://schemas.microsoft.com/office/drawing/2014/main" id="{20A2131B-961A-1B4E-B0C3-3868EA109CD3}"/>
                  </a:ext>
                </a:extLst>
              </p:cNvPr>
              <p:cNvSpPr>
                <a:spLocks noChangeArrowheads="1"/>
              </p:cNvSpPr>
              <p:nvPr/>
            </p:nvSpPr>
            <p:spPr bwMode="auto">
              <a:xfrm>
                <a:off x="1370529" y="3443849"/>
                <a:ext cx="2196470" cy="1216313"/>
              </a:xfrm>
              <a:prstGeom prst="ellipse">
                <a:avLst/>
              </a:prstGeom>
              <a:solidFill>
                <a:srgbClr val="DDEFCA"/>
              </a:solidFill>
              <a:ln w="12700">
                <a:noFill/>
                <a:round/>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500" b="1" u="sng" dirty="0">
                    <a:latin typeface="Calibri" panose="020F0502020204030204" pitchFamily="34" charset="0"/>
                    <a:cs typeface="Calibri" panose="020F0502020204030204" pitchFamily="34" charset="0"/>
                  </a:rPr>
                  <a:t>Latin America</a:t>
                </a:r>
              </a:p>
              <a:p>
                <a:pPr algn="ctr" eaLnBrk="1" hangingPunct="1">
                  <a:lnSpc>
                    <a:spcPct val="80000"/>
                  </a:lnSpc>
                  <a:defRPr/>
                </a:pPr>
                <a:r>
                  <a:rPr lang="en-US" altLang="ja-JP" sz="1500" b="1" dirty="0">
                    <a:solidFill>
                      <a:srgbClr val="FF0000"/>
                    </a:solidFill>
                    <a:latin typeface="Calibri" panose="020F0502020204030204" pitchFamily="34" charset="0"/>
                    <a:cs typeface="Calibri" panose="020F0502020204030204" pitchFamily="34" charset="0"/>
                  </a:rPr>
                  <a:t>ULAERGO</a:t>
                </a:r>
              </a:p>
            </p:txBody>
          </p:sp>
          <p:sp>
            <p:nvSpPr>
              <p:cNvPr id="27" name="円/楕円 14">
                <a:extLst>
                  <a:ext uri="{FF2B5EF4-FFF2-40B4-BE49-F238E27FC236}">
                    <a16:creationId xmlns:a16="http://schemas.microsoft.com/office/drawing/2014/main" id="{11174566-190E-844E-BAB9-48F75AC07A2B}"/>
                  </a:ext>
                </a:extLst>
              </p:cNvPr>
              <p:cNvSpPr>
                <a:spLocks noChangeArrowheads="1"/>
              </p:cNvSpPr>
              <p:nvPr/>
            </p:nvSpPr>
            <p:spPr bwMode="auto">
              <a:xfrm>
                <a:off x="3350009" y="4329898"/>
                <a:ext cx="2090933" cy="1238249"/>
              </a:xfrm>
              <a:prstGeom prst="ellipse">
                <a:avLst/>
              </a:prstGeom>
              <a:solidFill>
                <a:srgbClr val="DDEFCA"/>
              </a:solidFill>
              <a:ln w="12700">
                <a:noFill/>
                <a:round/>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500" b="1" u="sng" dirty="0">
                    <a:latin typeface="Calibri" panose="020F0502020204030204" pitchFamily="34" charset="0"/>
                    <a:cs typeface="Calibri" panose="020F0502020204030204" pitchFamily="34" charset="0"/>
                  </a:rPr>
                  <a:t>Africa</a:t>
                </a:r>
              </a:p>
              <a:p>
                <a:pPr algn="ctr" eaLnBrk="1" hangingPunct="1">
                  <a:lnSpc>
                    <a:spcPct val="80000"/>
                  </a:lnSpc>
                  <a:defRPr/>
                </a:pPr>
                <a:r>
                  <a:rPr lang="en-US" altLang="ja-JP" sz="1500" b="1" dirty="0">
                    <a:solidFill>
                      <a:srgbClr val="FF0000"/>
                    </a:solidFill>
                    <a:latin typeface="Calibri" panose="020F0502020204030204" pitchFamily="34" charset="0"/>
                    <a:cs typeface="Calibri" panose="020F0502020204030204" pitchFamily="34" charset="0"/>
                  </a:rPr>
                  <a:t>Ergo Africa</a:t>
                </a:r>
              </a:p>
            </p:txBody>
          </p:sp>
          <p:sp>
            <p:nvSpPr>
              <p:cNvPr id="28" name="円/楕円 15">
                <a:extLst>
                  <a:ext uri="{FF2B5EF4-FFF2-40B4-BE49-F238E27FC236}">
                    <a16:creationId xmlns:a16="http://schemas.microsoft.com/office/drawing/2014/main" id="{A957CA0A-9266-3845-A2B9-6C5AAB94D224}"/>
                  </a:ext>
                </a:extLst>
              </p:cNvPr>
              <p:cNvSpPr>
                <a:spLocks noChangeArrowheads="1"/>
              </p:cNvSpPr>
              <p:nvPr/>
            </p:nvSpPr>
            <p:spPr bwMode="auto">
              <a:xfrm>
                <a:off x="5078243" y="1586648"/>
                <a:ext cx="2460968" cy="1574454"/>
              </a:xfrm>
              <a:prstGeom prst="ellipse">
                <a:avLst/>
              </a:prstGeom>
              <a:noFill/>
              <a:ln w="25400">
                <a:solidFill>
                  <a:schemeClr val="tx1"/>
                </a:solidFill>
                <a:round/>
                <a:headEnd/>
                <a:tailEnd/>
              </a:ln>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500" b="1" u="sng" dirty="0">
                    <a:latin typeface="Calibri" panose="020F0502020204030204" pitchFamily="34" charset="0"/>
                    <a:ea typeface="Calibri" charset="0"/>
                    <a:cs typeface="Calibri" panose="020F0502020204030204" pitchFamily="34" charset="0"/>
                  </a:rPr>
                  <a:t>Inter Continental</a:t>
                </a:r>
              </a:p>
              <a:p>
                <a:pPr algn="ctr" eaLnBrk="1" hangingPunct="1">
                  <a:lnSpc>
                    <a:spcPct val="80000"/>
                  </a:lnSpc>
                  <a:defRPr/>
                </a:pPr>
                <a:r>
                  <a:rPr lang="en-US" altLang="ja-JP" sz="1500" b="1" dirty="0">
                    <a:solidFill>
                      <a:srgbClr val="0070C0"/>
                    </a:solidFill>
                    <a:latin typeface="Calibri" panose="020F0502020204030204" pitchFamily="34" charset="0"/>
                    <a:ea typeface="Calibri" charset="0"/>
                    <a:cs typeface="Calibri" panose="020F0502020204030204" pitchFamily="34" charset="0"/>
                  </a:rPr>
                  <a:t>BRICS-Plus</a:t>
                </a:r>
                <a:r>
                  <a:rPr lang="en-US" altLang="ja-JP" sz="1500" b="1" dirty="0">
                    <a:latin typeface="Calibri" panose="020F0502020204030204" pitchFamily="34" charset="0"/>
                    <a:ea typeface="Calibri" charset="0"/>
                    <a:cs typeface="Calibri" panose="020F0502020204030204" pitchFamily="34" charset="0"/>
                  </a:rPr>
                  <a:t> (Founded in 2016)</a:t>
                </a:r>
              </a:p>
            </p:txBody>
          </p:sp>
          <p:sp>
            <p:nvSpPr>
              <p:cNvPr id="29" name="円/楕円 12">
                <a:extLst>
                  <a:ext uri="{FF2B5EF4-FFF2-40B4-BE49-F238E27FC236}">
                    <a16:creationId xmlns:a16="http://schemas.microsoft.com/office/drawing/2014/main" id="{549989D8-130F-5E43-A72C-7868B0740381}"/>
                  </a:ext>
                </a:extLst>
              </p:cNvPr>
              <p:cNvSpPr>
                <a:spLocks noChangeArrowheads="1"/>
              </p:cNvSpPr>
              <p:nvPr/>
            </p:nvSpPr>
            <p:spPr bwMode="auto">
              <a:xfrm>
                <a:off x="6376741" y="3042853"/>
                <a:ext cx="2208589" cy="1180186"/>
              </a:xfrm>
              <a:prstGeom prst="ellipse">
                <a:avLst/>
              </a:prstGeom>
              <a:solidFill>
                <a:srgbClr val="DDEFCA"/>
              </a:solidFill>
              <a:ln w="12700">
                <a:noFill/>
                <a:round/>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500" b="1" u="sng" dirty="0">
                    <a:latin typeface="Calibri" panose="020F0502020204030204" pitchFamily="34" charset="0"/>
                    <a:cs typeface="Calibri" panose="020F0502020204030204" pitchFamily="34" charset="0"/>
                  </a:rPr>
                  <a:t>Asia</a:t>
                </a:r>
              </a:p>
              <a:p>
                <a:pPr algn="ctr" eaLnBrk="1" hangingPunct="1">
                  <a:lnSpc>
                    <a:spcPct val="80000"/>
                  </a:lnSpc>
                  <a:defRPr/>
                </a:pPr>
                <a:r>
                  <a:rPr lang="en-US" altLang="ja-JP" sz="1500" b="1" dirty="0">
                    <a:solidFill>
                      <a:srgbClr val="FF0000"/>
                    </a:solidFill>
                    <a:latin typeface="Calibri" panose="020F0502020204030204" pitchFamily="34" charset="0"/>
                    <a:cs typeface="Calibri" panose="020F0502020204030204" pitchFamily="34" charset="0"/>
                  </a:rPr>
                  <a:t>SEANES</a:t>
                </a:r>
              </a:p>
            </p:txBody>
          </p:sp>
          <p:sp>
            <p:nvSpPr>
              <p:cNvPr id="30" name="円/楕円 17">
                <a:extLst>
                  <a:ext uri="{FF2B5EF4-FFF2-40B4-BE49-F238E27FC236}">
                    <a16:creationId xmlns:a16="http://schemas.microsoft.com/office/drawing/2014/main" id="{46462152-CF2F-D449-AD8B-E7DE38D27E40}"/>
                  </a:ext>
                </a:extLst>
              </p:cNvPr>
              <p:cNvSpPr>
                <a:spLocks noChangeArrowheads="1"/>
              </p:cNvSpPr>
              <p:nvPr/>
            </p:nvSpPr>
            <p:spPr bwMode="auto">
              <a:xfrm>
                <a:off x="5747769" y="3927778"/>
                <a:ext cx="2384640" cy="1028971"/>
              </a:xfrm>
              <a:prstGeom prst="ellipse">
                <a:avLst/>
              </a:prstGeom>
              <a:solidFill>
                <a:srgbClr val="DDEFCA"/>
              </a:solidFill>
              <a:ln w="12700">
                <a:no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500" b="1" u="sng" dirty="0">
                    <a:latin typeface="Calibri" panose="020F0502020204030204" pitchFamily="34" charset="0"/>
                    <a:ea typeface="Calibri" charset="0"/>
                    <a:cs typeface="Calibri" panose="020F0502020204030204" pitchFamily="34" charset="0"/>
                  </a:rPr>
                  <a:t>Asia</a:t>
                </a:r>
              </a:p>
              <a:p>
                <a:pPr algn="ctr" eaLnBrk="1" hangingPunct="1">
                  <a:lnSpc>
                    <a:spcPct val="80000"/>
                  </a:lnSpc>
                  <a:defRPr/>
                </a:pPr>
                <a:r>
                  <a:rPr lang="en-US" altLang="ja-JP" sz="1500" b="1" dirty="0">
                    <a:solidFill>
                      <a:srgbClr val="FF0000"/>
                    </a:solidFill>
                    <a:latin typeface="Calibri" panose="020F0502020204030204" pitchFamily="34" charset="0"/>
                    <a:ea typeface="Calibri" charset="0"/>
                    <a:cs typeface="Calibri" panose="020F0502020204030204" pitchFamily="34" charset="0"/>
                  </a:rPr>
                  <a:t>ACED</a:t>
                </a:r>
              </a:p>
            </p:txBody>
          </p:sp>
          <p:sp>
            <p:nvSpPr>
              <p:cNvPr id="31" name="テキスト ボックス 1">
                <a:extLst>
                  <a:ext uri="{FF2B5EF4-FFF2-40B4-BE49-F238E27FC236}">
                    <a16:creationId xmlns:a16="http://schemas.microsoft.com/office/drawing/2014/main" id="{1DCF2816-ABF9-4E4B-90AB-0D4BD7F5E309}"/>
                  </a:ext>
                </a:extLst>
              </p:cNvPr>
              <p:cNvSpPr txBox="1">
                <a:spLocks noChangeArrowheads="1"/>
              </p:cNvSpPr>
              <p:nvPr/>
            </p:nvSpPr>
            <p:spPr bwMode="auto">
              <a:xfrm>
                <a:off x="5973173" y="4949023"/>
                <a:ext cx="3447495" cy="50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nSpc>
                    <a:spcPct val="80000"/>
                  </a:lnSpc>
                  <a:defRPr/>
                </a:pPr>
                <a:r>
                  <a:rPr lang="en-US" altLang="ja-JP" sz="1125" b="1" dirty="0">
                    <a:latin typeface="Calibri" panose="020F0502020204030204" pitchFamily="34" charset="0"/>
                    <a:cs typeface="Calibri" panose="020F0502020204030204" pitchFamily="34" charset="0"/>
                  </a:rPr>
                  <a:t>Asian Council on Ergonomics and Design (ACED)</a:t>
                </a:r>
                <a:endParaRPr lang="ja-JP" altLang="en-US" sz="1125" b="1">
                  <a:latin typeface="Calibri" panose="020F0502020204030204" pitchFamily="34" charset="0"/>
                  <a:cs typeface="Calibri" panose="020F0502020204030204" pitchFamily="34" charset="0"/>
                </a:endParaRPr>
              </a:p>
            </p:txBody>
          </p:sp>
        </p:grpSp>
      </p:grpSp>
      <p:sp>
        <p:nvSpPr>
          <p:cNvPr id="2" name="TextBox 1">
            <a:extLst>
              <a:ext uri="{FF2B5EF4-FFF2-40B4-BE49-F238E27FC236}">
                <a16:creationId xmlns:a16="http://schemas.microsoft.com/office/drawing/2014/main" id="{32D08FF6-CDA8-07B7-FE11-C7E130272FC6}"/>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3/8</a:t>
            </a:r>
          </a:p>
        </p:txBody>
      </p:sp>
      <p:sp>
        <p:nvSpPr>
          <p:cNvPr id="4" name="Cloud 3">
            <a:extLst>
              <a:ext uri="{FF2B5EF4-FFF2-40B4-BE49-F238E27FC236}">
                <a16:creationId xmlns:a16="http://schemas.microsoft.com/office/drawing/2014/main" id="{3305990A-5F87-8485-BD30-9F265273CA9A}"/>
              </a:ext>
            </a:extLst>
          </p:cNvPr>
          <p:cNvSpPr/>
          <p:nvPr/>
        </p:nvSpPr>
        <p:spPr>
          <a:xfrm>
            <a:off x="292231" y="612743"/>
            <a:ext cx="2566992" cy="29162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67EB8B81-EC2A-18A7-CFB8-84A0CADD6C2A}"/>
              </a:ext>
            </a:extLst>
          </p:cNvPr>
          <p:cNvSpPr txBox="1"/>
          <p:nvPr/>
        </p:nvSpPr>
        <p:spPr>
          <a:xfrm>
            <a:off x="573157" y="1312428"/>
            <a:ext cx="2189453" cy="1600438"/>
          </a:xfrm>
          <a:prstGeom prst="rect">
            <a:avLst/>
          </a:prstGeom>
          <a:noFill/>
          <a:ln>
            <a:noFill/>
          </a:ln>
        </p:spPr>
        <p:txBody>
          <a:bodyPr wrap="square" rtlCol="0">
            <a:spAutoFit/>
          </a:bodyPr>
          <a:lstStyle/>
          <a:p>
            <a:r>
              <a:rPr lang="en-GB" sz="1400" dirty="0">
                <a:solidFill>
                  <a:schemeClr val="bg1"/>
                </a:solidFill>
              </a:rPr>
              <a:t>Some federated societies represent a region or language group, e.g. NES is a type of regional network, but it has members that are not individually also  members of IEA.</a:t>
            </a:r>
          </a:p>
        </p:txBody>
      </p:sp>
    </p:spTree>
    <p:extLst>
      <p:ext uri="{BB962C8B-B14F-4D97-AF65-F5344CB8AC3E}">
        <p14:creationId xmlns:p14="http://schemas.microsoft.com/office/powerpoint/2010/main" val="2551369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F77D3A-F77B-47F4-15C8-32734AD9A730}"/>
              </a:ext>
            </a:extLst>
          </p:cNvPr>
          <p:cNvSpPr txBox="1"/>
          <p:nvPr/>
        </p:nvSpPr>
        <p:spPr>
          <a:xfrm>
            <a:off x="1552076" y="1967551"/>
            <a:ext cx="6376041" cy="769441"/>
          </a:xfrm>
          <a:prstGeom prst="rect">
            <a:avLst/>
          </a:prstGeom>
          <a:noFill/>
        </p:spPr>
        <p:txBody>
          <a:bodyPr wrap="none" rtlCol="0">
            <a:spAutoFit/>
          </a:bodyPr>
          <a:lstStyle/>
          <a:p>
            <a:pPr algn="ctr"/>
            <a:r>
              <a:rPr lang="en-GB" sz="4400" dirty="0"/>
              <a:t>Mission, goals and strategy</a:t>
            </a:r>
          </a:p>
        </p:txBody>
      </p:sp>
    </p:spTree>
    <p:extLst>
      <p:ext uri="{BB962C8B-B14F-4D97-AF65-F5344CB8AC3E}">
        <p14:creationId xmlns:p14="http://schemas.microsoft.com/office/powerpoint/2010/main" val="3530347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987819" y="1534337"/>
            <a:ext cx="7990794" cy="2183347"/>
          </a:xfrm>
        </p:spPr>
        <p:txBody>
          <a:bodyPr>
            <a:normAutofit/>
          </a:bodyPr>
          <a:lstStyle/>
          <a:p>
            <a:pPr>
              <a:lnSpc>
                <a:spcPct val="80000"/>
              </a:lnSpc>
            </a:pPr>
            <a:r>
              <a:rPr lang="en-US" altLang="en-US" sz="2701" dirty="0"/>
              <a:t>To advance and promote the </a:t>
            </a:r>
            <a:r>
              <a:rPr lang="en-US" altLang="en-US" sz="2701" dirty="0">
                <a:solidFill>
                  <a:srgbClr val="FF0000"/>
                </a:solidFill>
              </a:rPr>
              <a:t>science and practice </a:t>
            </a:r>
            <a:r>
              <a:rPr lang="en-US" altLang="en-US" sz="2701" dirty="0"/>
              <a:t>of </a:t>
            </a:r>
            <a:br>
              <a:rPr lang="en-US" altLang="en-US" sz="2701" dirty="0"/>
            </a:br>
            <a:r>
              <a:rPr lang="en-US" altLang="en-US" sz="2701" dirty="0"/>
              <a:t>Human Factors / Ergonomics (HFE) globally.</a:t>
            </a:r>
            <a:br>
              <a:rPr lang="en-US" altLang="en-US" sz="2701" dirty="0"/>
            </a:br>
            <a:br>
              <a:rPr lang="en-US" altLang="en-US" sz="2701" dirty="0"/>
            </a:br>
            <a:r>
              <a:rPr lang="en-US" altLang="en-US" sz="2701" dirty="0"/>
              <a:t>To </a:t>
            </a:r>
            <a:r>
              <a:rPr lang="en-US" altLang="en-US" sz="2701" dirty="0">
                <a:solidFill>
                  <a:srgbClr val="FF0000"/>
                </a:solidFill>
              </a:rPr>
              <a:t>e</a:t>
            </a:r>
            <a:r>
              <a:rPr lang="en-US" altLang="ja-JP" sz="2701" dirty="0">
                <a:solidFill>
                  <a:srgbClr val="FF0000"/>
                </a:solidFill>
              </a:rPr>
              <a:t>xpand the scope of HFE</a:t>
            </a:r>
            <a:r>
              <a:rPr lang="en-US" altLang="ja-JP" sz="2701" dirty="0"/>
              <a:t> application and its contribution to people’s (working) lives.</a:t>
            </a:r>
            <a:endParaRPr lang="en-US" altLang="en-US" sz="2701" dirty="0"/>
          </a:p>
        </p:txBody>
      </p:sp>
      <p:sp>
        <p:nvSpPr>
          <p:cNvPr id="3" name="正方形/長方形 2">
            <a:extLst>
              <a:ext uri="{FF2B5EF4-FFF2-40B4-BE49-F238E27FC236}">
                <a16:creationId xmlns:a16="http://schemas.microsoft.com/office/drawing/2014/main" id="{F71FBFF4-A9DE-1340-B6C6-CE188701004D}"/>
              </a:ext>
            </a:extLst>
          </p:cNvPr>
          <p:cNvSpPr/>
          <p:nvPr/>
        </p:nvSpPr>
        <p:spPr>
          <a:xfrm>
            <a:off x="4862741" y="4424794"/>
            <a:ext cx="4115872" cy="415627"/>
          </a:xfrm>
          <a:prstGeom prst="rect">
            <a:avLst/>
          </a:prstGeom>
        </p:spPr>
        <p:txBody>
          <a:bodyPr wrap="square">
            <a:spAutoFit/>
          </a:bodyPr>
          <a:lstStyle/>
          <a:p>
            <a:r>
              <a:rPr lang="ja-JP" altLang="en-US" sz="2101" i="1">
                <a:solidFill>
                  <a:srgbClr val="1C30CE"/>
                </a:solidFill>
              </a:rPr>
              <a:t>https://iea.cc/about/index.html</a:t>
            </a:r>
          </a:p>
        </p:txBody>
      </p:sp>
      <p:sp>
        <p:nvSpPr>
          <p:cNvPr id="4" name="TextBox 3">
            <a:extLst>
              <a:ext uri="{FF2B5EF4-FFF2-40B4-BE49-F238E27FC236}">
                <a16:creationId xmlns:a16="http://schemas.microsoft.com/office/drawing/2014/main" id="{6498DC1E-DCC5-D07C-AFC3-5CEAF2D03FC7}"/>
              </a:ext>
            </a:extLst>
          </p:cNvPr>
          <p:cNvSpPr txBox="1"/>
          <p:nvPr/>
        </p:nvSpPr>
        <p:spPr>
          <a:xfrm>
            <a:off x="2469896" y="758078"/>
            <a:ext cx="4785690" cy="707886"/>
          </a:xfrm>
          <a:prstGeom prst="rect">
            <a:avLst/>
          </a:prstGeom>
          <a:noFill/>
        </p:spPr>
        <p:txBody>
          <a:bodyPr wrap="square">
            <a:spAutoFit/>
          </a:bodyPr>
          <a:lstStyle/>
          <a:p>
            <a:pPr algn="ctr"/>
            <a:r>
              <a:rPr lang="en-US" altLang="en-US" sz="4000" dirty="0">
                <a:effectLst>
                  <a:outerShdw blurRad="50800" dist="38100" dir="2700000" algn="tl" rotWithShape="0">
                    <a:prstClr val="black">
                      <a:alpha val="40000"/>
                    </a:prstClr>
                  </a:outerShdw>
                </a:effectLst>
                <a:latin typeface="Calibri" panose="020F0502020204030204" pitchFamily="34" charset="0"/>
                <a:ea typeface="+mj-ea"/>
                <a:cs typeface="Calibri" panose="020F0502020204030204" pitchFamily="34" charset="0"/>
              </a:rPr>
              <a:t>IEA</a:t>
            </a:r>
            <a:r>
              <a:rPr lang="en-US" altLang="en-US" sz="2400" dirty="0">
                <a:effectLst>
                  <a:outerShdw blurRad="50800" dist="38100" dir="2700000" algn="tl" rotWithShape="0">
                    <a:prstClr val="black">
                      <a:alpha val="40000"/>
                    </a:prstClr>
                  </a:outerShdw>
                </a:effectLst>
                <a:latin typeface="Calibri" panose="020F0502020204030204" pitchFamily="34" charset="0"/>
                <a:ea typeface="+mj-ea"/>
                <a:cs typeface="Calibri" panose="020F0502020204030204" pitchFamily="34" charset="0"/>
              </a:rPr>
              <a:t> </a:t>
            </a:r>
            <a:r>
              <a:rPr lang="en-US" altLang="en-US" sz="4000" dirty="0">
                <a:effectLst>
                  <a:outerShdw blurRad="50800" dist="38100" dir="2700000" algn="tl" rotWithShape="0">
                    <a:prstClr val="black">
                      <a:alpha val="40000"/>
                    </a:prstClr>
                  </a:outerShdw>
                </a:effectLst>
                <a:latin typeface="Calibri" panose="020F0502020204030204" pitchFamily="34" charset="0"/>
                <a:ea typeface="+mj-ea"/>
                <a:cs typeface="Calibri" panose="020F0502020204030204" pitchFamily="34" charset="0"/>
              </a:rPr>
              <a:t>Mission</a:t>
            </a:r>
            <a:endParaRPr lang="en-GB" sz="4000" dirty="0">
              <a:effectLst>
                <a:outerShdw blurRad="50800" dist="38100" dir="2700000" algn="tl" rotWithShape="0">
                  <a:prstClr val="black">
                    <a:alpha val="40000"/>
                  </a:prstClr>
                </a:outerShdw>
              </a:effectLst>
              <a:latin typeface="Calibri" panose="020F0502020204030204" pitchFamily="34" charset="0"/>
              <a:ea typeface="+mj-ea"/>
              <a:cs typeface="Calibri" panose="020F0502020204030204" pitchFamily="34" charset="0"/>
            </a:endParaRPr>
          </a:p>
        </p:txBody>
      </p:sp>
      <p:sp>
        <p:nvSpPr>
          <p:cNvPr id="2" name="TextBox 1">
            <a:extLst>
              <a:ext uri="{FF2B5EF4-FFF2-40B4-BE49-F238E27FC236}">
                <a16:creationId xmlns:a16="http://schemas.microsoft.com/office/drawing/2014/main" id="{573267DC-EAB0-2E09-37B7-625F1DF6646D}"/>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2/8</a:t>
            </a:r>
          </a:p>
        </p:txBody>
      </p:sp>
    </p:spTree>
    <p:extLst>
      <p:ext uri="{BB962C8B-B14F-4D97-AF65-F5344CB8AC3E}">
        <p14:creationId xmlns:p14="http://schemas.microsoft.com/office/powerpoint/2010/main" val="1744786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orakulmio 6"/>
          <p:cNvSpPr/>
          <p:nvPr/>
        </p:nvSpPr>
        <p:spPr>
          <a:xfrm>
            <a:off x="964291" y="2857500"/>
            <a:ext cx="5195878" cy="385170"/>
          </a:xfrm>
          <a:prstGeom prst="rect">
            <a:avLst/>
          </a:prstGeom>
        </p:spPr>
        <p:txBody>
          <a:bodyPr wrap="square">
            <a:spAutoFit/>
          </a:bodyPr>
          <a:lstStyle/>
          <a:p>
            <a:pPr>
              <a:lnSpc>
                <a:spcPts val="2200"/>
              </a:lnSpc>
            </a:pPr>
            <a:endParaRPr lang="en-US" altLang="ja-JP" sz="2400" b="1" dirty="0">
              <a:solidFill>
                <a:schemeClr val="tx1">
                  <a:lumMod val="75000"/>
                  <a:lumOff val="25000"/>
                </a:schemeClr>
              </a:solidFill>
            </a:endParaRPr>
          </a:p>
        </p:txBody>
      </p:sp>
      <p:sp>
        <p:nvSpPr>
          <p:cNvPr id="4" name="Rectangle 3">
            <a:extLst>
              <a:ext uri="{FF2B5EF4-FFF2-40B4-BE49-F238E27FC236}">
                <a16:creationId xmlns:a16="http://schemas.microsoft.com/office/drawing/2014/main" id="{CAC84D56-68EE-8242-8D36-CA883481922D}"/>
              </a:ext>
            </a:extLst>
          </p:cNvPr>
          <p:cNvSpPr/>
          <p:nvPr/>
        </p:nvSpPr>
        <p:spPr>
          <a:xfrm>
            <a:off x="964291" y="588024"/>
            <a:ext cx="7274935" cy="523220"/>
          </a:xfrm>
          <a:prstGeom prst="rect">
            <a:avLst/>
          </a:prstGeom>
        </p:spPr>
        <p:txBody>
          <a:bodyPr wrap="square">
            <a:spAutoFit/>
          </a:bodyPr>
          <a:lstStyle/>
          <a:p>
            <a:r>
              <a:rPr lang="en-CH" sz="2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IEA Strategic Policies 2021-2024</a:t>
            </a:r>
            <a:endParaRPr lang="en-CH" sz="2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8AADEF75-67FA-164E-ACAD-5BCE691BB741}"/>
              </a:ext>
            </a:extLst>
          </p:cNvPr>
          <p:cNvSpPr txBox="1"/>
          <p:nvPr/>
        </p:nvSpPr>
        <p:spPr>
          <a:xfrm>
            <a:off x="904774" y="1203425"/>
            <a:ext cx="8019450" cy="3693319"/>
          </a:xfrm>
          <a:prstGeom prst="rect">
            <a:avLst/>
          </a:prstGeom>
          <a:noFill/>
        </p:spPr>
        <p:txBody>
          <a:bodyPr wrap="square">
            <a:spAutoFit/>
          </a:bodyPr>
          <a:lstStyle/>
          <a:p>
            <a:pPr marL="342900" indent="-342900">
              <a:buFont typeface="+mj-lt"/>
              <a:buAutoNum type="arabicPeriod"/>
            </a:pPr>
            <a:r>
              <a:rPr lang="en-AU" sz="2400" dirty="0">
                <a:effectLst/>
                <a:ea typeface="Arial" panose="020B0604020202020204" pitchFamily="34" charset="0"/>
              </a:rPr>
              <a:t>Engage </a:t>
            </a:r>
            <a:r>
              <a:rPr lang="en-AU" sz="2400" dirty="0">
                <a:ea typeface="Arial" panose="020B0604020202020204" pitchFamily="34" charset="0"/>
              </a:rPr>
              <a:t>internal </a:t>
            </a:r>
            <a:r>
              <a:rPr lang="en-AU" sz="2400" dirty="0">
                <a:effectLst/>
                <a:ea typeface="Arial" panose="020B0604020202020204" pitchFamily="34" charset="0"/>
              </a:rPr>
              <a:t>stakeholders </a:t>
            </a:r>
          </a:p>
          <a:p>
            <a:pPr marL="342900" indent="-342900">
              <a:buFont typeface="+mj-lt"/>
              <a:buAutoNum type="arabicPeriod"/>
            </a:pPr>
            <a:r>
              <a:rPr lang="en-AU" sz="2400" dirty="0"/>
              <a:t>Collaborate with and reinforce IEA networks</a:t>
            </a:r>
          </a:p>
          <a:p>
            <a:pPr marL="342900" indent="-342900">
              <a:buFont typeface="+mj-lt"/>
              <a:buAutoNum type="arabicPeriod"/>
            </a:pPr>
            <a:r>
              <a:rPr lang="en-AU" sz="2400" dirty="0"/>
              <a:t>Promote and contribute to HFE science, technology, and practice</a:t>
            </a:r>
            <a:endParaRPr lang="en-CH" sz="2400" dirty="0"/>
          </a:p>
          <a:p>
            <a:pPr marL="342900" indent="-342900">
              <a:buFont typeface="+mj-lt"/>
              <a:buAutoNum type="arabicPeriod"/>
            </a:pPr>
            <a:r>
              <a:rPr lang="en-AU" sz="2400" dirty="0"/>
              <a:t>Promote and contribute to HFE Education, Certification and Professional Standards</a:t>
            </a:r>
            <a:endParaRPr lang="en-CH" sz="2400" dirty="0"/>
          </a:p>
          <a:p>
            <a:pPr marL="342900" indent="-342900">
              <a:buFont typeface="+mj-lt"/>
              <a:buAutoNum type="arabicPeriod"/>
            </a:pPr>
            <a:r>
              <a:rPr lang="en-AU" sz="2400" dirty="0"/>
              <a:t>Strengthen relationships with external partners </a:t>
            </a:r>
            <a:endParaRPr lang="en-CH" sz="2400" dirty="0"/>
          </a:p>
          <a:p>
            <a:pPr marL="342900" indent="-342900">
              <a:buFont typeface="+mj-lt"/>
              <a:buAutoNum type="arabicPeriod"/>
            </a:pPr>
            <a:r>
              <a:rPr lang="en-AU" sz="2400" dirty="0"/>
              <a:t>Reinforce the infrastructure of IEA</a:t>
            </a:r>
            <a:endParaRPr lang="en-CH" sz="2400" dirty="0"/>
          </a:p>
          <a:p>
            <a:pPr marL="342900" indent="-342900">
              <a:buFont typeface="+mj-lt"/>
              <a:buAutoNum type="arabicPeriod"/>
            </a:pPr>
            <a:r>
              <a:rPr lang="en-AU" sz="2400" dirty="0"/>
              <a:t>Maintain a future focus for HFE</a:t>
            </a:r>
            <a:endParaRPr lang="en-CH" sz="2400" dirty="0"/>
          </a:p>
          <a:p>
            <a:pPr lvl="0"/>
            <a:endParaRPr lang="en-CH" dirty="0"/>
          </a:p>
        </p:txBody>
      </p:sp>
      <p:sp>
        <p:nvSpPr>
          <p:cNvPr id="2" name="TextBox 1">
            <a:extLst>
              <a:ext uri="{FF2B5EF4-FFF2-40B4-BE49-F238E27FC236}">
                <a16:creationId xmlns:a16="http://schemas.microsoft.com/office/drawing/2014/main" id="{7E32950E-6A36-0CB2-D1F3-9F8B47506BFC}"/>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2/8</a:t>
            </a:r>
          </a:p>
        </p:txBody>
      </p:sp>
    </p:spTree>
    <p:extLst>
      <p:ext uri="{BB962C8B-B14F-4D97-AF65-F5344CB8AC3E}">
        <p14:creationId xmlns:p14="http://schemas.microsoft.com/office/powerpoint/2010/main" val="1309241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61269B-37EF-4BDE-BA66-38DE41CA4553}"/>
              </a:ext>
            </a:extLst>
          </p:cNvPr>
          <p:cNvSpPr>
            <a:spLocks noGrp="1"/>
          </p:cNvSpPr>
          <p:nvPr>
            <p:ph type="sldNum" sz="quarter" idx="4294967295"/>
          </p:nvPr>
        </p:nvSpPr>
        <p:spPr/>
        <p:txBody>
          <a:bodyPr/>
          <a:lstStyle>
            <a:lvl1pPr>
              <a:defRPr sz="1800">
                <a:solidFill>
                  <a:schemeClr val="tx1"/>
                </a:solidFill>
                <a:latin typeface="Times New Roman" pitchFamily="18" charset="0"/>
                <a:ea typeface="ＭＳ Ｐゴシック" pitchFamily="34" charset="-128"/>
              </a:defRPr>
            </a:lvl1pPr>
            <a:lvl2pPr marL="557361" indent="-214370">
              <a:defRPr sz="1800">
                <a:solidFill>
                  <a:schemeClr val="tx1"/>
                </a:solidFill>
                <a:latin typeface="Times New Roman" pitchFamily="18" charset="0"/>
                <a:ea typeface="ＭＳ Ｐゴシック" pitchFamily="34" charset="-128"/>
              </a:defRPr>
            </a:lvl2pPr>
            <a:lvl3pPr marL="857479" indent="-171496">
              <a:defRPr sz="1800">
                <a:solidFill>
                  <a:schemeClr val="tx1"/>
                </a:solidFill>
                <a:latin typeface="Times New Roman" pitchFamily="18" charset="0"/>
                <a:ea typeface="ＭＳ Ｐゴシック" pitchFamily="34" charset="-128"/>
              </a:defRPr>
            </a:lvl3pPr>
            <a:lvl4pPr marL="1200470" indent="-171496">
              <a:defRPr sz="1800">
                <a:solidFill>
                  <a:schemeClr val="tx1"/>
                </a:solidFill>
                <a:latin typeface="Times New Roman" pitchFamily="18" charset="0"/>
                <a:ea typeface="ＭＳ Ｐゴシック" pitchFamily="34" charset="-128"/>
              </a:defRPr>
            </a:lvl4pPr>
            <a:lvl5pPr marL="1543461" indent="-171496">
              <a:defRPr sz="1800">
                <a:solidFill>
                  <a:schemeClr val="tx1"/>
                </a:solidFill>
                <a:latin typeface="Times New Roman" pitchFamily="18" charset="0"/>
                <a:ea typeface="ＭＳ Ｐゴシック" pitchFamily="34" charset="-128"/>
              </a:defRPr>
            </a:lvl5pPr>
            <a:lvl6pPr marL="1886453" indent="-171496" eaLnBrk="0" fontAlgn="base" hangingPunct="0">
              <a:spcBef>
                <a:spcPct val="0"/>
              </a:spcBef>
              <a:spcAft>
                <a:spcPct val="0"/>
              </a:spcAft>
              <a:defRPr sz="1800">
                <a:solidFill>
                  <a:schemeClr val="tx1"/>
                </a:solidFill>
                <a:latin typeface="Times New Roman" pitchFamily="18" charset="0"/>
                <a:ea typeface="ＭＳ Ｐゴシック" pitchFamily="34" charset="-128"/>
              </a:defRPr>
            </a:lvl6pPr>
            <a:lvl7pPr marL="2229444" indent="-171496" eaLnBrk="0" fontAlgn="base" hangingPunct="0">
              <a:spcBef>
                <a:spcPct val="0"/>
              </a:spcBef>
              <a:spcAft>
                <a:spcPct val="0"/>
              </a:spcAft>
              <a:defRPr sz="1800">
                <a:solidFill>
                  <a:schemeClr val="tx1"/>
                </a:solidFill>
                <a:latin typeface="Times New Roman" pitchFamily="18" charset="0"/>
                <a:ea typeface="ＭＳ Ｐゴシック" pitchFamily="34" charset="-128"/>
              </a:defRPr>
            </a:lvl7pPr>
            <a:lvl8pPr marL="2572436" indent="-171496" eaLnBrk="0" fontAlgn="base" hangingPunct="0">
              <a:spcBef>
                <a:spcPct val="0"/>
              </a:spcBef>
              <a:spcAft>
                <a:spcPct val="0"/>
              </a:spcAft>
              <a:defRPr sz="1800">
                <a:solidFill>
                  <a:schemeClr val="tx1"/>
                </a:solidFill>
                <a:latin typeface="Times New Roman" pitchFamily="18" charset="0"/>
                <a:ea typeface="ＭＳ Ｐゴシック" pitchFamily="34" charset="-128"/>
              </a:defRPr>
            </a:lvl8pPr>
            <a:lvl9pPr marL="2915427" indent="-171496" eaLnBrk="0" fontAlgn="base" hangingPunct="0">
              <a:spcBef>
                <a:spcPct val="0"/>
              </a:spcBef>
              <a:spcAft>
                <a:spcPct val="0"/>
              </a:spcAft>
              <a:defRPr sz="1800">
                <a:solidFill>
                  <a:schemeClr val="tx1"/>
                </a:solidFill>
                <a:latin typeface="Times New Roman" pitchFamily="18" charset="0"/>
                <a:ea typeface="ＭＳ Ｐゴシック" pitchFamily="34" charset="-128"/>
              </a:defRPr>
            </a:lvl9pPr>
          </a:lstStyle>
          <a:p>
            <a:fld id="{6106A087-78DC-4F18-9328-2D0ADD3A7F0E}" type="slidenum">
              <a:rPr lang="en-US" altLang="en-US" sz="900">
                <a:solidFill>
                  <a:prstClr val="black"/>
                </a:solidFill>
                <a:latin typeface="Calibri" pitchFamily="34" charset="0"/>
              </a:rPr>
              <a:pPr/>
              <a:t>10</a:t>
            </a:fld>
            <a:endParaRPr lang="en-US" altLang="en-US" sz="900" dirty="0">
              <a:solidFill>
                <a:prstClr val="black"/>
              </a:solidFill>
              <a:latin typeface="Calibri" pitchFamily="34" charset="0"/>
            </a:endParaRPr>
          </a:p>
        </p:txBody>
      </p:sp>
      <p:sp>
        <p:nvSpPr>
          <p:cNvPr id="10" name="正方形/長方形 9">
            <a:extLst>
              <a:ext uri="{FF2B5EF4-FFF2-40B4-BE49-F238E27FC236}">
                <a16:creationId xmlns:a16="http://schemas.microsoft.com/office/drawing/2014/main" id="{5671B42B-BF2E-364D-AF21-44CD376A8A40}"/>
              </a:ext>
            </a:extLst>
          </p:cNvPr>
          <p:cNvSpPr/>
          <p:nvPr/>
        </p:nvSpPr>
        <p:spPr>
          <a:xfrm>
            <a:off x="1142107" y="962769"/>
            <a:ext cx="6859786" cy="3565324"/>
          </a:xfrm>
          <a:prstGeom prst="rect">
            <a:avLst/>
          </a:prstGeom>
          <a:solidFill>
            <a:schemeClr val="bg1">
              <a:alpha val="58000"/>
            </a:schemeClr>
          </a:solid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350"/>
          </a:p>
        </p:txBody>
      </p:sp>
      <p:grpSp>
        <p:nvGrpSpPr>
          <p:cNvPr id="11" name="図形グループ 7">
            <a:extLst>
              <a:ext uri="{FF2B5EF4-FFF2-40B4-BE49-F238E27FC236}">
                <a16:creationId xmlns:a16="http://schemas.microsoft.com/office/drawing/2014/main" id="{4435DB3C-B086-774E-88C5-FB1E0D4A2BFE}"/>
              </a:ext>
            </a:extLst>
          </p:cNvPr>
          <p:cNvGrpSpPr>
            <a:grpSpLocks/>
          </p:cNvGrpSpPr>
          <p:nvPr/>
        </p:nvGrpSpPr>
        <p:grpSpPr bwMode="auto">
          <a:xfrm>
            <a:off x="2195057" y="1142553"/>
            <a:ext cx="4720703" cy="2515255"/>
            <a:chOff x="1363234" y="2728030"/>
            <a:chExt cx="6292632" cy="3353578"/>
          </a:xfrm>
        </p:grpSpPr>
        <p:sp>
          <p:nvSpPr>
            <p:cNvPr id="13" name="円/楕円 10">
              <a:extLst>
                <a:ext uri="{FF2B5EF4-FFF2-40B4-BE49-F238E27FC236}">
                  <a16:creationId xmlns:a16="http://schemas.microsoft.com/office/drawing/2014/main" id="{147BD073-7B2D-0444-98A9-FC93E30619D7}"/>
                </a:ext>
              </a:extLst>
            </p:cNvPr>
            <p:cNvSpPr/>
            <p:nvPr/>
          </p:nvSpPr>
          <p:spPr>
            <a:xfrm>
              <a:off x="5009504" y="5043142"/>
              <a:ext cx="2646362" cy="1038466"/>
            </a:xfrm>
            <a:prstGeom prst="ellipse">
              <a:avLst/>
            </a:prstGeom>
            <a:solidFill>
              <a:schemeClr val="accent6">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lnSpc>
                  <a:spcPct val="80000"/>
                </a:lnSpc>
                <a:defRPr/>
              </a:pPr>
              <a:r>
                <a:rPr lang="en-US" altLang="ja-JP" sz="1800" b="1" dirty="0">
                  <a:latin typeface="+mn-lt"/>
                </a:rPr>
                <a:t>Contracted project</a:t>
              </a:r>
              <a:endParaRPr lang="ja-JP" altLang="en-US" sz="1800" b="1">
                <a:latin typeface="+mn-lt"/>
              </a:endParaRPr>
            </a:p>
          </p:txBody>
        </p:sp>
        <p:sp>
          <p:nvSpPr>
            <p:cNvPr id="24" name="右矢印 9">
              <a:extLst>
                <a:ext uri="{FF2B5EF4-FFF2-40B4-BE49-F238E27FC236}">
                  <a16:creationId xmlns:a16="http://schemas.microsoft.com/office/drawing/2014/main" id="{31EE10EB-A403-D548-8FBB-AC262283F16F}"/>
                </a:ext>
              </a:extLst>
            </p:cNvPr>
            <p:cNvSpPr/>
            <p:nvPr/>
          </p:nvSpPr>
          <p:spPr>
            <a:xfrm>
              <a:off x="2791990" y="2728030"/>
              <a:ext cx="1892078" cy="1044818"/>
            </a:xfrm>
            <a:prstGeom prst="rightArrow">
              <a:avLst>
                <a:gd name="adj1" fmla="val 50000"/>
                <a:gd name="adj2" fmla="val 46456"/>
              </a:avLst>
            </a:prstGeom>
            <a:solidFill>
              <a:srgbClr val="C0227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defRPr/>
              </a:pPr>
              <a:r>
                <a:rPr lang="en-US" altLang="ja-JP" sz="1800" b="1" dirty="0">
                  <a:solidFill>
                    <a:schemeClr val="bg1"/>
                  </a:solidFill>
                  <a:latin typeface="+mn-lt"/>
                </a:rPr>
                <a:t>Outreach</a:t>
              </a:r>
              <a:endParaRPr lang="ja-JP" altLang="en-US" sz="1800" b="1">
                <a:solidFill>
                  <a:schemeClr val="bg1"/>
                </a:solidFill>
                <a:latin typeface="+mn-lt"/>
              </a:endParaRPr>
            </a:p>
          </p:txBody>
        </p:sp>
        <p:sp>
          <p:nvSpPr>
            <p:cNvPr id="25" name="曲折矢印 24">
              <a:extLst>
                <a:ext uri="{FF2B5EF4-FFF2-40B4-BE49-F238E27FC236}">
                  <a16:creationId xmlns:a16="http://schemas.microsoft.com/office/drawing/2014/main" id="{D9934CD1-A5E7-8743-89E2-1EBFCCADCBE9}"/>
                </a:ext>
              </a:extLst>
            </p:cNvPr>
            <p:cNvSpPr/>
            <p:nvPr/>
          </p:nvSpPr>
          <p:spPr>
            <a:xfrm flipV="1">
              <a:off x="1363234" y="3706089"/>
              <a:ext cx="2498725" cy="1940388"/>
            </a:xfrm>
            <a:prstGeom prst="bentArrow">
              <a:avLst>
                <a:gd name="adj1" fmla="val 27542"/>
                <a:gd name="adj2" fmla="val 31179"/>
                <a:gd name="adj3" fmla="val 27967"/>
                <a:gd name="adj4" fmla="val 43750"/>
              </a:avLst>
            </a:prstGeom>
            <a:solidFill>
              <a:srgbClr val="C0227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lumMod val="50000"/>
                    <a:lumOff val="50000"/>
                  </a:schemeClr>
                </a:solidFill>
                <a:ea typeface="Calibri" charset="0"/>
                <a:cs typeface="Calibri" charset="0"/>
              </a:endParaRPr>
            </a:p>
          </p:txBody>
        </p:sp>
        <p:sp>
          <p:nvSpPr>
            <p:cNvPr id="26" name="テキスト ボックス 39">
              <a:extLst>
                <a:ext uri="{FF2B5EF4-FFF2-40B4-BE49-F238E27FC236}">
                  <a16:creationId xmlns:a16="http://schemas.microsoft.com/office/drawing/2014/main" id="{ACEF2DF6-90C4-CC4D-B90B-22DF063E08AA}"/>
                </a:ext>
              </a:extLst>
            </p:cNvPr>
            <p:cNvSpPr txBox="1">
              <a:spLocks noChangeArrowheads="1"/>
            </p:cNvSpPr>
            <p:nvPr/>
          </p:nvSpPr>
          <p:spPr bwMode="auto">
            <a:xfrm>
              <a:off x="1551929" y="4763679"/>
              <a:ext cx="2194647" cy="492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defRPr/>
              </a:pPr>
              <a:r>
                <a:rPr lang="en-US" altLang="ja-JP" sz="1800" b="1" dirty="0">
                  <a:solidFill>
                    <a:schemeClr val="bg1"/>
                  </a:solidFill>
                  <a:latin typeface="+mn-lt"/>
                </a:rPr>
                <a:t>Coordination</a:t>
              </a:r>
              <a:endParaRPr lang="ja-JP" altLang="en-US" sz="1800" b="1">
                <a:solidFill>
                  <a:schemeClr val="bg1"/>
                </a:solidFill>
                <a:latin typeface="+mn-lt"/>
              </a:endParaRPr>
            </a:p>
          </p:txBody>
        </p:sp>
        <p:sp>
          <p:nvSpPr>
            <p:cNvPr id="27" name="テキスト ボックス 41">
              <a:extLst>
                <a:ext uri="{FF2B5EF4-FFF2-40B4-BE49-F238E27FC236}">
                  <a16:creationId xmlns:a16="http://schemas.microsoft.com/office/drawing/2014/main" id="{60D40B02-8B22-CB4D-A621-0D9B2C0CABD3}"/>
                </a:ext>
              </a:extLst>
            </p:cNvPr>
            <p:cNvSpPr txBox="1">
              <a:spLocks noChangeArrowheads="1"/>
            </p:cNvSpPr>
            <p:nvPr/>
          </p:nvSpPr>
          <p:spPr bwMode="auto">
            <a:xfrm>
              <a:off x="2661229" y="3646679"/>
              <a:ext cx="918048" cy="52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nSpc>
                  <a:spcPct val="80000"/>
                </a:lnSpc>
                <a:defRPr/>
              </a:pPr>
              <a:r>
                <a:rPr lang="en-US" altLang="ja-JP" sz="1200" dirty="0">
                  <a:solidFill>
                    <a:srgbClr val="002060"/>
                  </a:solidFill>
                  <a:latin typeface="+mn-lt"/>
                </a:rPr>
                <a:t>Making </a:t>
              </a:r>
            </a:p>
            <a:p>
              <a:pPr>
                <a:lnSpc>
                  <a:spcPct val="80000"/>
                </a:lnSpc>
                <a:defRPr/>
              </a:pPr>
              <a:r>
                <a:rPr lang="en-US" altLang="ja-JP" sz="1200" dirty="0">
                  <a:solidFill>
                    <a:srgbClr val="002060"/>
                  </a:solidFill>
                  <a:latin typeface="+mn-lt"/>
                </a:rPr>
                <a:t>projects</a:t>
              </a:r>
              <a:endParaRPr lang="ja-JP" altLang="en-US" sz="1200">
                <a:solidFill>
                  <a:srgbClr val="002060"/>
                </a:solidFill>
                <a:latin typeface="+mn-lt"/>
              </a:endParaRPr>
            </a:p>
          </p:txBody>
        </p:sp>
      </p:grpSp>
      <p:sp>
        <p:nvSpPr>
          <p:cNvPr id="21506" name="Title 1"/>
          <p:cNvSpPr>
            <a:spLocks noGrp="1"/>
          </p:cNvSpPr>
          <p:nvPr>
            <p:ph type="title" idx="4294967295"/>
          </p:nvPr>
        </p:nvSpPr>
        <p:spPr>
          <a:xfrm>
            <a:off x="1370767" y="570905"/>
            <a:ext cx="6402467" cy="452231"/>
          </a:xfrm>
        </p:spPr>
        <p:txBody>
          <a:bodyPr>
            <a:normAutofit fontScale="90000"/>
          </a:bodyPr>
          <a:lstStyle/>
          <a:p>
            <a:pPr algn="ctr"/>
            <a:r>
              <a:rPr lang="en-US" altLang="en-US" sz="3001" dirty="0"/>
              <a:t>Policy 1 – Engage Stakeholders</a:t>
            </a:r>
          </a:p>
        </p:txBody>
      </p:sp>
      <p:sp>
        <p:nvSpPr>
          <p:cNvPr id="29" name="円/楕円 28">
            <a:extLst>
              <a:ext uri="{FF2B5EF4-FFF2-40B4-BE49-F238E27FC236}">
                <a16:creationId xmlns:a16="http://schemas.microsoft.com/office/drawing/2014/main" id="{A29B65E5-C13A-F04B-B0F1-48FCB180E03D}"/>
              </a:ext>
            </a:extLst>
          </p:cNvPr>
          <p:cNvSpPr>
            <a:spLocks noChangeArrowheads="1"/>
          </p:cNvSpPr>
          <p:nvPr/>
        </p:nvSpPr>
        <p:spPr bwMode="auto">
          <a:xfrm>
            <a:off x="1646897" y="1264214"/>
            <a:ext cx="1620006" cy="543066"/>
          </a:xfrm>
          <a:prstGeom prst="ellipse">
            <a:avLst/>
          </a:prstGeom>
          <a:solidFill>
            <a:schemeClr val="bg1"/>
          </a:solidFill>
          <a:ln w="12700">
            <a:solidFill>
              <a:schemeClr val="tx2">
                <a:lumMod val="95000"/>
                <a:lumOff val="5000"/>
              </a:schemeClr>
            </a:solidFill>
            <a:round/>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800" b="1" dirty="0">
                <a:latin typeface="Calibri" panose="020F0502020204030204" pitchFamily="34" charset="0"/>
                <a:cs typeface="Calibri" panose="020F0502020204030204" pitchFamily="34" charset="0"/>
              </a:rPr>
              <a:t>IEA</a:t>
            </a:r>
          </a:p>
        </p:txBody>
      </p:sp>
      <p:sp>
        <p:nvSpPr>
          <p:cNvPr id="30" name="円/楕円 29">
            <a:extLst>
              <a:ext uri="{FF2B5EF4-FFF2-40B4-BE49-F238E27FC236}">
                <a16:creationId xmlns:a16="http://schemas.microsoft.com/office/drawing/2014/main" id="{95920595-DEFF-B149-9932-96932C926AF4}"/>
              </a:ext>
            </a:extLst>
          </p:cNvPr>
          <p:cNvSpPr>
            <a:spLocks noChangeArrowheads="1"/>
          </p:cNvSpPr>
          <p:nvPr/>
        </p:nvSpPr>
        <p:spPr bwMode="auto">
          <a:xfrm>
            <a:off x="4743496" y="1123174"/>
            <a:ext cx="2276640" cy="825146"/>
          </a:xfrm>
          <a:prstGeom prst="ellipse">
            <a:avLst/>
          </a:prstGeom>
          <a:solidFill>
            <a:schemeClr val="bg1"/>
          </a:solidFill>
          <a:ln w="12700">
            <a:solidFill>
              <a:schemeClr val="tx2">
                <a:lumMod val="95000"/>
                <a:lumOff val="5000"/>
              </a:schemeClr>
            </a:solid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800" b="1" dirty="0">
                <a:latin typeface="Calibri" panose="020F0502020204030204" pitchFamily="34" charset="0"/>
                <a:cs typeface="Calibri" panose="020F0502020204030204" pitchFamily="34" charset="0"/>
              </a:rPr>
              <a:t>Local Influential Stakeholders</a:t>
            </a:r>
          </a:p>
        </p:txBody>
      </p:sp>
      <p:sp>
        <p:nvSpPr>
          <p:cNvPr id="31" name="円/楕円 30">
            <a:extLst>
              <a:ext uri="{FF2B5EF4-FFF2-40B4-BE49-F238E27FC236}">
                <a16:creationId xmlns:a16="http://schemas.microsoft.com/office/drawing/2014/main" id="{1061159B-1BF3-E245-974B-2100B8CA56AC}"/>
              </a:ext>
            </a:extLst>
          </p:cNvPr>
          <p:cNvSpPr>
            <a:spLocks noChangeArrowheads="1"/>
          </p:cNvSpPr>
          <p:nvPr/>
        </p:nvSpPr>
        <p:spPr bwMode="auto">
          <a:xfrm>
            <a:off x="4095293" y="2540063"/>
            <a:ext cx="1620006" cy="543066"/>
          </a:xfrm>
          <a:prstGeom prst="ellipse">
            <a:avLst/>
          </a:prstGeom>
          <a:solidFill>
            <a:schemeClr val="bg1"/>
          </a:solidFill>
          <a:ln w="12700">
            <a:solidFill>
              <a:schemeClr val="tx2">
                <a:lumMod val="95000"/>
                <a:lumOff val="5000"/>
              </a:schemeClr>
            </a:solid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800" b="1" dirty="0">
                <a:latin typeface="Calibri" panose="020F0502020204030204" pitchFamily="34" charset="0"/>
                <a:cs typeface="Calibri" panose="020F0502020204030204" pitchFamily="34" charset="0"/>
              </a:rPr>
              <a:t>Local IEA Society</a:t>
            </a:r>
          </a:p>
        </p:txBody>
      </p:sp>
      <p:sp>
        <p:nvSpPr>
          <p:cNvPr id="32" name="円/楕円 31">
            <a:extLst>
              <a:ext uri="{FF2B5EF4-FFF2-40B4-BE49-F238E27FC236}">
                <a16:creationId xmlns:a16="http://schemas.microsoft.com/office/drawing/2014/main" id="{3B5D6B2F-DCCB-D447-9934-34C7FB2649BC}"/>
              </a:ext>
            </a:extLst>
          </p:cNvPr>
          <p:cNvSpPr>
            <a:spLocks noChangeArrowheads="1"/>
          </p:cNvSpPr>
          <p:nvPr/>
        </p:nvSpPr>
        <p:spPr bwMode="auto">
          <a:xfrm>
            <a:off x="5791851" y="2540063"/>
            <a:ext cx="1943606" cy="543066"/>
          </a:xfrm>
          <a:prstGeom prst="ellipse">
            <a:avLst/>
          </a:prstGeom>
          <a:solidFill>
            <a:schemeClr val="bg1"/>
          </a:solidFill>
          <a:ln w="12700">
            <a:solidFill>
              <a:schemeClr val="tx2">
                <a:lumMod val="95000"/>
                <a:lumOff val="5000"/>
              </a:schemeClr>
            </a:solid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800" b="1" dirty="0">
                <a:latin typeface="Calibri" panose="020F0502020204030204" pitchFamily="34" charset="0"/>
                <a:cs typeface="Calibri" panose="020F0502020204030204" pitchFamily="34" charset="0"/>
              </a:rPr>
              <a:t>IEA Regional Network</a:t>
            </a:r>
          </a:p>
        </p:txBody>
      </p:sp>
      <p:sp>
        <p:nvSpPr>
          <p:cNvPr id="33" name="円/楕円 32">
            <a:extLst>
              <a:ext uri="{FF2B5EF4-FFF2-40B4-BE49-F238E27FC236}">
                <a16:creationId xmlns:a16="http://schemas.microsoft.com/office/drawing/2014/main" id="{1381C02A-4270-DE49-95A2-EE8F3B572104}"/>
              </a:ext>
            </a:extLst>
          </p:cNvPr>
          <p:cNvSpPr>
            <a:spLocks noChangeArrowheads="1"/>
          </p:cNvSpPr>
          <p:nvPr/>
        </p:nvSpPr>
        <p:spPr bwMode="auto">
          <a:xfrm>
            <a:off x="4757707" y="3525615"/>
            <a:ext cx="2251855" cy="589513"/>
          </a:xfrm>
          <a:prstGeom prst="ellipse">
            <a:avLst/>
          </a:prstGeom>
          <a:solidFill>
            <a:schemeClr val="bg1"/>
          </a:solidFill>
          <a:ln w="12700">
            <a:solidFill>
              <a:schemeClr val="tx2">
                <a:lumMod val="95000"/>
                <a:lumOff val="5000"/>
              </a:schemeClr>
            </a:solid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800" b="1" dirty="0">
                <a:latin typeface="Calibri" panose="020F0502020204030204" pitchFamily="34" charset="0"/>
                <a:cs typeface="Calibri" panose="020F0502020204030204" pitchFamily="34" charset="0"/>
              </a:rPr>
              <a:t>Various Local Stakeholders</a:t>
            </a:r>
          </a:p>
        </p:txBody>
      </p:sp>
      <p:sp>
        <p:nvSpPr>
          <p:cNvPr id="34" name="右矢印 33">
            <a:extLst>
              <a:ext uri="{FF2B5EF4-FFF2-40B4-BE49-F238E27FC236}">
                <a16:creationId xmlns:a16="http://schemas.microsoft.com/office/drawing/2014/main" id="{F8B18927-71A3-B54C-BE78-653C6FC94B7C}"/>
              </a:ext>
            </a:extLst>
          </p:cNvPr>
          <p:cNvSpPr/>
          <p:nvPr/>
        </p:nvSpPr>
        <p:spPr>
          <a:xfrm rot="5400000">
            <a:off x="5581261" y="1155579"/>
            <a:ext cx="465696" cy="2203303"/>
          </a:xfrm>
          <a:prstGeom prst="rightArrow">
            <a:avLst>
              <a:gd name="adj1" fmla="val 63720"/>
              <a:gd name="adj2" fmla="val 47503"/>
            </a:avLst>
          </a:prstGeom>
          <a:solidFill>
            <a:srgbClr val="BB2B75">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35" name="正方形/長方形 34">
            <a:extLst>
              <a:ext uri="{FF2B5EF4-FFF2-40B4-BE49-F238E27FC236}">
                <a16:creationId xmlns:a16="http://schemas.microsoft.com/office/drawing/2014/main" id="{66FBCA82-13F2-0B4E-8199-CB70C6CA6716}"/>
              </a:ext>
            </a:extLst>
          </p:cNvPr>
          <p:cNvSpPr/>
          <p:nvPr/>
        </p:nvSpPr>
        <p:spPr bwMode="auto">
          <a:xfrm>
            <a:off x="5389482" y="2057191"/>
            <a:ext cx="1103785" cy="296254"/>
          </a:xfrm>
          <a:prstGeom prst="rect">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anchor="ctr">
            <a:noAutofit/>
          </a:bodyPr>
          <a:lstStyle>
            <a:lvl1pPr algn="ctr">
              <a:defRPr sz="2400">
                <a:solidFill>
                  <a:schemeClr val="tx1"/>
                </a:solidFill>
                <a:latin typeface="Times New Roman" charset="0"/>
                <a:ea typeface="ＭＳ Ｐゴシック" charset="-128"/>
              </a:defRPr>
            </a:lvl1pPr>
            <a:lvl2pPr marL="742950" indent="-285750" algn="ctr">
              <a:defRPr sz="2400">
                <a:solidFill>
                  <a:schemeClr val="tx1"/>
                </a:solidFill>
                <a:latin typeface="Times New Roman" charset="0"/>
                <a:ea typeface="ＭＳ Ｐゴシック" charset="-128"/>
              </a:defRPr>
            </a:lvl2pPr>
            <a:lvl3pPr marL="1143000" indent="-228600" algn="ctr">
              <a:defRPr sz="2400">
                <a:solidFill>
                  <a:schemeClr val="tx1"/>
                </a:solidFill>
                <a:latin typeface="Times New Roman" charset="0"/>
                <a:ea typeface="ＭＳ Ｐゴシック" charset="-128"/>
              </a:defRPr>
            </a:lvl3pPr>
            <a:lvl4pPr marL="1600200" indent="-228600" algn="ctr">
              <a:defRPr sz="2400">
                <a:solidFill>
                  <a:schemeClr val="tx1"/>
                </a:solidFill>
                <a:latin typeface="Times New Roman" charset="0"/>
                <a:ea typeface="ＭＳ Ｐゴシック" charset="-128"/>
              </a:defRPr>
            </a:lvl4pPr>
            <a:lvl5pPr marL="2057400" indent="-228600" algn="ctr">
              <a:defRPr sz="2400">
                <a:solidFill>
                  <a:schemeClr val="tx1"/>
                </a:solidFill>
                <a:latin typeface="Times New Roman" charset="0"/>
                <a:ea typeface="ＭＳ Ｐゴシック" charset="-128"/>
              </a:defRPr>
            </a:lvl5pPr>
            <a:lvl6pPr marL="2514600" indent="-228600" algn="ctr"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algn="ctr"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algn="ctr"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algn="ctr" eaLnBrk="0" fontAlgn="base" hangingPunct="0">
              <a:spcBef>
                <a:spcPct val="0"/>
              </a:spcBef>
              <a:spcAft>
                <a:spcPct val="0"/>
              </a:spcAft>
              <a:defRPr sz="2400">
                <a:solidFill>
                  <a:schemeClr val="tx1"/>
                </a:solidFill>
                <a:latin typeface="Times New Roman" charset="0"/>
                <a:ea typeface="ＭＳ Ｐゴシック" charset="-128"/>
              </a:defRPr>
            </a:lvl9pPr>
          </a:lstStyle>
          <a:p>
            <a:r>
              <a:rPr lang="en-US" altLang="ja-JP" sz="1800" b="1" dirty="0">
                <a:solidFill>
                  <a:schemeClr val="bg1"/>
                </a:solidFill>
                <a:latin typeface="Calibri" charset="0"/>
              </a:rPr>
              <a:t>Funding</a:t>
            </a:r>
          </a:p>
        </p:txBody>
      </p:sp>
      <p:sp>
        <p:nvSpPr>
          <p:cNvPr id="9" name="角丸四角形 8">
            <a:extLst>
              <a:ext uri="{FF2B5EF4-FFF2-40B4-BE49-F238E27FC236}">
                <a16:creationId xmlns:a16="http://schemas.microsoft.com/office/drawing/2014/main" id="{A18BE7AB-1B1C-E144-9C70-846042645FD9}"/>
              </a:ext>
            </a:extLst>
          </p:cNvPr>
          <p:cNvSpPr/>
          <p:nvPr/>
        </p:nvSpPr>
        <p:spPr>
          <a:xfrm>
            <a:off x="3600198" y="4215099"/>
            <a:ext cx="4937627" cy="986163"/>
          </a:xfrm>
          <a:prstGeom prst="roundRect">
            <a:avLst>
              <a:gd name="adj" fmla="val 391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5955">
              <a:lnSpc>
                <a:spcPct val="80000"/>
              </a:lnSpc>
              <a:spcAft>
                <a:spcPts val="900"/>
              </a:spcAft>
            </a:pPr>
            <a:endParaRPr lang="en-US" altLang="ja-JP" dirty="0">
              <a:solidFill>
                <a:schemeClr val="tx1"/>
              </a:solidFill>
            </a:endParaRPr>
          </a:p>
          <a:p>
            <a:pPr marL="5955">
              <a:lnSpc>
                <a:spcPct val="80000"/>
              </a:lnSpc>
              <a:spcAft>
                <a:spcPts val="900"/>
              </a:spcAft>
            </a:pPr>
            <a:r>
              <a:rPr lang="en-US" altLang="ja-JP" dirty="0">
                <a:solidFill>
                  <a:schemeClr val="tx1"/>
                </a:solidFill>
              </a:rPr>
              <a:t>Example: Working with ULAERGO to develop PhD training courses in Colombia/Peru.</a:t>
            </a:r>
          </a:p>
        </p:txBody>
      </p:sp>
    </p:spTree>
    <p:extLst>
      <p:ext uri="{BB962C8B-B14F-4D97-AF65-F5344CB8AC3E}">
        <p14:creationId xmlns:p14="http://schemas.microsoft.com/office/powerpoint/2010/main" val="2875503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1303373" y="285081"/>
            <a:ext cx="6355532" cy="618636"/>
          </a:xfrm>
        </p:spPr>
        <p:txBody>
          <a:bodyPr>
            <a:normAutofit fontScale="90000"/>
          </a:bodyPr>
          <a:lstStyle/>
          <a:p>
            <a:pPr algn="ctr"/>
            <a:r>
              <a:rPr lang="en-US" altLang="en-US" sz="3001" dirty="0"/>
              <a:t>Policy 2 – Collaborate with IEA Networks</a:t>
            </a:r>
          </a:p>
        </p:txBody>
      </p:sp>
      <p:sp>
        <p:nvSpPr>
          <p:cNvPr id="6" name="Slide Number Placeholder 5">
            <a:extLst>
              <a:ext uri="{FF2B5EF4-FFF2-40B4-BE49-F238E27FC236}">
                <a16:creationId xmlns:a16="http://schemas.microsoft.com/office/drawing/2014/main" id="{3461269B-37EF-4BDE-BA66-38DE41CA4553}"/>
              </a:ext>
            </a:extLst>
          </p:cNvPr>
          <p:cNvSpPr>
            <a:spLocks noGrp="1"/>
          </p:cNvSpPr>
          <p:nvPr>
            <p:ph type="sldNum" sz="quarter" idx="4294967295"/>
          </p:nvPr>
        </p:nvSpPr>
        <p:spPr/>
        <p:txBody>
          <a:bodyPr/>
          <a:lstStyle>
            <a:lvl1pPr>
              <a:defRPr sz="1800">
                <a:solidFill>
                  <a:schemeClr val="tx1"/>
                </a:solidFill>
                <a:latin typeface="Times New Roman" pitchFamily="18" charset="0"/>
                <a:ea typeface="ＭＳ Ｐゴシック" pitchFamily="34" charset="-128"/>
              </a:defRPr>
            </a:lvl1pPr>
            <a:lvl2pPr marL="557339" indent="-214361">
              <a:defRPr sz="1800">
                <a:solidFill>
                  <a:schemeClr val="tx1"/>
                </a:solidFill>
                <a:latin typeface="Times New Roman" pitchFamily="18" charset="0"/>
                <a:ea typeface="ＭＳ Ｐゴシック" pitchFamily="34" charset="-128"/>
              </a:defRPr>
            </a:lvl2pPr>
            <a:lvl3pPr marL="857444" indent="-171488">
              <a:defRPr sz="1800">
                <a:solidFill>
                  <a:schemeClr val="tx1"/>
                </a:solidFill>
                <a:latin typeface="Times New Roman" pitchFamily="18" charset="0"/>
                <a:ea typeface="ＭＳ Ｐゴシック" pitchFamily="34" charset="-128"/>
              </a:defRPr>
            </a:lvl3pPr>
            <a:lvl4pPr marL="1200422" indent="-171488">
              <a:defRPr sz="1800">
                <a:solidFill>
                  <a:schemeClr val="tx1"/>
                </a:solidFill>
                <a:latin typeface="Times New Roman" pitchFamily="18" charset="0"/>
                <a:ea typeface="ＭＳ Ｐゴシック" pitchFamily="34" charset="-128"/>
              </a:defRPr>
            </a:lvl4pPr>
            <a:lvl5pPr marL="1543399" indent="-171488">
              <a:defRPr sz="1800">
                <a:solidFill>
                  <a:schemeClr val="tx1"/>
                </a:solidFill>
                <a:latin typeface="Times New Roman" pitchFamily="18" charset="0"/>
                <a:ea typeface="ＭＳ Ｐゴシック" pitchFamily="34" charset="-128"/>
              </a:defRPr>
            </a:lvl5pPr>
            <a:lvl6pPr marL="1886377" indent="-171488" eaLnBrk="0" fontAlgn="base" hangingPunct="0">
              <a:spcBef>
                <a:spcPct val="0"/>
              </a:spcBef>
              <a:spcAft>
                <a:spcPct val="0"/>
              </a:spcAft>
              <a:defRPr sz="1800">
                <a:solidFill>
                  <a:schemeClr val="tx1"/>
                </a:solidFill>
                <a:latin typeface="Times New Roman" pitchFamily="18" charset="0"/>
                <a:ea typeface="ＭＳ Ｐゴシック" pitchFamily="34" charset="-128"/>
              </a:defRPr>
            </a:lvl6pPr>
            <a:lvl7pPr marL="2229355" indent="-171488" eaLnBrk="0" fontAlgn="base" hangingPunct="0">
              <a:spcBef>
                <a:spcPct val="0"/>
              </a:spcBef>
              <a:spcAft>
                <a:spcPct val="0"/>
              </a:spcAft>
              <a:defRPr sz="1800">
                <a:solidFill>
                  <a:schemeClr val="tx1"/>
                </a:solidFill>
                <a:latin typeface="Times New Roman" pitchFamily="18" charset="0"/>
                <a:ea typeface="ＭＳ Ｐゴシック" pitchFamily="34" charset="-128"/>
              </a:defRPr>
            </a:lvl7pPr>
            <a:lvl8pPr marL="2572333" indent="-171488" eaLnBrk="0" fontAlgn="base" hangingPunct="0">
              <a:spcBef>
                <a:spcPct val="0"/>
              </a:spcBef>
              <a:spcAft>
                <a:spcPct val="0"/>
              </a:spcAft>
              <a:defRPr sz="1800">
                <a:solidFill>
                  <a:schemeClr val="tx1"/>
                </a:solidFill>
                <a:latin typeface="Times New Roman" pitchFamily="18" charset="0"/>
                <a:ea typeface="ＭＳ Ｐゴシック" pitchFamily="34" charset="-128"/>
              </a:defRPr>
            </a:lvl8pPr>
            <a:lvl9pPr marL="2915310" indent="-171488" eaLnBrk="0" fontAlgn="base" hangingPunct="0">
              <a:spcBef>
                <a:spcPct val="0"/>
              </a:spcBef>
              <a:spcAft>
                <a:spcPct val="0"/>
              </a:spcAft>
              <a:defRPr sz="1800">
                <a:solidFill>
                  <a:schemeClr val="tx1"/>
                </a:solidFill>
                <a:latin typeface="Times New Roman" pitchFamily="18" charset="0"/>
                <a:ea typeface="ＭＳ Ｐゴシック" pitchFamily="34" charset="-128"/>
              </a:defRPr>
            </a:lvl9pPr>
          </a:lstStyle>
          <a:p>
            <a:fld id="{6106A087-78DC-4F18-9328-2D0ADD3A7F0E}" type="slidenum">
              <a:rPr lang="en-US" altLang="en-US" sz="900">
                <a:solidFill>
                  <a:prstClr val="black"/>
                </a:solidFill>
                <a:latin typeface="Calibri" pitchFamily="34" charset="0"/>
              </a:rPr>
              <a:pPr/>
              <a:t>11</a:t>
            </a:fld>
            <a:endParaRPr lang="en-US" altLang="en-US" sz="900">
              <a:solidFill>
                <a:prstClr val="black"/>
              </a:solidFill>
              <a:latin typeface="Calibri" pitchFamily="34" charset="0"/>
            </a:endParaRPr>
          </a:p>
        </p:txBody>
      </p:sp>
      <p:grpSp>
        <p:nvGrpSpPr>
          <p:cNvPr id="8" name="グループ化 7">
            <a:extLst>
              <a:ext uri="{FF2B5EF4-FFF2-40B4-BE49-F238E27FC236}">
                <a16:creationId xmlns:a16="http://schemas.microsoft.com/office/drawing/2014/main" id="{4D56688B-E433-0541-981A-B135D589ED66}"/>
              </a:ext>
            </a:extLst>
          </p:cNvPr>
          <p:cNvGrpSpPr/>
          <p:nvPr/>
        </p:nvGrpSpPr>
        <p:grpSpPr>
          <a:xfrm>
            <a:off x="1199271" y="913894"/>
            <a:ext cx="6664652" cy="3201234"/>
            <a:chOff x="-284328" y="1227873"/>
            <a:chExt cx="9144000" cy="4752527"/>
          </a:xfrm>
        </p:grpSpPr>
        <p:sp>
          <p:nvSpPr>
            <p:cNvPr id="10" name="正方形/長方形 9">
              <a:extLst>
                <a:ext uri="{FF2B5EF4-FFF2-40B4-BE49-F238E27FC236}">
                  <a16:creationId xmlns:a16="http://schemas.microsoft.com/office/drawing/2014/main" id="{E5DCEEC8-A122-0A48-8EE8-BD9F1B29B943}"/>
                </a:ext>
              </a:extLst>
            </p:cNvPr>
            <p:cNvSpPr/>
            <p:nvPr/>
          </p:nvSpPr>
          <p:spPr>
            <a:xfrm>
              <a:off x="-284328" y="1227873"/>
              <a:ext cx="9144000" cy="4752527"/>
            </a:xfrm>
            <a:prstGeom prst="rect">
              <a:avLst/>
            </a:prstGeom>
            <a:solidFill>
              <a:schemeClr val="bg1">
                <a:alpha val="68000"/>
              </a:schemeClr>
            </a:solidFill>
            <a:ln>
              <a:solidFill>
                <a:schemeClr val="tx2">
                  <a:lumMod val="95000"/>
                  <a:lumOff val="5000"/>
                </a:schemeClr>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350" b="1">
                <a:latin typeface="Calibri" panose="020F0502020204030204" pitchFamily="34" charset="0"/>
                <a:cs typeface="Calibri" panose="020F0502020204030204" pitchFamily="34" charset="0"/>
              </a:endParaRPr>
            </a:p>
          </p:txBody>
        </p:sp>
        <p:grpSp>
          <p:nvGrpSpPr>
            <p:cNvPr id="12" name="図形グループ 6">
              <a:extLst>
                <a:ext uri="{FF2B5EF4-FFF2-40B4-BE49-F238E27FC236}">
                  <a16:creationId xmlns:a16="http://schemas.microsoft.com/office/drawing/2014/main" id="{A27E1349-C7E7-6F46-A3C2-7F9F1A83E49F}"/>
                </a:ext>
              </a:extLst>
            </p:cNvPr>
            <p:cNvGrpSpPr>
              <a:grpSpLocks/>
            </p:cNvGrpSpPr>
            <p:nvPr/>
          </p:nvGrpSpPr>
          <p:grpSpPr bwMode="auto">
            <a:xfrm>
              <a:off x="1095531" y="1578809"/>
              <a:ext cx="7477269" cy="4097743"/>
              <a:chOff x="1655949" y="1937584"/>
              <a:chExt cx="7477826" cy="4097743"/>
            </a:xfrm>
          </p:grpSpPr>
          <p:cxnSp>
            <p:nvCxnSpPr>
              <p:cNvPr id="13" name="直線コネクタ 8">
                <a:extLst>
                  <a:ext uri="{FF2B5EF4-FFF2-40B4-BE49-F238E27FC236}">
                    <a16:creationId xmlns:a16="http://schemas.microsoft.com/office/drawing/2014/main" id="{AA38B84F-4F17-464F-B93D-4751361B869A}"/>
                  </a:ext>
                </a:extLst>
              </p:cNvPr>
              <p:cNvCxnSpPr>
                <a:cxnSpLocks noChangeShapeType="1"/>
                <a:endCxn id="18" idx="7"/>
              </p:cNvCxnSpPr>
              <p:nvPr/>
            </p:nvCxnSpPr>
            <p:spPr bwMode="auto">
              <a:xfrm flipH="1">
                <a:off x="4307366" y="4227513"/>
                <a:ext cx="249004" cy="463936"/>
              </a:xfrm>
              <a:prstGeom prst="line">
                <a:avLst/>
              </a:prstGeom>
              <a:noFill/>
              <a:ln w="63500">
                <a:solidFill>
                  <a:srgbClr val="002060"/>
                </a:solidFill>
                <a:prstDash val="sysDot"/>
                <a:round/>
                <a:headEnd/>
                <a:tailEnd/>
              </a:ln>
              <a:extLst>
                <a:ext uri="{909E8E84-426E-40DD-AFC4-6F175D3DCCD1}">
                  <a14:hiddenFill xmlns:a14="http://schemas.microsoft.com/office/drawing/2010/main">
                    <a:noFill/>
                  </a14:hiddenFill>
                </a:ext>
              </a:extLst>
            </p:spPr>
          </p:cxnSp>
          <p:sp>
            <p:nvSpPr>
              <p:cNvPr id="14" name="円/楕円 6">
                <a:extLst>
                  <a:ext uri="{FF2B5EF4-FFF2-40B4-BE49-F238E27FC236}">
                    <a16:creationId xmlns:a16="http://schemas.microsoft.com/office/drawing/2014/main" id="{52BDE2AF-1B50-104E-8335-6D46A4807094}"/>
                  </a:ext>
                </a:extLst>
              </p:cNvPr>
              <p:cNvSpPr>
                <a:spLocks noChangeArrowheads="1"/>
              </p:cNvSpPr>
              <p:nvPr/>
            </p:nvSpPr>
            <p:spPr bwMode="auto">
              <a:xfrm>
                <a:off x="3710372" y="3006725"/>
                <a:ext cx="2694188" cy="1357313"/>
              </a:xfrm>
              <a:prstGeom prst="ellipse">
                <a:avLst/>
              </a:prstGeom>
              <a:solidFill>
                <a:srgbClr val="C1578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ja-JP" sz="2101" b="1" dirty="0">
                    <a:solidFill>
                      <a:schemeClr val="bg1"/>
                    </a:solidFill>
                    <a:latin typeface="Calibri" panose="020F0502020204030204" pitchFamily="34" charset="0"/>
                    <a:cs typeface="Calibri" panose="020F0502020204030204" pitchFamily="34" charset="0"/>
                  </a:rPr>
                  <a:t>IEA EC</a:t>
                </a:r>
                <a:endParaRPr lang="ja-JP" altLang="en-US" sz="2101" b="1">
                  <a:solidFill>
                    <a:schemeClr val="bg1"/>
                  </a:solidFill>
                  <a:latin typeface="Calibri" panose="020F0502020204030204" pitchFamily="34" charset="0"/>
                  <a:cs typeface="Calibri" panose="020F0502020204030204" pitchFamily="34" charset="0"/>
                </a:endParaRPr>
              </a:p>
            </p:txBody>
          </p:sp>
          <p:sp>
            <p:nvSpPr>
              <p:cNvPr id="15" name="円/楕円 14">
                <a:extLst>
                  <a:ext uri="{FF2B5EF4-FFF2-40B4-BE49-F238E27FC236}">
                    <a16:creationId xmlns:a16="http://schemas.microsoft.com/office/drawing/2014/main" id="{1C34DD37-E0EF-D24E-95EF-A25A0EFA50ED}"/>
                  </a:ext>
                </a:extLst>
              </p:cNvPr>
              <p:cNvSpPr>
                <a:spLocks noChangeArrowheads="1"/>
              </p:cNvSpPr>
              <p:nvPr/>
            </p:nvSpPr>
            <p:spPr bwMode="auto">
              <a:xfrm>
                <a:off x="2641903" y="1968469"/>
                <a:ext cx="2209967" cy="1248854"/>
              </a:xfrm>
              <a:prstGeom prst="ellipse">
                <a:avLst/>
              </a:prstGeom>
              <a:solidFill>
                <a:schemeClr val="bg1"/>
              </a:solidFill>
              <a:ln w="12700">
                <a:solidFill>
                  <a:schemeClr val="tx2">
                    <a:lumMod val="95000"/>
                    <a:lumOff val="5000"/>
                  </a:schemeClr>
                </a:solidFill>
                <a:round/>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800" b="1" u="sng" dirty="0">
                    <a:latin typeface="Calibri" panose="020F0502020204030204" pitchFamily="34" charset="0"/>
                    <a:cs typeface="Calibri" panose="020F0502020204030204" pitchFamily="34" charset="0"/>
                  </a:rPr>
                  <a:t>Europe</a:t>
                </a:r>
              </a:p>
              <a:p>
                <a:pPr algn="ctr" eaLnBrk="1" hangingPunct="1">
                  <a:lnSpc>
                    <a:spcPct val="80000"/>
                  </a:lnSpc>
                  <a:defRPr/>
                </a:pPr>
                <a:r>
                  <a:rPr lang="en-US" altLang="ja-JP" sz="1800" b="1" dirty="0">
                    <a:solidFill>
                      <a:srgbClr val="FF0000"/>
                    </a:solidFill>
                    <a:latin typeface="Calibri" panose="020F0502020204030204" pitchFamily="34" charset="0"/>
                    <a:cs typeface="Calibri" panose="020F0502020204030204" pitchFamily="34" charset="0"/>
                  </a:rPr>
                  <a:t>FEES</a:t>
                </a:r>
              </a:p>
            </p:txBody>
          </p:sp>
          <p:sp>
            <p:nvSpPr>
              <p:cNvPr id="16" name="円/楕円 15">
                <a:extLst>
                  <a:ext uri="{FF2B5EF4-FFF2-40B4-BE49-F238E27FC236}">
                    <a16:creationId xmlns:a16="http://schemas.microsoft.com/office/drawing/2014/main" id="{2CC70D23-B443-5048-99E9-6550D89A37AC}"/>
                  </a:ext>
                </a:extLst>
              </p:cNvPr>
              <p:cNvSpPr>
                <a:spLocks noChangeArrowheads="1"/>
              </p:cNvSpPr>
              <p:nvPr/>
            </p:nvSpPr>
            <p:spPr bwMode="auto">
              <a:xfrm>
                <a:off x="5002847" y="1937584"/>
                <a:ext cx="2196470" cy="1216313"/>
              </a:xfrm>
              <a:prstGeom prst="ellipse">
                <a:avLst/>
              </a:prstGeom>
              <a:solidFill>
                <a:schemeClr val="bg1"/>
              </a:solidFill>
              <a:ln w="12700">
                <a:solidFill>
                  <a:schemeClr val="tx2">
                    <a:lumMod val="95000"/>
                    <a:lumOff val="5000"/>
                  </a:schemeClr>
                </a:solidFill>
                <a:round/>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800" b="1" u="sng" dirty="0">
                    <a:latin typeface="Calibri" panose="020F0502020204030204" pitchFamily="34" charset="0"/>
                    <a:cs typeface="Calibri" panose="020F0502020204030204" pitchFamily="34" charset="0"/>
                  </a:rPr>
                  <a:t>Latin America</a:t>
                </a:r>
              </a:p>
              <a:p>
                <a:pPr algn="ctr" eaLnBrk="1" hangingPunct="1">
                  <a:lnSpc>
                    <a:spcPct val="80000"/>
                  </a:lnSpc>
                  <a:defRPr/>
                </a:pPr>
                <a:r>
                  <a:rPr lang="en-US" altLang="ja-JP" sz="1800" b="1" dirty="0">
                    <a:solidFill>
                      <a:srgbClr val="FF0000"/>
                    </a:solidFill>
                    <a:latin typeface="Calibri" panose="020F0502020204030204" pitchFamily="34" charset="0"/>
                    <a:cs typeface="Calibri" panose="020F0502020204030204" pitchFamily="34" charset="0"/>
                  </a:rPr>
                  <a:t>ULAERGO*</a:t>
                </a:r>
              </a:p>
            </p:txBody>
          </p:sp>
          <p:sp>
            <p:nvSpPr>
              <p:cNvPr id="17" name="円/楕円 16">
                <a:extLst>
                  <a:ext uri="{FF2B5EF4-FFF2-40B4-BE49-F238E27FC236}">
                    <a16:creationId xmlns:a16="http://schemas.microsoft.com/office/drawing/2014/main" id="{A5EE2627-FD2D-244B-85F6-8408A75428F4}"/>
                  </a:ext>
                </a:extLst>
              </p:cNvPr>
              <p:cNvSpPr>
                <a:spLocks noChangeArrowheads="1"/>
              </p:cNvSpPr>
              <p:nvPr/>
            </p:nvSpPr>
            <p:spPr bwMode="auto">
              <a:xfrm>
                <a:off x="1655949" y="3222625"/>
                <a:ext cx="2090933" cy="1238250"/>
              </a:xfrm>
              <a:prstGeom prst="ellipse">
                <a:avLst/>
              </a:prstGeom>
              <a:solidFill>
                <a:schemeClr val="bg1"/>
              </a:solidFill>
              <a:ln w="12700">
                <a:solidFill>
                  <a:schemeClr val="tx2">
                    <a:lumMod val="95000"/>
                    <a:lumOff val="5000"/>
                  </a:schemeClr>
                </a:solidFill>
                <a:round/>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800" b="1" u="sng" dirty="0">
                    <a:latin typeface="Calibri" panose="020F0502020204030204" pitchFamily="34" charset="0"/>
                    <a:cs typeface="Calibri" panose="020F0502020204030204" pitchFamily="34" charset="0"/>
                  </a:rPr>
                  <a:t>Africa</a:t>
                </a:r>
              </a:p>
              <a:p>
                <a:pPr algn="ctr" eaLnBrk="1" hangingPunct="1">
                  <a:lnSpc>
                    <a:spcPct val="80000"/>
                  </a:lnSpc>
                  <a:defRPr/>
                </a:pPr>
                <a:r>
                  <a:rPr lang="en-US" altLang="ja-JP" sz="1800" b="1" dirty="0">
                    <a:solidFill>
                      <a:srgbClr val="FF0000"/>
                    </a:solidFill>
                    <a:latin typeface="Calibri" panose="020F0502020204030204" pitchFamily="34" charset="0"/>
                    <a:cs typeface="Calibri" panose="020F0502020204030204" pitchFamily="34" charset="0"/>
                  </a:rPr>
                  <a:t>Ergo Africa</a:t>
                </a:r>
              </a:p>
            </p:txBody>
          </p:sp>
          <p:sp>
            <p:nvSpPr>
              <p:cNvPr id="18" name="円/楕円 17">
                <a:extLst>
                  <a:ext uri="{FF2B5EF4-FFF2-40B4-BE49-F238E27FC236}">
                    <a16:creationId xmlns:a16="http://schemas.microsoft.com/office/drawing/2014/main" id="{8B4E17EE-E77B-0B4E-BE83-B0AAEEF3BDF6}"/>
                  </a:ext>
                </a:extLst>
              </p:cNvPr>
              <p:cNvSpPr>
                <a:spLocks noChangeArrowheads="1"/>
              </p:cNvSpPr>
              <p:nvPr/>
            </p:nvSpPr>
            <p:spPr bwMode="auto">
              <a:xfrm>
                <a:off x="2271950" y="4460875"/>
                <a:ext cx="2384640" cy="1574452"/>
              </a:xfrm>
              <a:prstGeom prst="ellipse">
                <a:avLst/>
              </a:prstGeom>
              <a:solidFill>
                <a:schemeClr val="bg1"/>
              </a:solidFill>
              <a:ln w="12700">
                <a:solidFill>
                  <a:schemeClr val="tx2">
                    <a:lumMod val="95000"/>
                    <a:lumOff val="5000"/>
                  </a:schemeClr>
                </a:solidFill>
                <a:round/>
                <a:headEnd/>
                <a:tailEnd/>
              </a:ln>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800" b="1" u="sng" dirty="0">
                    <a:latin typeface="Calibri" panose="020F0502020204030204" pitchFamily="34" charset="0"/>
                    <a:ea typeface="Calibri" charset="0"/>
                    <a:cs typeface="Calibri" panose="020F0502020204030204" pitchFamily="34" charset="0"/>
                  </a:rPr>
                  <a:t>Inter Cont.</a:t>
                </a:r>
              </a:p>
              <a:p>
                <a:pPr algn="ctr" eaLnBrk="1" hangingPunct="1">
                  <a:lnSpc>
                    <a:spcPct val="80000"/>
                  </a:lnSpc>
                  <a:defRPr/>
                </a:pPr>
                <a:r>
                  <a:rPr lang="en-US" altLang="ja-JP" sz="1800" b="1" dirty="0">
                    <a:solidFill>
                      <a:srgbClr val="0070C0"/>
                    </a:solidFill>
                    <a:latin typeface="Calibri" panose="020F0502020204030204" pitchFamily="34" charset="0"/>
                    <a:ea typeface="Calibri" charset="0"/>
                    <a:cs typeface="Calibri" panose="020F0502020204030204" pitchFamily="34" charset="0"/>
                  </a:rPr>
                  <a:t>BRICS-Plus</a:t>
                </a:r>
                <a:r>
                  <a:rPr lang="en-US" altLang="ja-JP" sz="1800" b="1" dirty="0">
                    <a:latin typeface="Calibri" panose="020F0502020204030204" pitchFamily="34" charset="0"/>
                    <a:ea typeface="Calibri" charset="0"/>
                    <a:cs typeface="Calibri" panose="020F0502020204030204" pitchFamily="34" charset="0"/>
                  </a:rPr>
                  <a:t> (Founded in 2016)</a:t>
                </a:r>
              </a:p>
            </p:txBody>
          </p:sp>
          <p:sp>
            <p:nvSpPr>
              <p:cNvPr id="19" name="円/楕円 12">
                <a:extLst>
                  <a:ext uri="{FF2B5EF4-FFF2-40B4-BE49-F238E27FC236}">
                    <a16:creationId xmlns:a16="http://schemas.microsoft.com/office/drawing/2014/main" id="{0A8B2026-0B38-8A4D-A3EF-2ED829BE0D03}"/>
                  </a:ext>
                </a:extLst>
              </p:cNvPr>
              <p:cNvSpPr>
                <a:spLocks noChangeArrowheads="1"/>
              </p:cNvSpPr>
              <p:nvPr/>
            </p:nvSpPr>
            <p:spPr bwMode="auto">
              <a:xfrm>
                <a:off x="6376741" y="3042853"/>
                <a:ext cx="2208589" cy="1180186"/>
              </a:xfrm>
              <a:prstGeom prst="ellipse">
                <a:avLst/>
              </a:prstGeom>
              <a:solidFill>
                <a:schemeClr val="bg1"/>
              </a:solidFill>
              <a:ln w="12700">
                <a:solidFill>
                  <a:schemeClr val="tx2">
                    <a:lumMod val="95000"/>
                    <a:lumOff val="5000"/>
                  </a:schemeClr>
                </a:solidFill>
                <a:round/>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800" b="1" u="sng" dirty="0">
                    <a:latin typeface="Calibri" panose="020F0502020204030204" pitchFamily="34" charset="0"/>
                    <a:cs typeface="Calibri" panose="020F0502020204030204" pitchFamily="34" charset="0"/>
                  </a:rPr>
                  <a:t>Asia</a:t>
                </a:r>
              </a:p>
              <a:p>
                <a:pPr algn="ctr" eaLnBrk="1" hangingPunct="1">
                  <a:lnSpc>
                    <a:spcPct val="80000"/>
                  </a:lnSpc>
                  <a:defRPr/>
                </a:pPr>
                <a:r>
                  <a:rPr lang="en-US" altLang="ja-JP" sz="1800" b="1" dirty="0">
                    <a:solidFill>
                      <a:srgbClr val="FF0000"/>
                    </a:solidFill>
                    <a:latin typeface="Calibri" panose="020F0502020204030204" pitchFamily="34" charset="0"/>
                    <a:cs typeface="Calibri" panose="020F0502020204030204" pitchFamily="34" charset="0"/>
                  </a:rPr>
                  <a:t>SEANES</a:t>
                </a:r>
              </a:p>
            </p:txBody>
          </p:sp>
          <p:sp>
            <p:nvSpPr>
              <p:cNvPr id="20" name="円/楕円 19">
                <a:extLst>
                  <a:ext uri="{FF2B5EF4-FFF2-40B4-BE49-F238E27FC236}">
                    <a16:creationId xmlns:a16="http://schemas.microsoft.com/office/drawing/2014/main" id="{7E6968E0-410E-0A42-9522-639B70AAC422}"/>
                  </a:ext>
                </a:extLst>
              </p:cNvPr>
              <p:cNvSpPr>
                <a:spLocks noChangeArrowheads="1"/>
              </p:cNvSpPr>
              <p:nvPr/>
            </p:nvSpPr>
            <p:spPr bwMode="auto">
              <a:xfrm>
                <a:off x="5130124" y="4199160"/>
                <a:ext cx="2384640" cy="1028971"/>
              </a:xfrm>
              <a:prstGeom prst="ellipse">
                <a:avLst/>
              </a:prstGeom>
              <a:solidFill>
                <a:schemeClr val="bg1"/>
              </a:solidFill>
              <a:ln w="12700">
                <a:solidFill>
                  <a:schemeClr val="tx2">
                    <a:lumMod val="95000"/>
                    <a:lumOff val="5000"/>
                  </a:schemeClr>
                </a:solid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800" b="1" u="sng" dirty="0">
                    <a:latin typeface="Calibri" panose="020F0502020204030204" pitchFamily="34" charset="0"/>
                    <a:ea typeface="Calibri" charset="0"/>
                    <a:cs typeface="Calibri" panose="020F0502020204030204" pitchFamily="34" charset="0"/>
                  </a:rPr>
                  <a:t>Asia</a:t>
                </a:r>
              </a:p>
              <a:p>
                <a:pPr algn="ctr" eaLnBrk="1" hangingPunct="1">
                  <a:lnSpc>
                    <a:spcPct val="80000"/>
                  </a:lnSpc>
                  <a:defRPr/>
                </a:pPr>
                <a:r>
                  <a:rPr lang="en-US" altLang="ja-JP" sz="1800" b="1" dirty="0">
                    <a:solidFill>
                      <a:srgbClr val="FF0000"/>
                    </a:solidFill>
                    <a:latin typeface="Calibri" panose="020F0502020204030204" pitchFamily="34" charset="0"/>
                    <a:ea typeface="Calibri" charset="0"/>
                    <a:cs typeface="Calibri" panose="020F0502020204030204" pitchFamily="34" charset="0"/>
                  </a:rPr>
                  <a:t>ACED</a:t>
                </a:r>
              </a:p>
            </p:txBody>
          </p:sp>
          <p:sp>
            <p:nvSpPr>
              <p:cNvPr id="21" name="テキスト ボックス 1">
                <a:extLst>
                  <a:ext uri="{FF2B5EF4-FFF2-40B4-BE49-F238E27FC236}">
                    <a16:creationId xmlns:a16="http://schemas.microsoft.com/office/drawing/2014/main" id="{FB510550-D5C3-A542-BD81-EA511A93933F}"/>
                  </a:ext>
                </a:extLst>
              </p:cNvPr>
              <p:cNvSpPr txBox="1">
                <a:spLocks noChangeArrowheads="1"/>
              </p:cNvSpPr>
              <p:nvPr/>
            </p:nvSpPr>
            <p:spPr bwMode="auto">
              <a:xfrm>
                <a:off x="5686279" y="5282666"/>
                <a:ext cx="3447496" cy="63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nSpc>
                    <a:spcPct val="80000"/>
                  </a:lnSpc>
                  <a:defRPr/>
                </a:pPr>
                <a:r>
                  <a:rPr lang="en-US" altLang="ja-JP" sz="1350" b="1" dirty="0">
                    <a:latin typeface="Calibri" panose="020F0502020204030204" pitchFamily="34" charset="0"/>
                    <a:cs typeface="Calibri" panose="020F0502020204030204" pitchFamily="34" charset="0"/>
                  </a:rPr>
                  <a:t>Asian Council on Ergonomics and Design (ACED)</a:t>
                </a:r>
                <a:endParaRPr lang="ja-JP" altLang="en-US" sz="1350" b="1">
                  <a:latin typeface="Calibri" panose="020F0502020204030204" pitchFamily="34" charset="0"/>
                  <a:cs typeface="Calibri" panose="020F0502020204030204" pitchFamily="34" charset="0"/>
                </a:endParaRPr>
              </a:p>
            </p:txBody>
          </p:sp>
        </p:grpSp>
      </p:grpSp>
      <p:sp>
        <p:nvSpPr>
          <p:cNvPr id="9" name="角丸四角形 8">
            <a:extLst>
              <a:ext uri="{FF2B5EF4-FFF2-40B4-BE49-F238E27FC236}">
                <a16:creationId xmlns:a16="http://schemas.microsoft.com/office/drawing/2014/main" id="{A18BE7AB-1B1C-E144-9C70-846042645FD9}"/>
              </a:ext>
            </a:extLst>
          </p:cNvPr>
          <p:cNvSpPr/>
          <p:nvPr/>
        </p:nvSpPr>
        <p:spPr>
          <a:xfrm>
            <a:off x="929510" y="4372316"/>
            <a:ext cx="7614920" cy="628731"/>
          </a:xfrm>
          <a:prstGeom prst="roundRect">
            <a:avLst>
              <a:gd name="adj" fmla="val 7576"/>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350" dirty="0">
                <a:solidFill>
                  <a:srgbClr val="0070C0"/>
                </a:solidFill>
              </a:rPr>
              <a:t>*</a:t>
            </a:r>
            <a:r>
              <a:rPr lang="en-US" sz="1500" b="1" dirty="0">
                <a:solidFill>
                  <a:srgbClr val="0070C0"/>
                </a:solidFill>
              </a:rPr>
              <a:t>2019</a:t>
            </a:r>
            <a:r>
              <a:rPr lang="en-US" sz="1350" dirty="0">
                <a:solidFill>
                  <a:srgbClr val="0070C0"/>
                </a:solidFill>
              </a:rPr>
              <a:t> - </a:t>
            </a:r>
            <a:r>
              <a:rPr lang="en-US" sz="1350" b="1" dirty="0">
                <a:solidFill>
                  <a:srgbClr val="0070C0"/>
                </a:solidFill>
              </a:rPr>
              <a:t>CERTIFICADO DE EXISTENCIA Y REPRESENTACION LEGAL DE  FUNDACION UNION LATINOAMERICANA DE ERGONOMIA</a:t>
            </a:r>
          </a:p>
          <a:p>
            <a:endParaRPr lang="en-US" sz="1350" dirty="0">
              <a:solidFill>
                <a:srgbClr val="0070C0"/>
              </a:solidFill>
            </a:endParaRPr>
          </a:p>
        </p:txBody>
      </p:sp>
    </p:spTree>
    <p:extLst>
      <p:ext uri="{BB962C8B-B14F-4D97-AF65-F5344CB8AC3E}">
        <p14:creationId xmlns:p14="http://schemas.microsoft.com/office/powerpoint/2010/main" val="2965592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90603DC6-E4F7-6149-B943-2C32296C26D3}"/>
              </a:ext>
            </a:extLst>
          </p:cNvPr>
          <p:cNvSpPr/>
          <p:nvPr/>
        </p:nvSpPr>
        <p:spPr>
          <a:xfrm>
            <a:off x="1156337" y="971059"/>
            <a:ext cx="6859786" cy="3565324"/>
          </a:xfrm>
          <a:prstGeom prst="rect">
            <a:avLst/>
          </a:prstGeom>
          <a:solidFill>
            <a:schemeClr val="bg1">
              <a:alpha val="47000"/>
            </a:schemeClr>
          </a:solid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350"/>
          </a:p>
        </p:txBody>
      </p:sp>
      <p:grpSp>
        <p:nvGrpSpPr>
          <p:cNvPr id="10" name="図形グループ 13">
            <a:extLst>
              <a:ext uri="{FF2B5EF4-FFF2-40B4-BE49-F238E27FC236}">
                <a16:creationId xmlns:a16="http://schemas.microsoft.com/office/drawing/2014/main" id="{07929070-EDAA-DF4C-AA1F-D7C035FB4CCB}"/>
              </a:ext>
            </a:extLst>
          </p:cNvPr>
          <p:cNvGrpSpPr>
            <a:grpSpLocks/>
          </p:cNvGrpSpPr>
          <p:nvPr/>
        </p:nvGrpSpPr>
        <p:grpSpPr bwMode="auto">
          <a:xfrm>
            <a:off x="1395550" y="1524248"/>
            <a:ext cx="6434849" cy="2532524"/>
            <a:chOff x="264810" y="2414588"/>
            <a:chExt cx="8577565" cy="3375818"/>
          </a:xfrm>
        </p:grpSpPr>
        <p:sp>
          <p:nvSpPr>
            <p:cNvPr id="12" name="円/楕円 4">
              <a:extLst>
                <a:ext uri="{FF2B5EF4-FFF2-40B4-BE49-F238E27FC236}">
                  <a16:creationId xmlns:a16="http://schemas.microsoft.com/office/drawing/2014/main" id="{292BCA5C-DF22-444E-B378-2C695EAA60C6}"/>
                </a:ext>
              </a:extLst>
            </p:cNvPr>
            <p:cNvSpPr>
              <a:spLocks noChangeArrowheads="1"/>
            </p:cNvSpPr>
            <p:nvPr/>
          </p:nvSpPr>
          <p:spPr bwMode="auto">
            <a:xfrm>
              <a:off x="992188" y="4611688"/>
              <a:ext cx="2790825" cy="901700"/>
            </a:xfrm>
            <a:prstGeom prst="ellipse">
              <a:avLst/>
            </a:prstGeom>
            <a:solidFill>
              <a:schemeClr val="bg1"/>
            </a:solidFill>
            <a:ln w="9525">
              <a:solidFill>
                <a:srgbClr val="002060"/>
              </a:solidFill>
              <a:round/>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defRPr/>
              </a:pPr>
              <a:r>
                <a:rPr lang="en-US" altLang="ja-JP" sz="1350" dirty="0">
                  <a:solidFill>
                    <a:srgbClr val="002060"/>
                  </a:solidFill>
                  <a:latin typeface="+mn-lt"/>
                </a:rPr>
                <a:t>Support networks, </a:t>
              </a:r>
            </a:p>
            <a:p>
              <a:pPr algn="ctr" eaLnBrk="1" hangingPunct="1">
                <a:defRPr/>
              </a:pPr>
              <a:r>
                <a:rPr lang="en-US" altLang="ja-JP" sz="1350" dirty="0">
                  <a:solidFill>
                    <a:srgbClr val="002060"/>
                  </a:solidFill>
                  <a:latin typeface="+mn-lt"/>
                </a:rPr>
                <a:t>Member societies, Technical </a:t>
              </a:r>
            </a:p>
            <a:p>
              <a:pPr algn="ctr" eaLnBrk="1" hangingPunct="1">
                <a:defRPr/>
              </a:pPr>
              <a:r>
                <a:rPr lang="en-US" altLang="ja-JP" sz="1350" dirty="0">
                  <a:solidFill>
                    <a:srgbClr val="002060"/>
                  </a:solidFill>
                  <a:latin typeface="+mn-lt"/>
                </a:rPr>
                <a:t>Committees</a:t>
              </a:r>
            </a:p>
          </p:txBody>
        </p:sp>
        <p:sp>
          <p:nvSpPr>
            <p:cNvPr id="13" name="円/楕円 4">
              <a:extLst>
                <a:ext uri="{FF2B5EF4-FFF2-40B4-BE49-F238E27FC236}">
                  <a16:creationId xmlns:a16="http://schemas.microsoft.com/office/drawing/2014/main" id="{07660A3D-A448-324F-9118-B4534E0864E4}"/>
                </a:ext>
              </a:extLst>
            </p:cNvPr>
            <p:cNvSpPr>
              <a:spLocks noChangeArrowheads="1"/>
            </p:cNvSpPr>
            <p:nvPr/>
          </p:nvSpPr>
          <p:spPr bwMode="auto">
            <a:xfrm>
              <a:off x="5170487" y="4572794"/>
              <a:ext cx="3671888" cy="1217612"/>
            </a:xfrm>
            <a:prstGeom prst="ellipse">
              <a:avLst/>
            </a:prstGeom>
            <a:solidFill>
              <a:schemeClr val="bg1"/>
            </a:solidFill>
            <a:ln w="9525">
              <a:solidFill>
                <a:srgbClr val="002060"/>
              </a:solidFill>
              <a:round/>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defRPr/>
              </a:pPr>
              <a:r>
                <a:rPr lang="en-US" altLang="ja-JP" sz="1350" dirty="0">
                  <a:latin typeface="+mn-lt"/>
                </a:rPr>
                <a:t>New Technical Committees -</a:t>
              </a:r>
            </a:p>
            <a:p>
              <a:pPr algn="ctr" eaLnBrk="1" hangingPunct="1">
                <a:defRPr/>
              </a:pPr>
              <a:r>
                <a:rPr lang="en-US" altLang="ja-JP" sz="1350" dirty="0">
                  <a:latin typeface="+mn-lt"/>
                </a:rPr>
                <a:t>Ad hoc committee </a:t>
              </a:r>
            </a:p>
            <a:p>
              <a:pPr algn="ctr" eaLnBrk="1" hangingPunct="1">
                <a:defRPr/>
              </a:pPr>
              <a:r>
                <a:rPr lang="en-US" altLang="ja-JP" sz="1350" dirty="0">
                  <a:latin typeface="+mn-lt"/>
                </a:rPr>
                <a:t>on Future of Work</a:t>
              </a:r>
            </a:p>
          </p:txBody>
        </p:sp>
        <p:sp>
          <p:nvSpPr>
            <p:cNvPr id="14" name="円/楕円 13">
              <a:extLst>
                <a:ext uri="{FF2B5EF4-FFF2-40B4-BE49-F238E27FC236}">
                  <a16:creationId xmlns:a16="http://schemas.microsoft.com/office/drawing/2014/main" id="{7CF4B718-71D9-E045-BAC6-5D1938ADD62B}"/>
                </a:ext>
              </a:extLst>
            </p:cNvPr>
            <p:cNvSpPr>
              <a:spLocks noChangeArrowheads="1"/>
            </p:cNvSpPr>
            <p:nvPr/>
          </p:nvSpPr>
          <p:spPr bwMode="auto">
            <a:xfrm>
              <a:off x="1017593" y="2414588"/>
              <a:ext cx="7100880" cy="1354137"/>
            </a:xfrm>
            <a:prstGeom prst="ellipse">
              <a:avLst/>
            </a:prstGeom>
            <a:solidFill>
              <a:srgbClr val="C0227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defRPr/>
              </a:pPr>
              <a:r>
                <a:rPr lang="en-US" altLang="ja-JP" sz="2101" b="1" dirty="0">
                  <a:solidFill>
                    <a:schemeClr val="bg1"/>
                  </a:solidFill>
                  <a:latin typeface="+mn-lt"/>
                </a:rPr>
                <a:t>IEA as information source for </a:t>
              </a:r>
            </a:p>
            <a:p>
              <a:pPr algn="ctr" eaLnBrk="1" hangingPunct="1">
                <a:defRPr/>
              </a:pPr>
              <a:r>
                <a:rPr lang="en-US" altLang="ja-JP" sz="2101" b="1" dirty="0">
                  <a:solidFill>
                    <a:schemeClr val="bg1"/>
                  </a:solidFill>
                  <a:latin typeface="+mn-lt"/>
                </a:rPr>
                <a:t>cutting-edge HFE</a:t>
              </a:r>
            </a:p>
          </p:txBody>
        </p:sp>
        <p:cxnSp>
          <p:nvCxnSpPr>
            <p:cNvPr id="15" name="曲線コネクタ 3">
              <a:extLst>
                <a:ext uri="{FF2B5EF4-FFF2-40B4-BE49-F238E27FC236}">
                  <a16:creationId xmlns:a16="http://schemas.microsoft.com/office/drawing/2014/main" id="{F4AA9A7C-787A-A949-A096-4C5F83BC564E}"/>
                </a:ext>
              </a:extLst>
            </p:cNvPr>
            <p:cNvCxnSpPr>
              <a:cxnSpLocks noChangeShapeType="1"/>
              <a:stCxn id="12" idx="0"/>
            </p:cNvCxnSpPr>
            <p:nvPr/>
          </p:nvCxnSpPr>
          <p:spPr bwMode="auto">
            <a:xfrm rot="5400000" flipH="1" flipV="1">
              <a:off x="2255841" y="3841752"/>
              <a:ext cx="901697" cy="638177"/>
            </a:xfrm>
            <a:prstGeom prst="curvedConnector3">
              <a:avLst>
                <a:gd name="adj1" fmla="val 50000"/>
              </a:avLst>
            </a:prstGeom>
            <a:noFill/>
            <a:ln w="63500">
              <a:solidFill>
                <a:schemeClr val="tx1"/>
              </a:solidFill>
              <a:round/>
              <a:headEnd type="triangle"/>
              <a:tailEnd type="none" w="med" len="med"/>
            </a:ln>
            <a:extLst>
              <a:ext uri="{909E8E84-426E-40DD-AFC4-6F175D3DCCD1}">
                <a14:hiddenFill xmlns:a14="http://schemas.microsoft.com/office/drawing/2010/main">
                  <a:noFill/>
                </a14:hiddenFill>
              </a:ext>
            </a:extLst>
          </p:spPr>
        </p:cxnSp>
        <p:cxnSp>
          <p:nvCxnSpPr>
            <p:cNvPr id="16" name="曲線コネクタ 3">
              <a:extLst>
                <a:ext uri="{FF2B5EF4-FFF2-40B4-BE49-F238E27FC236}">
                  <a16:creationId xmlns:a16="http://schemas.microsoft.com/office/drawing/2014/main" id="{DADFD9DA-4DFF-C14E-8723-BD91E828726F}"/>
                </a:ext>
              </a:extLst>
            </p:cNvPr>
            <p:cNvCxnSpPr>
              <a:cxnSpLocks noChangeShapeType="1"/>
            </p:cNvCxnSpPr>
            <p:nvPr/>
          </p:nvCxnSpPr>
          <p:spPr bwMode="auto">
            <a:xfrm rot="16200000" flipV="1">
              <a:off x="5780655" y="3901511"/>
              <a:ext cx="914396" cy="531358"/>
            </a:xfrm>
            <a:prstGeom prst="curvedConnector3">
              <a:avLst>
                <a:gd name="adj1" fmla="val 50000"/>
              </a:avLst>
            </a:prstGeom>
            <a:noFill/>
            <a:ln w="63500">
              <a:solidFill>
                <a:schemeClr val="tx1"/>
              </a:solidFill>
              <a:round/>
              <a:headEnd type="triangle"/>
              <a:tailEnd type="none" w="med" len="med"/>
            </a:ln>
            <a:extLst>
              <a:ext uri="{909E8E84-426E-40DD-AFC4-6F175D3DCCD1}">
                <a14:hiddenFill xmlns:a14="http://schemas.microsoft.com/office/drawing/2010/main">
                  <a:noFill/>
                </a14:hiddenFill>
              </a:ext>
            </a:extLst>
          </p:spPr>
        </p:cxnSp>
        <p:sp>
          <p:nvSpPr>
            <p:cNvPr id="17" name="テキスト ボックス 16">
              <a:extLst>
                <a:ext uri="{FF2B5EF4-FFF2-40B4-BE49-F238E27FC236}">
                  <a16:creationId xmlns:a16="http://schemas.microsoft.com/office/drawing/2014/main" id="{D5374E6C-4F7B-A44F-BDDC-9CE6893F4F95}"/>
                </a:ext>
              </a:extLst>
            </p:cNvPr>
            <p:cNvSpPr txBox="1">
              <a:spLocks noChangeArrowheads="1"/>
            </p:cNvSpPr>
            <p:nvPr/>
          </p:nvSpPr>
          <p:spPr bwMode="auto">
            <a:xfrm>
              <a:off x="264810" y="3912924"/>
              <a:ext cx="2308226" cy="43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fontAlgn="t">
                <a:spcAft>
                  <a:spcPts val="450"/>
                </a:spcAft>
                <a:defRPr/>
              </a:pPr>
              <a:r>
                <a:rPr lang="en-US" altLang="ja-JP" sz="1500" dirty="0">
                  <a:latin typeface="+mn-lt"/>
                </a:rPr>
                <a:t>Cutting-edge HFE </a:t>
              </a:r>
            </a:p>
          </p:txBody>
        </p:sp>
        <p:sp>
          <p:nvSpPr>
            <p:cNvPr id="18" name="テキスト ボックス 17">
              <a:extLst>
                <a:ext uri="{FF2B5EF4-FFF2-40B4-BE49-F238E27FC236}">
                  <a16:creationId xmlns:a16="http://schemas.microsoft.com/office/drawing/2014/main" id="{6BA72F1D-3EE0-5144-9198-C285B4F94CEC}"/>
                </a:ext>
              </a:extLst>
            </p:cNvPr>
            <p:cNvSpPr txBox="1">
              <a:spLocks noChangeArrowheads="1"/>
            </p:cNvSpPr>
            <p:nvPr/>
          </p:nvSpPr>
          <p:spPr bwMode="auto">
            <a:xfrm>
              <a:off x="6263115" y="3737771"/>
              <a:ext cx="1803400" cy="876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fontAlgn="t">
                <a:lnSpc>
                  <a:spcPct val="80000"/>
                </a:lnSpc>
                <a:spcAft>
                  <a:spcPts val="450"/>
                </a:spcAft>
                <a:defRPr/>
              </a:pPr>
              <a:r>
                <a:rPr lang="en-US" altLang="ja-JP" sz="1500" dirty="0">
                  <a:latin typeface="+mn-lt"/>
                </a:rPr>
                <a:t>HFE related to cutting-edge technologies </a:t>
              </a:r>
            </a:p>
          </p:txBody>
        </p:sp>
        <p:cxnSp>
          <p:nvCxnSpPr>
            <p:cNvPr id="20" name="曲線コネクタ 3">
              <a:extLst>
                <a:ext uri="{FF2B5EF4-FFF2-40B4-BE49-F238E27FC236}">
                  <a16:creationId xmlns:a16="http://schemas.microsoft.com/office/drawing/2014/main" id="{1C49585C-0288-8941-99B6-F7D9A287DCF3}"/>
                </a:ext>
              </a:extLst>
            </p:cNvPr>
            <p:cNvCxnSpPr>
              <a:cxnSpLocks noChangeShapeType="1"/>
            </p:cNvCxnSpPr>
            <p:nvPr/>
          </p:nvCxnSpPr>
          <p:spPr bwMode="auto">
            <a:xfrm rot="5400000" flipH="1" flipV="1">
              <a:off x="3600636" y="4595810"/>
              <a:ext cx="1668463" cy="12700"/>
            </a:xfrm>
            <a:prstGeom prst="curvedConnector3">
              <a:avLst>
                <a:gd name="adj1" fmla="val 50000"/>
              </a:avLst>
            </a:prstGeom>
            <a:noFill/>
            <a:ln w="63500">
              <a:solidFill>
                <a:schemeClr val="tx1"/>
              </a:solidFill>
              <a:round/>
              <a:headEnd type="triangle"/>
              <a:tailEnd type="none" w="med" len="med"/>
            </a:ln>
            <a:extLst>
              <a:ext uri="{909E8E84-426E-40DD-AFC4-6F175D3DCCD1}">
                <a14:hiddenFill xmlns:a14="http://schemas.microsoft.com/office/drawing/2010/main">
                  <a:noFill/>
                </a14:hiddenFill>
              </a:ext>
            </a:extLst>
          </p:spPr>
        </p:cxnSp>
      </p:grpSp>
      <p:sp>
        <p:nvSpPr>
          <p:cNvPr id="21506" name="Title 1"/>
          <p:cNvSpPr>
            <a:spLocks noGrp="1"/>
          </p:cNvSpPr>
          <p:nvPr>
            <p:ph type="title" idx="4294967295"/>
          </p:nvPr>
        </p:nvSpPr>
        <p:spPr>
          <a:xfrm>
            <a:off x="503766" y="491701"/>
            <a:ext cx="7856599" cy="924370"/>
          </a:xfrm>
        </p:spPr>
        <p:txBody>
          <a:bodyPr>
            <a:normAutofit fontScale="90000"/>
          </a:bodyPr>
          <a:lstStyle/>
          <a:p>
            <a:pPr algn="ctr">
              <a:lnSpc>
                <a:spcPct val="80000"/>
              </a:lnSpc>
            </a:pPr>
            <a:r>
              <a:rPr lang="en-US" altLang="en-US" sz="3001" dirty="0"/>
              <a:t>Policy 3 – </a:t>
            </a:r>
            <a:r>
              <a:rPr lang="en-AU" sz="3200" dirty="0"/>
              <a:t>Promote and contribute to HFE science, technology, and practice</a:t>
            </a:r>
            <a:br>
              <a:rPr lang="en-CH" sz="3200" dirty="0"/>
            </a:br>
            <a:endParaRPr lang="en-US" altLang="en-US" sz="3001" dirty="0"/>
          </a:p>
        </p:txBody>
      </p:sp>
      <p:sp>
        <p:nvSpPr>
          <p:cNvPr id="9" name="角丸四角形 8">
            <a:extLst>
              <a:ext uri="{FF2B5EF4-FFF2-40B4-BE49-F238E27FC236}">
                <a16:creationId xmlns:a16="http://schemas.microsoft.com/office/drawing/2014/main" id="{A18BE7AB-1B1C-E144-9C70-846042645FD9}"/>
              </a:ext>
            </a:extLst>
          </p:cNvPr>
          <p:cNvSpPr/>
          <p:nvPr/>
        </p:nvSpPr>
        <p:spPr>
          <a:xfrm>
            <a:off x="2719671" y="4088336"/>
            <a:ext cx="4567660" cy="691907"/>
          </a:xfrm>
          <a:prstGeom prst="roundRect">
            <a:avLst>
              <a:gd name="adj" fmla="val 468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14361" indent="-214361">
              <a:buFont typeface="Arial" panose="020B0604020202020204" pitchFamily="34" charset="0"/>
              <a:buChar char="•"/>
            </a:pPr>
            <a:r>
              <a:rPr lang="en-US" altLang="ja-JP" dirty="0">
                <a:solidFill>
                  <a:schemeClr val="tx1"/>
                </a:solidFill>
              </a:rPr>
              <a:t>Reach out to other discipline groups and partner </a:t>
            </a:r>
            <a:r>
              <a:rPr lang="en-US" altLang="ja-JP" dirty="0" err="1">
                <a:solidFill>
                  <a:schemeClr val="tx1"/>
                </a:solidFill>
              </a:rPr>
              <a:t>organisations</a:t>
            </a:r>
            <a:endParaRPr lang="en-US" altLang="ja-JP" dirty="0">
              <a:solidFill>
                <a:schemeClr val="tx1"/>
              </a:solidFill>
            </a:endParaRPr>
          </a:p>
        </p:txBody>
      </p:sp>
    </p:spTree>
    <p:extLst>
      <p:ext uri="{BB962C8B-B14F-4D97-AF65-F5344CB8AC3E}">
        <p14:creationId xmlns:p14="http://schemas.microsoft.com/office/powerpoint/2010/main" val="3440959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F77D3A-F77B-47F4-15C8-32734AD9A730}"/>
              </a:ext>
            </a:extLst>
          </p:cNvPr>
          <p:cNvSpPr txBox="1"/>
          <p:nvPr/>
        </p:nvSpPr>
        <p:spPr>
          <a:xfrm>
            <a:off x="3579074" y="1967551"/>
            <a:ext cx="2322047" cy="769441"/>
          </a:xfrm>
          <a:prstGeom prst="rect">
            <a:avLst/>
          </a:prstGeom>
          <a:noFill/>
        </p:spPr>
        <p:txBody>
          <a:bodyPr wrap="none" rtlCol="0">
            <a:spAutoFit/>
          </a:bodyPr>
          <a:lstStyle/>
          <a:p>
            <a:pPr algn="ctr"/>
            <a:r>
              <a:rPr lang="en-GB" sz="4400" dirty="0"/>
              <a:t>Structure</a:t>
            </a:r>
          </a:p>
        </p:txBody>
      </p:sp>
    </p:spTree>
    <p:extLst>
      <p:ext uri="{BB962C8B-B14F-4D97-AF65-F5344CB8AC3E}">
        <p14:creationId xmlns:p14="http://schemas.microsoft.com/office/powerpoint/2010/main" val="1175784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Rounded Rectangle 450">
            <a:extLst>
              <a:ext uri="{FF2B5EF4-FFF2-40B4-BE49-F238E27FC236}">
                <a16:creationId xmlns:a16="http://schemas.microsoft.com/office/drawing/2014/main" id="{B83E27FA-5888-DD31-E330-B6F38FB64C1A}"/>
              </a:ext>
            </a:extLst>
          </p:cNvPr>
          <p:cNvSpPr/>
          <p:nvPr/>
        </p:nvSpPr>
        <p:spPr>
          <a:xfrm>
            <a:off x="537561" y="4206889"/>
            <a:ext cx="2336038" cy="886951"/>
          </a:xfrm>
          <a:prstGeom prst="roundRect">
            <a:avLst/>
          </a:prstGeom>
          <a:solidFill>
            <a:srgbClr val="0070C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50" name="Rounded Rectangle 449">
            <a:extLst>
              <a:ext uri="{FF2B5EF4-FFF2-40B4-BE49-F238E27FC236}">
                <a16:creationId xmlns:a16="http://schemas.microsoft.com/office/drawing/2014/main" id="{47051C36-1B10-5A97-4D1A-3402EB393612}"/>
              </a:ext>
            </a:extLst>
          </p:cNvPr>
          <p:cNvSpPr/>
          <p:nvPr/>
        </p:nvSpPr>
        <p:spPr>
          <a:xfrm>
            <a:off x="305810" y="2149632"/>
            <a:ext cx="5415625" cy="559648"/>
          </a:xfrm>
          <a:prstGeom prst="roundRect">
            <a:avLst/>
          </a:prstGeom>
          <a:solidFill>
            <a:srgbClr val="0070C0">
              <a:alpha val="20000"/>
            </a:srgb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350"/>
          </a:p>
        </p:txBody>
      </p:sp>
      <p:sp>
        <p:nvSpPr>
          <p:cNvPr id="448" name="Rounded Rectangle 447">
            <a:extLst>
              <a:ext uri="{FF2B5EF4-FFF2-40B4-BE49-F238E27FC236}">
                <a16:creationId xmlns:a16="http://schemas.microsoft.com/office/drawing/2014/main" id="{2B2311C8-3B93-9568-866C-DA174D551568}"/>
              </a:ext>
            </a:extLst>
          </p:cNvPr>
          <p:cNvSpPr/>
          <p:nvPr/>
        </p:nvSpPr>
        <p:spPr>
          <a:xfrm>
            <a:off x="7077020" y="1994603"/>
            <a:ext cx="1442089" cy="2515433"/>
          </a:xfrm>
          <a:prstGeom prst="roundRect">
            <a:avLst/>
          </a:prstGeom>
          <a:solidFill>
            <a:srgbClr val="FF0000">
              <a:alpha val="5882"/>
            </a:srgbClr>
          </a:solidFill>
          <a:ln>
            <a:solidFill>
              <a:schemeClr val="bg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350"/>
          </a:p>
        </p:txBody>
      </p:sp>
      <p:sp>
        <p:nvSpPr>
          <p:cNvPr id="446" name="Rounded Rectangle 445">
            <a:extLst>
              <a:ext uri="{FF2B5EF4-FFF2-40B4-BE49-F238E27FC236}">
                <a16:creationId xmlns:a16="http://schemas.microsoft.com/office/drawing/2014/main" id="{2FD08A3E-F49D-4939-C7C0-C9EAC1F60D5C}"/>
              </a:ext>
            </a:extLst>
          </p:cNvPr>
          <p:cNvSpPr/>
          <p:nvPr/>
        </p:nvSpPr>
        <p:spPr>
          <a:xfrm>
            <a:off x="4000082" y="685921"/>
            <a:ext cx="2835081" cy="1017237"/>
          </a:xfrm>
          <a:prstGeom prst="roundRect">
            <a:avLst/>
          </a:prstGeom>
          <a:solidFill>
            <a:srgbClr val="933FD4">
              <a:alpha val="20000"/>
            </a:srgbClr>
          </a:solidFill>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350"/>
          </a:p>
        </p:txBody>
      </p:sp>
      <p:sp>
        <p:nvSpPr>
          <p:cNvPr id="32" name="Alternate Process 31">
            <a:extLst>
              <a:ext uri="{FF2B5EF4-FFF2-40B4-BE49-F238E27FC236}">
                <a16:creationId xmlns:a16="http://schemas.microsoft.com/office/drawing/2014/main" id="{B5BD57BA-C2EF-144F-9705-BDC035CBB5BE}"/>
              </a:ext>
            </a:extLst>
          </p:cNvPr>
          <p:cNvSpPr/>
          <p:nvPr/>
        </p:nvSpPr>
        <p:spPr>
          <a:xfrm>
            <a:off x="3630304" y="3761584"/>
            <a:ext cx="1167113" cy="322397"/>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70" name="TextBox 69">
            <a:extLst>
              <a:ext uri="{FF2B5EF4-FFF2-40B4-BE49-F238E27FC236}">
                <a16:creationId xmlns:a16="http://schemas.microsoft.com/office/drawing/2014/main" id="{8F0BC201-6385-B44E-AA1E-01BD8ABD670B}"/>
              </a:ext>
            </a:extLst>
          </p:cNvPr>
          <p:cNvSpPr txBox="1"/>
          <p:nvPr/>
        </p:nvSpPr>
        <p:spPr>
          <a:xfrm>
            <a:off x="3670898" y="3715211"/>
            <a:ext cx="1240005" cy="369332"/>
          </a:xfrm>
          <a:prstGeom prst="rect">
            <a:avLst/>
          </a:prstGeom>
          <a:noFill/>
          <a:ln>
            <a:noFill/>
          </a:ln>
        </p:spPr>
        <p:txBody>
          <a:bodyPr wrap="square" rtlCol="0">
            <a:spAutoFit/>
          </a:bodyPr>
          <a:lstStyle/>
          <a:p>
            <a:r>
              <a:rPr lang="en-US" sz="900" dirty="0"/>
              <a:t>Outreach and Partnerships</a:t>
            </a:r>
          </a:p>
        </p:txBody>
      </p:sp>
      <p:sp>
        <p:nvSpPr>
          <p:cNvPr id="143" name="Alternate Process 142">
            <a:extLst>
              <a:ext uri="{FF2B5EF4-FFF2-40B4-BE49-F238E27FC236}">
                <a16:creationId xmlns:a16="http://schemas.microsoft.com/office/drawing/2014/main" id="{E9D47703-2DBA-1A44-84B4-24F3ADC7DB9F}"/>
              </a:ext>
            </a:extLst>
          </p:cNvPr>
          <p:cNvSpPr/>
          <p:nvPr/>
        </p:nvSpPr>
        <p:spPr>
          <a:xfrm>
            <a:off x="8519005" y="4061579"/>
            <a:ext cx="551849" cy="337111"/>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152" name="TextBox 151">
            <a:extLst>
              <a:ext uri="{FF2B5EF4-FFF2-40B4-BE49-F238E27FC236}">
                <a16:creationId xmlns:a16="http://schemas.microsoft.com/office/drawing/2014/main" id="{838B0B76-CC1C-5E82-8D53-4AD0A03A9F03}"/>
              </a:ext>
            </a:extLst>
          </p:cNvPr>
          <p:cNvSpPr txBox="1"/>
          <p:nvPr/>
        </p:nvSpPr>
        <p:spPr>
          <a:xfrm>
            <a:off x="8474748" y="4053019"/>
            <a:ext cx="669251" cy="415498"/>
          </a:xfrm>
          <a:prstGeom prst="rect">
            <a:avLst/>
          </a:prstGeom>
          <a:noFill/>
          <a:ln>
            <a:noFill/>
          </a:ln>
        </p:spPr>
        <p:txBody>
          <a:bodyPr wrap="square" rtlCol="0">
            <a:spAutoFit/>
          </a:bodyPr>
          <a:lstStyle/>
          <a:p>
            <a:r>
              <a:rPr lang="en-GB" sz="1050" dirty="0"/>
              <a:t>Website hosts</a:t>
            </a:r>
          </a:p>
        </p:txBody>
      </p:sp>
      <p:sp>
        <p:nvSpPr>
          <p:cNvPr id="27" name="Alternate Process 26">
            <a:extLst>
              <a:ext uri="{FF2B5EF4-FFF2-40B4-BE49-F238E27FC236}">
                <a16:creationId xmlns:a16="http://schemas.microsoft.com/office/drawing/2014/main" id="{48C8053E-BFC2-E74A-9745-49A51FD2827F}"/>
              </a:ext>
            </a:extLst>
          </p:cNvPr>
          <p:cNvSpPr/>
          <p:nvPr/>
        </p:nvSpPr>
        <p:spPr>
          <a:xfrm>
            <a:off x="4382657" y="4521543"/>
            <a:ext cx="681755" cy="256714"/>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40" name="TextBox 39">
            <a:extLst>
              <a:ext uri="{FF2B5EF4-FFF2-40B4-BE49-F238E27FC236}">
                <a16:creationId xmlns:a16="http://schemas.microsoft.com/office/drawing/2014/main" id="{AF5289C1-9C34-7147-A0B1-A5291580E7E8}"/>
              </a:ext>
            </a:extLst>
          </p:cNvPr>
          <p:cNvSpPr txBox="1"/>
          <p:nvPr/>
        </p:nvSpPr>
        <p:spPr>
          <a:xfrm>
            <a:off x="4390200" y="4541091"/>
            <a:ext cx="711950" cy="279307"/>
          </a:xfrm>
          <a:prstGeom prst="rect">
            <a:avLst/>
          </a:prstGeom>
          <a:noFill/>
          <a:ln>
            <a:noFill/>
          </a:ln>
        </p:spPr>
        <p:txBody>
          <a:bodyPr wrap="square" rtlCol="0">
            <a:spAutoFit/>
          </a:bodyPr>
          <a:lstStyle/>
          <a:p>
            <a:r>
              <a:rPr lang="en-US" sz="1215" dirty="0"/>
              <a:t>INCOSE</a:t>
            </a:r>
          </a:p>
        </p:txBody>
      </p:sp>
      <p:sp>
        <p:nvSpPr>
          <p:cNvPr id="39" name="TextBox 38">
            <a:extLst>
              <a:ext uri="{FF2B5EF4-FFF2-40B4-BE49-F238E27FC236}">
                <a16:creationId xmlns:a16="http://schemas.microsoft.com/office/drawing/2014/main" id="{50A8B942-AD72-5547-954B-C7D6DCFE96D6}"/>
              </a:ext>
            </a:extLst>
          </p:cNvPr>
          <p:cNvSpPr txBox="1"/>
          <p:nvPr/>
        </p:nvSpPr>
        <p:spPr>
          <a:xfrm>
            <a:off x="3716045" y="4585047"/>
            <a:ext cx="826041" cy="279307"/>
          </a:xfrm>
          <a:prstGeom prst="rect">
            <a:avLst/>
          </a:prstGeom>
          <a:noFill/>
          <a:ln>
            <a:noFill/>
          </a:ln>
        </p:spPr>
        <p:txBody>
          <a:bodyPr wrap="square" rtlCol="0">
            <a:spAutoFit/>
          </a:bodyPr>
          <a:lstStyle/>
          <a:p>
            <a:r>
              <a:rPr lang="en-US" sz="1215" dirty="0"/>
              <a:t>IOHA</a:t>
            </a:r>
          </a:p>
        </p:txBody>
      </p:sp>
      <p:sp>
        <p:nvSpPr>
          <p:cNvPr id="68" name="Alternate Process 67">
            <a:extLst>
              <a:ext uri="{FF2B5EF4-FFF2-40B4-BE49-F238E27FC236}">
                <a16:creationId xmlns:a16="http://schemas.microsoft.com/office/drawing/2014/main" id="{35B4F71A-754A-BF4F-917C-3E0276ACD99E}"/>
              </a:ext>
            </a:extLst>
          </p:cNvPr>
          <p:cNvSpPr/>
          <p:nvPr/>
        </p:nvSpPr>
        <p:spPr>
          <a:xfrm>
            <a:off x="3755675" y="4521747"/>
            <a:ext cx="573791" cy="260914"/>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38" name="TextBox 37">
            <a:extLst>
              <a:ext uri="{FF2B5EF4-FFF2-40B4-BE49-F238E27FC236}">
                <a16:creationId xmlns:a16="http://schemas.microsoft.com/office/drawing/2014/main" id="{F18D10AC-9173-0E40-BF4A-619B4F767D6F}"/>
              </a:ext>
            </a:extLst>
          </p:cNvPr>
          <p:cNvSpPr txBox="1"/>
          <p:nvPr/>
        </p:nvSpPr>
        <p:spPr>
          <a:xfrm>
            <a:off x="4399371" y="4193651"/>
            <a:ext cx="601978" cy="258532"/>
          </a:xfrm>
          <a:prstGeom prst="rect">
            <a:avLst/>
          </a:prstGeom>
          <a:noFill/>
          <a:ln>
            <a:noFill/>
          </a:ln>
        </p:spPr>
        <p:txBody>
          <a:bodyPr wrap="square" rtlCol="0">
            <a:spAutoFit/>
          </a:bodyPr>
          <a:lstStyle/>
          <a:p>
            <a:r>
              <a:rPr lang="en-US" sz="1080" dirty="0" err="1"/>
              <a:t>ISQua</a:t>
            </a:r>
            <a:endParaRPr lang="en-US" sz="1080" dirty="0"/>
          </a:p>
        </p:txBody>
      </p:sp>
      <p:sp>
        <p:nvSpPr>
          <p:cNvPr id="72" name="Alternate Process 71">
            <a:extLst>
              <a:ext uri="{FF2B5EF4-FFF2-40B4-BE49-F238E27FC236}">
                <a16:creationId xmlns:a16="http://schemas.microsoft.com/office/drawing/2014/main" id="{CDF2CD57-B683-BC40-B7C7-15D0B44F5312}"/>
              </a:ext>
            </a:extLst>
          </p:cNvPr>
          <p:cNvSpPr/>
          <p:nvPr/>
        </p:nvSpPr>
        <p:spPr>
          <a:xfrm>
            <a:off x="4405734" y="4183739"/>
            <a:ext cx="499308" cy="251726"/>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rgbClr val="92D050"/>
              </a:solidFill>
            </a:endParaRPr>
          </a:p>
        </p:txBody>
      </p:sp>
      <p:sp>
        <p:nvSpPr>
          <p:cNvPr id="31" name="Alternate Process 30">
            <a:extLst>
              <a:ext uri="{FF2B5EF4-FFF2-40B4-BE49-F238E27FC236}">
                <a16:creationId xmlns:a16="http://schemas.microsoft.com/office/drawing/2014/main" id="{97EFEE5D-267E-7E45-AD01-D4351B3D933C}"/>
              </a:ext>
            </a:extLst>
          </p:cNvPr>
          <p:cNvSpPr/>
          <p:nvPr/>
        </p:nvSpPr>
        <p:spPr>
          <a:xfrm>
            <a:off x="3736044" y="4166699"/>
            <a:ext cx="601130" cy="277588"/>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rgbClr val="92D050"/>
              </a:solidFill>
            </a:endParaRPr>
          </a:p>
        </p:txBody>
      </p:sp>
      <p:sp>
        <p:nvSpPr>
          <p:cNvPr id="73" name="TextBox 72">
            <a:extLst>
              <a:ext uri="{FF2B5EF4-FFF2-40B4-BE49-F238E27FC236}">
                <a16:creationId xmlns:a16="http://schemas.microsoft.com/office/drawing/2014/main" id="{8D0973F7-C759-6E45-A814-2160DA8211A9}"/>
              </a:ext>
            </a:extLst>
          </p:cNvPr>
          <p:cNvSpPr txBox="1"/>
          <p:nvPr/>
        </p:nvSpPr>
        <p:spPr>
          <a:xfrm>
            <a:off x="3726523" y="4176574"/>
            <a:ext cx="679211" cy="279307"/>
          </a:xfrm>
          <a:prstGeom prst="rect">
            <a:avLst/>
          </a:prstGeom>
          <a:noFill/>
          <a:ln>
            <a:noFill/>
          </a:ln>
        </p:spPr>
        <p:txBody>
          <a:bodyPr wrap="square" rtlCol="0">
            <a:spAutoFit/>
          </a:bodyPr>
          <a:lstStyle/>
          <a:p>
            <a:r>
              <a:rPr lang="en-US" sz="1215" dirty="0"/>
              <a:t>ICOH</a:t>
            </a:r>
          </a:p>
        </p:txBody>
      </p:sp>
      <p:sp>
        <p:nvSpPr>
          <p:cNvPr id="69" name="Alternate Process 68">
            <a:extLst>
              <a:ext uri="{FF2B5EF4-FFF2-40B4-BE49-F238E27FC236}">
                <a16:creationId xmlns:a16="http://schemas.microsoft.com/office/drawing/2014/main" id="{3A01CA8E-0271-0443-98E0-8D51FD875756}"/>
              </a:ext>
            </a:extLst>
          </p:cNvPr>
          <p:cNvSpPr/>
          <p:nvPr/>
        </p:nvSpPr>
        <p:spPr>
          <a:xfrm>
            <a:off x="3755676" y="4909921"/>
            <a:ext cx="588782" cy="266999"/>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78" name="TextBox 77">
            <a:extLst>
              <a:ext uri="{FF2B5EF4-FFF2-40B4-BE49-F238E27FC236}">
                <a16:creationId xmlns:a16="http://schemas.microsoft.com/office/drawing/2014/main" id="{AB5762C6-B0C3-D342-9775-CD1B8A2B5EEF}"/>
              </a:ext>
            </a:extLst>
          </p:cNvPr>
          <p:cNvSpPr txBox="1"/>
          <p:nvPr/>
        </p:nvSpPr>
        <p:spPr>
          <a:xfrm>
            <a:off x="3852678" y="4923426"/>
            <a:ext cx="446096" cy="279307"/>
          </a:xfrm>
          <a:prstGeom prst="rect">
            <a:avLst/>
          </a:prstGeom>
          <a:noFill/>
          <a:ln>
            <a:noFill/>
          </a:ln>
        </p:spPr>
        <p:txBody>
          <a:bodyPr wrap="square" rtlCol="0">
            <a:spAutoFit/>
          </a:bodyPr>
          <a:lstStyle/>
          <a:p>
            <a:r>
              <a:rPr lang="en-US" sz="1215" dirty="0"/>
              <a:t>FPE</a:t>
            </a:r>
          </a:p>
        </p:txBody>
      </p:sp>
      <p:sp>
        <p:nvSpPr>
          <p:cNvPr id="75" name="Alternate Process 74">
            <a:extLst>
              <a:ext uri="{FF2B5EF4-FFF2-40B4-BE49-F238E27FC236}">
                <a16:creationId xmlns:a16="http://schemas.microsoft.com/office/drawing/2014/main" id="{AA1E70E5-5419-6B46-9E0F-CCD39F3457E0}"/>
              </a:ext>
            </a:extLst>
          </p:cNvPr>
          <p:cNvSpPr/>
          <p:nvPr/>
        </p:nvSpPr>
        <p:spPr>
          <a:xfrm>
            <a:off x="4406274" y="4918877"/>
            <a:ext cx="588279" cy="242325"/>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91" name="TextBox 90">
            <a:extLst>
              <a:ext uri="{FF2B5EF4-FFF2-40B4-BE49-F238E27FC236}">
                <a16:creationId xmlns:a16="http://schemas.microsoft.com/office/drawing/2014/main" id="{B88C462D-4C10-164B-99DA-C53F7CF448B1}"/>
              </a:ext>
            </a:extLst>
          </p:cNvPr>
          <p:cNvSpPr txBox="1"/>
          <p:nvPr/>
        </p:nvSpPr>
        <p:spPr>
          <a:xfrm>
            <a:off x="4367045" y="4923007"/>
            <a:ext cx="735103" cy="279307"/>
          </a:xfrm>
          <a:prstGeom prst="rect">
            <a:avLst/>
          </a:prstGeom>
          <a:noFill/>
          <a:ln>
            <a:noFill/>
          </a:ln>
        </p:spPr>
        <p:txBody>
          <a:bodyPr wrap="square" rtlCol="0">
            <a:spAutoFit/>
          </a:bodyPr>
          <a:lstStyle/>
          <a:p>
            <a:r>
              <a:rPr lang="en-US" sz="1215" dirty="0"/>
              <a:t>IISE/AES</a:t>
            </a:r>
          </a:p>
        </p:txBody>
      </p:sp>
      <p:sp>
        <p:nvSpPr>
          <p:cNvPr id="288" name="Alternate Process 287">
            <a:extLst>
              <a:ext uri="{FF2B5EF4-FFF2-40B4-BE49-F238E27FC236}">
                <a16:creationId xmlns:a16="http://schemas.microsoft.com/office/drawing/2014/main" id="{94640ECA-B0C9-B341-A63C-CF03F2A40B54}"/>
              </a:ext>
            </a:extLst>
          </p:cNvPr>
          <p:cNvSpPr/>
          <p:nvPr/>
        </p:nvSpPr>
        <p:spPr>
          <a:xfrm>
            <a:off x="3240585" y="4510036"/>
            <a:ext cx="437722" cy="263171"/>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289" name="TextBox 288">
            <a:extLst>
              <a:ext uri="{FF2B5EF4-FFF2-40B4-BE49-F238E27FC236}">
                <a16:creationId xmlns:a16="http://schemas.microsoft.com/office/drawing/2014/main" id="{CE001A84-1640-6E44-9BAC-E901F596D81B}"/>
              </a:ext>
            </a:extLst>
          </p:cNvPr>
          <p:cNvSpPr txBox="1"/>
          <p:nvPr/>
        </p:nvSpPr>
        <p:spPr>
          <a:xfrm>
            <a:off x="3293304" y="4546427"/>
            <a:ext cx="458600" cy="279307"/>
          </a:xfrm>
          <a:prstGeom prst="rect">
            <a:avLst/>
          </a:prstGeom>
          <a:noFill/>
          <a:ln>
            <a:noFill/>
          </a:ln>
        </p:spPr>
        <p:txBody>
          <a:bodyPr wrap="square" rtlCol="0">
            <a:spAutoFit/>
          </a:bodyPr>
          <a:lstStyle/>
          <a:p>
            <a:r>
              <a:rPr lang="en-US" sz="1215" dirty="0"/>
              <a:t>ILO</a:t>
            </a:r>
          </a:p>
        </p:txBody>
      </p:sp>
      <p:sp>
        <p:nvSpPr>
          <p:cNvPr id="21" name="Alternate Process 287">
            <a:extLst>
              <a:ext uri="{FF2B5EF4-FFF2-40B4-BE49-F238E27FC236}">
                <a16:creationId xmlns:a16="http://schemas.microsoft.com/office/drawing/2014/main" id="{B7FD7502-0643-4F0F-E82F-28496D0C9999}"/>
              </a:ext>
            </a:extLst>
          </p:cNvPr>
          <p:cNvSpPr/>
          <p:nvPr/>
        </p:nvSpPr>
        <p:spPr>
          <a:xfrm>
            <a:off x="3259290" y="4898441"/>
            <a:ext cx="437722" cy="263171"/>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29" name="Alternate Process 287">
            <a:extLst>
              <a:ext uri="{FF2B5EF4-FFF2-40B4-BE49-F238E27FC236}">
                <a16:creationId xmlns:a16="http://schemas.microsoft.com/office/drawing/2014/main" id="{1BE32007-ACB9-BC57-EAD6-A9AD2A6C6AC5}"/>
              </a:ext>
            </a:extLst>
          </p:cNvPr>
          <p:cNvSpPr/>
          <p:nvPr/>
        </p:nvSpPr>
        <p:spPr>
          <a:xfrm>
            <a:off x="3236124" y="4165423"/>
            <a:ext cx="437722" cy="263171"/>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33" name="TextBox 32">
            <a:extLst>
              <a:ext uri="{FF2B5EF4-FFF2-40B4-BE49-F238E27FC236}">
                <a16:creationId xmlns:a16="http://schemas.microsoft.com/office/drawing/2014/main" id="{869192CF-3B4E-00E3-778B-130C4B8499A3}"/>
              </a:ext>
            </a:extLst>
          </p:cNvPr>
          <p:cNvSpPr txBox="1"/>
          <p:nvPr/>
        </p:nvSpPr>
        <p:spPr>
          <a:xfrm>
            <a:off x="3226470" y="4160582"/>
            <a:ext cx="480981" cy="466281"/>
          </a:xfrm>
          <a:prstGeom prst="rect">
            <a:avLst/>
          </a:prstGeom>
          <a:noFill/>
          <a:ln>
            <a:solidFill>
              <a:schemeClr val="accent6"/>
            </a:solidFill>
          </a:ln>
        </p:spPr>
        <p:txBody>
          <a:bodyPr wrap="square" rtlCol="0">
            <a:spAutoFit/>
          </a:bodyPr>
          <a:lstStyle/>
          <a:p>
            <a:r>
              <a:rPr lang="en-US" sz="1215" dirty="0"/>
              <a:t>WHO</a:t>
            </a:r>
          </a:p>
        </p:txBody>
      </p:sp>
      <p:sp>
        <p:nvSpPr>
          <p:cNvPr id="35" name="TextBox 34">
            <a:extLst>
              <a:ext uri="{FF2B5EF4-FFF2-40B4-BE49-F238E27FC236}">
                <a16:creationId xmlns:a16="http://schemas.microsoft.com/office/drawing/2014/main" id="{E03D19E1-C674-C602-1490-F8F20CAB8D38}"/>
              </a:ext>
            </a:extLst>
          </p:cNvPr>
          <p:cNvSpPr txBox="1"/>
          <p:nvPr/>
        </p:nvSpPr>
        <p:spPr>
          <a:xfrm>
            <a:off x="3221250" y="4927886"/>
            <a:ext cx="480981" cy="279307"/>
          </a:xfrm>
          <a:prstGeom prst="rect">
            <a:avLst/>
          </a:prstGeom>
          <a:noFill/>
          <a:ln>
            <a:noFill/>
          </a:ln>
        </p:spPr>
        <p:txBody>
          <a:bodyPr wrap="square" rtlCol="0">
            <a:spAutoFit/>
          </a:bodyPr>
          <a:lstStyle/>
          <a:p>
            <a:r>
              <a:rPr lang="en-US" sz="1215" dirty="0"/>
              <a:t>ISO</a:t>
            </a:r>
          </a:p>
        </p:txBody>
      </p:sp>
      <p:sp>
        <p:nvSpPr>
          <p:cNvPr id="82" name="TextBox 81">
            <a:extLst>
              <a:ext uri="{FF2B5EF4-FFF2-40B4-BE49-F238E27FC236}">
                <a16:creationId xmlns:a16="http://schemas.microsoft.com/office/drawing/2014/main" id="{F6DF2AE7-C585-DE9C-F77A-FE69AC6B7818}"/>
              </a:ext>
            </a:extLst>
          </p:cNvPr>
          <p:cNvSpPr txBox="1"/>
          <p:nvPr/>
        </p:nvSpPr>
        <p:spPr>
          <a:xfrm>
            <a:off x="7181659" y="4496837"/>
            <a:ext cx="1303211" cy="415498"/>
          </a:xfrm>
          <a:prstGeom prst="rect">
            <a:avLst/>
          </a:prstGeom>
          <a:noFill/>
        </p:spPr>
        <p:txBody>
          <a:bodyPr wrap="square" rtlCol="0">
            <a:spAutoFit/>
          </a:bodyPr>
          <a:lstStyle/>
          <a:p>
            <a:r>
              <a:rPr lang="en-US" sz="1050" dirty="0"/>
              <a:t>Legally necessary position</a:t>
            </a:r>
          </a:p>
        </p:txBody>
      </p:sp>
      <p:sp>
        <p:nvSpPr>
          <p:cNvPr id="14" name="TextBox 13">
            <a:extLst>
              <a:ext uri="{FF2B5EF4-FFF2-40B4-BE49-F238E27FC236}">
                <a16:creationId xmlns:a16="http://schemas.microsoft.com/office/drawing/2014/main" id="{27D854F8-05C6-E141-9F5D-248AF5AD453F}"/>
              </a:ext>
            </a:extLst>
          </p:cNvPr>
          <p:cNvSpPr txBox="1"/>
          <p:nvPr/>
        </p:nvSpPr>
        <p:spPr>
          <a:xfrm>
            <a:off x="7207234" y="3024542"/>
            <a:ext cx="1111579" cy="253916"/>
          </a:xfrm>
          <a:prstGeom prst="rect">
            <a:avLst/>
          </a:prstGeom>
          <a:noFill/>
        </p:spPr>
        <p:txBody>
          <a:bodyPr wrap="square" rtlCol="0">
            <a:spAutoFit/>
          </a:bodyPr>
          <a:lstStyle/>
          <a:p>
            <a:r>
              <a:rPr lang="en-US" sz="1050" dirty="0"/>
              <a:t>Future of Work</a:t>
            </a:r>
          </a:p>
        </p:txBody>
      </p:sp>
      <p:sp>
        <p:nvSpPr>
          <p:cNvPr id="66" name="TextBox 65">
            <a:extLst>
              <a:ext uri="{FF2B5EF4-FFF2-40B4-BE49-F238E27FC236}">
                <a16:creationId xmlns:a16="http://schemas.microsoft.com/office/drawing/2014/main" id="{9AB0461B-9689-8444-BCEF-481F1B9FC101}"/>
              </a:ext>
            </a:extLst>
          </p:cNvPr>
          <p:cNvSpPr txBox="1"/>
          <p:nvPr/>
        </p:nvSpPr>
        <p:spPr>
          <a:xfrm>
            <a:off x="7039691" y="2055127"/>
            <a:ext cx="1567787" cy="553998"/>
          </a:xfrm>
          <a:prstGeom prst="rect">
            <a:avLst/>
          </a:prstGeom>
          <a:noFill/>
        </p:spPr>
        <p:txBody>
          <a:bodyPr wrap="square" rtlCol="0">
            <a:spAutoFit/>
          </a:bodyPr>
          <a:lstStyle/>
          <a:p>
            <a:r>
              <a:rPr lang="en-US" sz="1050" i="1" dirty="0"/>
              <a:t>Ad hoc  positions/groups</a:t>
            </a:r>
            <a:br>
              <a:rPr lang="en-US" sz="1050" i="1" dirty="0"/>
            </a:br>
            <a:r>
              <a:rPr lang="en-US" sz="1050" i="1" dirty="0"/>
              <a:t>committees </a:t>
            </a:r>
            <a:r>
              <a:rPr lang="en-US" sz="900" i="1" dirty="0"/>
              <a:t>(Established and appointed  by President)</a:t>
            </a:r>
          </a:p>
        </p:txBody>
      </p:sp>
      <p:sp>
        <p:nvSpPr>
          <p:cNvPr id="121" name="TextBox 120">
            <a:extLst>
              <a:ext uri="{FF2B5EF4-FFF2-40B4-BE49-F238E27FC236}">
                <a16:creationId xmlns:a16="http://schemas.microsoft.com/office/drawing/2014/main" id="{46602F45-0D1A-5441-9068-95C6F39F7959}"/>
              </a:ext>
            </a:extLst>
          </p:cNvPr>
          <p:cNvSpPr txBox="1"/>
          <p:nvPr/>
        </p:nvSpPr>
        <p:spPr>
          <a:xfrm>
            <a:off x="7254297" y="4133000"/>
            <a:ext cx="1468802" cy="253916"/>
          </a:xfrm>
          <a:prstGeom prst="rect">
            <a:avLst/>
          </a:prstGeom>
          <a:noFill/>
        </p:spPr>
        <p:txBody>
          <a:bodyPr wrap="square" rtlCol="0">
            <a:spAutoFit/>
          </a:bodyPr>
          <a:lstStyle/>
          <a:p>
            <a:r>
              <a:rPr lang="en-US" sz="1050" dirty="0"/>
              <a:t>ITC/ Website admin.</a:t>
            </a:r>
          </a:p>
        </p:txBody>
      </p:sp>
      <p:sp>
        <p:nvSpPr>
          <p:cNvPr id="127" name="TextBox 126">
            <a:extLst>
              <a:ext uri="{FF2B5EF4-FFF2-40B4-BE49-F238E27FC236}">
                <a16:creationId xmlns:a16="http://schemas.microsoft.com/office/drawing/2014/main" id="{5D88BBBF-07F8-65DD-B380-21A2192144F8}"/>
              </a:ext>
            </a:extLst>
          </p:cNvPr>
          <p:cNvSpPr txBox="1"/>
          <p:nvPr/>
        </p:nvSpPr>
        <p:spPr>
          <a:xfrm>
            <a:off x="7061145" y="2541733"/>
            <a:ext cx="1550889" cy="424732"/>
          </a:xfrm>
          <a:prstGeom prst="rect">
            <a:avLst/>
          </a:prstGeom>
          <a:noFill/>
        </p:spPr>
        <p:txBody>
          <a:bodyPr wrap="square" rtlCol="0">
            <a:spAutoFit/>
          </a:bodyPr>
          <a:lstStyle/>
          <a:p>
            <a:r>
              <a:rPr lang="en-US" sz="1050" dirty="0"/>
              <a:t>Strategy</a:t>
            </a:r>
            <a:r>
              <a:rPr lang="en-US" sz="1080" dirty="0"/>
              <a:t> and Implementation (P2DT)</a:t>
            </a:r>
          </a:p>
        </p:txBody>
      </p:sp>
      <p:sp>
        <p:nvSpPr>
          <p:cNvPr id="133" name="Frame 132">
            <a:extLst>
              <a:ext uri="{FF2B5EF4-FFF2-40B4-BE49-F238E27FC236}">
                <a16:creationId xmlns:a16="http://schemas.microsoft.com/office/drawing/2014/main" id="{E3FD3744-B926-F959-7069-44E26EB9FC6F}"/>
              </a:ext>
            </a:extLst>
          </p:cNvPr>
          <p:cNvSpPr/>
          <p:nvPr/>
        </p:nvSpPr>
        <p:spPr>
          <a:xfrm>
            <a:off x="7202161" y="4871753"/>
            <a:ext cx="1231283" cy="386875"/>
          </a:xfrm>
          <a:prstGeom prst="frame">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t="100000" r="100000"/>
            </a:path>
            <a:tileRect l="-100000" b="-100000"/>
          </a:gradFill>
          <a:ln>
            <a:solidFill>
              <a:srgbClr val="933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146" name="TextBox 145">
            <a:extLst>
              <a:ext uri="{FF2B5EF4-FFF2-40B4-BE49-F238E27FC236}">
                <a16:creationId xmlns:a16="http://schemas.microsoft.com/office/drawing/2014/main" id="{A0AA78AB-EA65-A4AF-C76A-3ACF492C2C62}"/>
              </a:ext>
            </a:extLst>
          </p:cNvPr>
          <p:cNvSpPr txBox="1"/>
          <p:nvPr/>
        </p:nvSpPr>
        <p:spPr>
          <a:xfrm>
            <a:off x="7202164" y="3702594"/>
            <a:ext cx="1196720" cy="415498"/>
          </a:xfrm>
          <a:prstGeom prst="rect">
            <a:avLst/>
          </a:prstGeom>
          <a:noFill/>
        </p:spPr>
        <p:txBody>
          <a:bodyPr wrap="square" rtlCol="0">
            <a:spAutoFit/>
          </a:bodyPr>
          <a:lstStyle/>
          <a:p>
            <a:r>
              <a:rPr lang="en-US" sz="1050" dirty="0"/>
              <a:t>International Standards for HFE</a:t>
            </a:r>
          </a:p>
        </p:txBody>
      </p:sp>
      <p:sp>
        <p:nvSpPr>
          <p:cNvPr id="153" name="TextBox 152">
            <a:extLst>
              <a:ext uri="{FF2B5EF4-FFF2-40B4-BE49-F238E27FC236}">
                <a16:creationId xmlns:a16="http://schemas.microsoft.com/office/drawing/2014/main" id="{E3DE419A-4C7E-F4A3-A3FE-E0E7CBD2C864}"/>
              </a:ext>
            </a:extLst>
          </p:cNvPr>
          <p:cNvSpPr txBox="1"/>
          <p:nvPr/>
        </p:nvSpPr>
        <p:spPr>
          <a:xfrm>
            <a:off x="7181659" y="3328925"/>
            <a:ext cx="1237730" cy="415498"/>
          </a:xfrm>
          <a:prstGeom prst="rect">
            <a:avLst/>
          </a:prstGeom>
          <a:noFill/>
        </p:spPr>
        <p:txBody>
          <a:bodyPr wrap="square" rtlCol="0">
            <a:spAutoFit/>
          </a:bodyPr>
          <a:lstStyle/>
          <a:p>
            <a:r>
              <a:rPr lang="en-GB" sz="1050" dirty="0"/>
              <a:t>Next Triennial </a:t>
            </a:r>
            <a:br>
              <a:rPr lang="en-GB" sz="1050" dirty="0"/>
            </a:br>
            <a:r>
              <a:rPr lang="en-GB" sz="1050" dirty="0"/>
              <a:t>Congress OC Chair</a:t>
            </a:r>
          </a:p>
        </p:txBody>
      </p:sp>
      <p:sp>
        <p:nvSpPr>
          <p:cNvPr id="85" name="Frame 84">
            <a:extLst>
              <a:ext uri="{FF2B5EF4-FFF2-40B4-BE49-F238E27FC236}">
                <a16:creationId xmlns:a16="http://schemas.microsoft.com/office/drawing/2014/main" id="{9326256A-4062-5281-2417-C325898C9B7B}"/>
              </a:ext>
            </a:extLst>
          </p:cNvPr>
          <p:cNvSpPr/>
          <p:nvPr/>
        </p:nvSpPr>
        <p:spPr>
          <a:xfrm>
            <a:off x="7082618" y="2563191"/>
            <a:ext cx="1416178" cy="382423"/>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86" name="Frame 85">
            <a:extLst>
              <a:ext uri="{FF2B5EF4-FFF2-40B4-BE49-F238E27FC236}">
                <a16:creationId xmlns:a16="http://schemas.microsoft.com/office/drawing/2014/main" id="{D03FF258-7692-C90B-066B-0F5D7C6FFE73}"/>
              </a:ext>
            </a:extLst>
          </p:cNvPr>
          <p:cNvSpPr/>
          <p:nvPr/>
        </p:nvSpPr>
        <p:spPr>
          <a:xfrm>
            <a:off x="7082618" y="4131972"/>
            <a:ext cx="1402252" cy="352807"/>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87" name="Frame 86">
            <a:extLst>
              <a:ext uri="{FF2B5EF4-FFF2-40B4-BE49-F238E27FC236}">
                <a16:creationId xmlns:a16="http://schemas.microsoft.com/office/drawing/2014/main" id="{40134A68-F151-223A-52C5-B10D42280349}"/>
              </a:ext>
            </a:extLst>
          </p:cNvPr>
          <p:cNvSpPr/>
          <p:nvPr/>
        </p:nvSpPr>
        <p:spPr>
          <a:xfrm>
            <a:off x="7060187" y="3344473"/>
            <a:ext cx="1416341" cy="371438"/>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88" name="Frame 87">
            <a:extLst>
              <a:ext uri="{FF2B5EF4-FFF2-40B4-BE49-F238E27FC236}">
                <a16:creationId xmlns:a16="http://schemas.microsoft.com/office/drawing/2014/main" id="{3129CE8E-E6AF-6D33-E333-C4ED1BCE0632}"/>
              </a:ext>
            </a:extLst>
          </p:cNvPr>
          <p:cNvSpPr/>
          <p:nvPr/>
        </p:nvSpPr>
        <p:spPr>
          <a:xfrm>
            <a:off x="7082618" y="2970986"/>
            <a:ext cx="1391469" cy="344966"/>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89" name="TextBox 88">
            <a:extLst>
              <a:ext uri="{FF2B5EF4-FFF2-40B4-BE49-F238E27FC236}">
                <a16:creationId xmlns:a16="http://schemas.microsoft.com/office/drawing/2014/main" id="{93402F54-3E94-1863-2502-8B0188C776FC}"/>
              </a:ext>
            </a:extLst>
          </p:cNvPr>
          <p:cNvSpPr txBox="1"/>
          <p:nvPr/>
        </p:nvSpPr>
        <p:spPr>
          <a:xfrm>
            <a:off x="7268567" y="4869613"/>
            <a:ext cx="1047812" cy="415498"/>
          </a:xfrm>
          <a:prstGeom prst="rect">
            <a:avLst/>
          </a:prstGeom>
          <a:noFill/>
          <a:ln>
            <a:noFill/>
          </a:ln>
        </p:spPr>
        <p:txBody>
          <a:bodyPr wrap="square" rtlCol="0">
            <a:spAutoFit/>
          </a:bodyPr>
          <a:lstStyle/>
          <a:p>
            <a:r>
              <a:rPr lang="en-GB" sz="1050" dirty="0"/>
              <a:t>Swiss Director</a:t>
            </a:r>
          </a:p>
          <a:p>
            <a:r>
              <a:rPr lang="en-GB" sz="1050" dirty="0"/>
              <a:t>(currently </a:t>
            </a:r>
            <a:r>
              <a:rPr lang="en-GB" sz="1050" dirty="0" err="1"/>
              <a:t>vpsg</a:t>
            </a:r>
            <a:r>
              <a:rPr lang="en-GB" sz="1050" dirty="0"/>
              <a:t>)</a:t>
            </a:r>
          </a:p>
        </p:txBody>
      </p:sp>
      <p:sp>
        <p:nvSpPr>
          <p:cNvPr id="3" name="Frame 2">
            <a:extLst>
              <a:ext uri="{FF2B5EF4-FFF2-40B4-BE49-F238E27FC236}">
                <a16:creationId xmlns:a16="http://schemas.microsoft.com/office/drawing/2014/main" id="{7B4CF578-2B2A-D140-A948-5FB0A95F9941}"/>
              </a:ext>
            </a:extLst>
          </p:cNvPr>
          <p:cNvSpPr/>
          <p:nvPr/>
        </p:nvSpPr>
        <p:spPr>
          <a:xfrm>
            <a:off x="4748429" y="746066"/>
            <a:ext cx="946404" cy="429186"/>
          </a:xfrm>
          <a:prstGeom prst="frame">
            <a:avLst>
              <a:gd name="adj1" fmla="val 10166"/>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10" name="TextBox 9">
            <a:extLst>
              <a:ext uri="{FF2B5EF4-FFF2-40B4-BE49-F238E27FC236}">
                <a16:creationId xmlns:a16="http://schemas.microsoft.com/office/drawing/2014/main" id="{EDDBF323-93D1-2041-B562-0BF89F46B2A8}"/>
              </a:ext>
            </a:extLst>
          </p:cNvPr>
          <p:cNvSpPr txBox="1"/>
          <p:nvPr/>
        </p:nvSpPr>
        <p:spPr>
          <a:xfrm>
            <a:off x="4873035" y="818672"/>
            <a:ext cx="704039" cy="253916"/>
          </a:xfrm>
          <a:prstGeom prst="rect">
            <a:avLst/>
          </a:prstGeom>
          <a:noFill/>
        </p:spPr>
        <p:txBody>
          <a:bodyPr wrap="none" rtlCol="0">
            <a:spAutoFit/>
          </a:bodyPr>
          <a:lstStyle/>
          <a:p>
            <a:r>
              <a:rPr lang="en-US" sz="1050" dirty="0"/>
              <a:t>President</a:t>
            </a:r>
          </a:p>
        </p:txBody>
      </p:sp>
      <p:sp>
        <p:nvSpPr>
          <p:cNvPr id="2" name="Frame 1">
            <a:extLst>
              <a:ext uri="{FF2B5EF4-FFF2-40B4-BE49-F238E27FC236}">
                <a16:creationId xmlns:a16="http://schemas.microsoft.com/office/drawing/2014/main" id="{B0025023-B3B3-AC41-9798-BD4AB7A56FCF}"/>
              </a:ext>
            </a:extLst>
          </p:cNvPr>
          <p:cNvSpPr/>
          <p:nvPr/>
        </p:nvSpPr>
        <p:spPr>
          <a:xfrm>
            <a:off x="4103198" y="1279180"/>
            <a:ext cx="1021174" cy="372241"/>
          </a:xfrm>
          <a:prstGeom prst="fram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11" name="TextBox 10">
            <a:extLst>
              <a:ext uri="{FF2B5EF4-FFF2-40B4-BE49-F238E27FC236}">
                <a16:creationId xmlns:a16="http://schemas.microsoft.com/office/drawing/2014/main" id="{A33FE09F-54ED-C147-8A3F-B0BB36B153AF}"/>
              </a:ext>
            </a:extLst>
          </p:cNvPr>
          <p:cNvSpPr txBox="1"/>
          <p:nvPr/>
        </p:nvSpPr>
        <p:spPr>
          <a:xfrm>
            <a:off x="4141267" y="1274294"/>
            <a:ext cx="983104" cy="415498"/>
          </a:xfrm>
          <a:prstGeom prst="rect">
            <a:avLst/>
          </a:prstGeom>
          <a:noFill/>
          <a:ln>
            <a:noFill/>
          </a:ln>
        </p:spPr>
        <p:txBody>
          <a:bodyPr wrap="square" rtlCol="0">
            <a:spAutoFit/>
          </a:bodyPr>
          <a:lstStyle/>
          <a:p>
            <a:r>
              <a:rPr lang="en-US" sz="1050" dirty="0"/>
              <a:t>VP/Secretary</a:t>
            </a:r>
          </a:p>
          <a:p>
            <a:r>
              <a:rPr lang="en-US" sz="1050" dirty="0"/>
              <a:t>General</a:t>
            </a:r>
          </a:p>
        </p:txBody>
      </p:sp>
      <p:grpSp>
        <p:nvGrpSpPr>
          <p:cNvPr id="50" name="Group 49">
            <a:extLst>
              <a:ext uri="{FF2B5EF4-FFF2-40B4-BE49-F238E27FC236}">
                <a16:creationId xmlns:a16="http://schemas.microsoft.com/office/drawing/2014/main" id="{E822D2D6-612A-AA40-A82D-47B27FA86FB3}"/>
              </a:ext>
            </a:extLst>
          </p:cNvPr>
          <p:cNvGrpSpPr/>
          <p:nvPr/>
        </p:nvGrpSpPr>
        <p:grpSpPr>
          <a:xfrm>
            <a:off x="5596421" y="1251422"/>
            <a:ext cx="1246896" cy="366722"/>
            <a:chOff x="6227204" y="722757"/>
            <a:chExt cx="1613765" cy="518160"/>
          </a:xfrm>
        </p:grpSpPr>
        <p:sp>
          <p:nvSpPr>
            <p:cNvPr id="4" name="Frame 3">
              <a:extLst>
                <a:ext uri="{FF2B5EF4-FFF2-40B4-BE49-F238E27FC236}">
                  <a16:creationId xmlns:a16="http://schemas.microsoft.com/office/drawing/2014/main" id="{2BD1CCF2-7E39-984C-8621-5B887FEBAE6A}"/>
                </a:ext>
              </a:extLst>
            </p:cNvPr>
            <p:cNvSpPr/>
            <p:nvPr/>
          </p:nvSpPr>
          <p:spPr>
            <a:xfrm>
              <a:off x="6227204" y="722757"/>
              <a:ext cx="1402080" cy="518160"/>
            </a:xfrm>
            <a:prstGeom prst="fram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12" name="TextBox 11">
              <a:extLst>
                <a:ext uri="{FF2B5EF4-FFF2-40B4-BE49-F238E27FC236}">
                  <a16:creationId xmlns:a16="http://schemas.microsoft.com/office/drawing/2014/main" id="{C3D72FE7-828E-2C4E-8DD4-976D87973938}"/>
                </a:ext>
              </a:extLst>
            </p:cNvPr>
            <p:cNvSpPr txBox="1"/>
            <p:nvPr/>
          </p:nvSpPr>
          <p:spPr>
            <a:xfrm>
              <a:off x="6288641" y="808139"/>
              <a:ext cx="1552328" cy="358771"/>
            </a:xfrm>
            <a:prstGeom prst="rect">
              <a:avLst/>
            </a:prstGeom>
            <a:noFill/>
            <a:ln>
              <a:noFill/>
            </a:ln>
          </p:spPr>
          <p:txBody>
            <a:bodyPr wrap="square" rtlCol="0">
              <a:spAutoFit/>
            </a:bodyPr>
            <a:lstStyle/>
            <a:p>
              <a:r>
                <a:rPr lang="en-US" sz="1050" dirty="0"/>
                <a:t>VP/Treasurer</a:t>
              </a:r>
            </a:p>
          </p:txBody>
        </p:sp>
      </p:grpSp>
      <p:sp>
        <p:nvSpPr>
          <p:cNvPr id="42" name="TextBox 41">
            <a:extLst>
              <a:ext uri="{FF2B5EF4-FFF2-40B4-BE49-F238E27FC236}">
                <a16:creationId xmlns:a16="http://schemas.microsoft.com/office/drawing/2014/main" id="{5B6741EA-7B5F-D841-BB10-CF2C22CC5F88}"/>
              </a:ext>
            </a:extLst>
          </p:cNvPr>
          <p:cNvSpPr txBox="1"/>
          <p:nvPr/>
        </p:nvSpPr>
        <p:spPr>
          <a:xfrm>
            <a:off x="4099581" y="1695571"/>
            <a:ext cx="1275208" cy="415498"/>
          </a:xfrm>
          <a:prstGeom prst="rect">
            <a:avLst/>
          </a:prstGeom>
          <a:noFill/>
        </p:spPr>
        <p:txBody>
          <a:bodyPr wrap="square" rtlCol="0">
            <a:spAutoFit/>
          </a:bodyPr>
          <a:lstStyle/>
          <a:p>
            <a:r>
              <a:rPr lang="en-US" sz="1050" dirty="0"/>
              <a:t>Office Administrator</a:t>
            </a:r>
          </a:p>
        </p:txBody>
      </p:sp>
      <p:sp>
        <p:nvSpPr>
          <p:cNvPr id="76" name="Alternate Process 75">
            <a:extLst>
              <a:ext uri="{FF2B5EF4-FFF2-40B4-BE49-F238E27FC236}">
                <a16:creationId xmlns:a16="http://schemas.microsoft.com/office/drawing/2014/main" id="{97519149-A266-D34E-9CC9-49761FA57061}"/>
              </a:ext>
            </a:extLst>
          </p:cNvPr>
          <p:cNvSpPr/>
          <p:nvPr/>
        </p:nvSpPr>
        <p:spPr>
          <a:xfrm>
            <a:off x="2018327" y="1704794"/>
            <a:ext cx="1821128" cy="234150"/>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19" name="TextBox 18">
            <a:extLst>
              <a:ext uri="{FF2B5EF4-FFF2-40B4-BE49-F238E27FC236}">
                <a16:creationId xmlns:a16="http://schemas.microsoft.com/office/drawing/2014/main" id="{4462E34A-7CA2-D549-B1E9-E735ACB1536C}"/>
              </a:ext>
            </a:extLst>
          </p:cNvPr>
          <p:cNvSpPr txBox="1"/>
          <p:nvPr/>
        </p:nvSpPr>
        <p:spPr>
          <a:xfrm>
            <a:off x="2148799" y="1711847"/>
            <a:ext cx="1488335" cy="230832"/>
          </a:xfrm>
          <a:prstGeom prst="rect">
            <a:avLst/>
          </a:prstGeom>
          <a:noFill/>
          <a:ln>
            <a:noFill/>
          </a:ln>
        </p:spPr>
        <p:txBody>
          <a:bodyPr wrap="square" rtlCol="0">
            <a:spAutoFit/>
          </a:bodyPr>
          <a:lstStyle/>
          <a:p>
            <a:r>
              <a:rPr lang="en-US" sz="900" dirty="0"/>
              <a:t>Webinar administration</a:t>
            </a:r>
          </a:p>
        </p:txBody>
      </p:sp>
      <p:grpSp>
        <p:nvGrpSpPr>
          <p:cNvPr id="122" name="Group 121">
            <a:extLst>
              <a:ext uri="{FF2B5EF4-FFF2-40B4-BE49-F238E27FC236}">
                <a16:creationId xmlns:a16="http://schemas.microsoft.com/office/drawing/2014/main" id="{8E8146FB-932D-2A42-9DA4-40B118042A2E}"/>
              </a:ext>
            </a:extLst>
          </p:cNvPr>
          <p:cNvGrpSpPr/>
          <p:nvPr/>
        </p:nvGrpSpPr>
        <p:grpSpPr>
          <a:xfrm>
            <a:off x="2057741" y="976908"/>
            <a:ext cx="1757166" cy="276676"/>
            <a:chOff x="3628379" y="8061831"/>
            <a:chExt cx="1906157" cy="409889"/>
          </a:xfrm>
        </p:grpSpPr>
        <p:sp>
          <p:nvSpPr>
            <p:cNvPr id="123" name="Alternate Process 122">
              <a:extLst>
                <a:ext uri="{FF2B5EF4-FFF2-40B4-BE49-F238E27FC236}">
                  <a16:creationId xmlns:a16="http://schemas.microsoft.com/office/drawing/2014/main" id="{C04ADB56-BF73-AE4D-ADEA-23376C9414EC}"/>
                </a:ext>
              </a:extLst>
            </p:cNvPr>
            <p:cNvSpPr/>
            <p:nvPr/>
          </p:nvSpPr>
          <p:spPr>
            <a:xfrm>
              <a:off x="3628379" y="8061831"/>
              <a:ext cx="1906157" cy="409889"/>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124" name="TextBox 123">
              <a:extLst>
                <a:ext uri="{FF2B5EF4-FFF2-40B4-BE49-F238E27FC236}">
                  <a16:creationId xmlns:a16="http://schemas.microsoft.com/office/drawing/2014/main" id="{AE8C6EC1-58FD-A94E-BE22-2CEDEC2B9E95}"/>
                </a:ext>
              </a:extLst>
            </p:cNvPr>
            <p:cNvSpPr txBox="1"/>
            <p:nvPr/>
          </p:nvSpPr>
          <p:spPr>
            <a:xfrm>
              <a:off x="3718931" y="8118963"/>
              <a:ext cx="1584506" cy="341972"/>
            </a:xfrm>
            <a:prstGeom prst="rect">
              <a:avLst/>
            </a:prstGeom>
            <a:noFill/>
            <a:ln>
              <a:noFill/>
            </a:ln>
          </p:spPr>
          <p:txBody>
            <a:bodyPr wrap="none" rtlCol="0">
              <a:spAutoFit/>
            </a:bodyPr>
            <a:lstStyle/>
            <a:p>
              <a:r>
                <a:rPr lang="en-US" sz="900" dirty="0"/>
                <a:t>Archives / Website content</a:t>
              </a:r>
            </a:p>
          </p:txBody>
        </p:sp>
      </p:grpSp>
      <p:sp>
        <p:nvSpPr>
          <p:cNvPr id="147" name="Alternate Process 122">
            <a:extLst>
              <a:ext uri="{FF2B5EF4-FFF2-40B4-BE49-F238E27FC236}">
                <a16:creationId xmlns:a16="http://schemas.microsoft.com/office/drawing/2014/main" id="{7E9D0EC5-2B49-0097-66AA-E1CD2F31F796}"/>
              </a:ext>
            </a:extLst>
          </p:cNvPr>
          <p:cNvSpPr/>
          <p:nvPr/>
        </p:nvSpPr>
        <p:spPr>
          <a:xfrm>
            <a:off x="2042528" y="1337819"/>
            <a:ext cx="1772726" cy="276676"/>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Council member administration</a:t>
            </a:r>
          </a:p>
        </p:txBody>
      </p:sp>
      <p:sp>
        <p:nvSpPr>
          <p:cNvPr id="149" name="Alternate Process 122">
            <a:extLst>
              <a:ext uri="{FF2B5EF4-FFF2-40B4-BE49-F238E27FC236}">
                <a16:creationId xmlns:a16="http://schemas.microsoft.com/office/drawing/2014/main" id="{218B9FC5-A38D-C3B3-BEF3-61CBDBAC7DD8}"/>
              </a:ext>
            </a:extLst>
          </p:cNvPr>
          <p:cNvSpPr/>
          <p:nvPr/>
        </p:nvSpPr>
        <p:spPr>
          <a:xfrm>
            <a:off x="6976348" y="1228602"/>
            <a:ext cx="1308446" cy="236698"/>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Sponsors</a:t>
            </a:r>
          </a:p>
        </p:txBody>
      </p:sp>
      <p:sp>
        <p:nvSpPr>
          <p:cNvPr id="57" name="Alternate Process 142">
            <a:extLst>
              <a:ext uri="{FF2B5EF4-FFF2-40B4-BE49-F238E27FC236}">
                <a16:creationId xmlns:a16="http://schemas.microsoft.com/office/drawing/2014/main" id="{9A2EB3A8-A16B-65E1-266A-3BDDBF0527BC}"/>
              </a:ext>
            </a:extLst>
          </p:cNvPr>
          <p:cNvSpPr/>
          <p:nvPr/>
        </p:nvSpPr>
        <p:spPr>
          <a:xfrm>
            <a:off x="4096855" y="1763586"/>
            <a:ext cx="1207692" cy="279540"/>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90" name="Alternate Process 122">
            <a:extLst>
              <a:ext uri="{FF2B5EF4-FFF2-40B4-BE49-F238E27FC236}">
                <a16:creationId xmlns:a16="http://schemas.microsoft.com/office/drawing/2014/main" id="{F9A2B543-C934-9AD8-26B0-E9BF424C628F}"/>
              </a:ext>
            </a:extLst>
          </p:cNvPr>
          <p:cNvSpPr/>
          <p:nvPr/>
        </p:nvSpPr>
        <p:spPr>
          <a:xfrm>
            <a:off x="7007933" y="1541060"/>
            <a:ext cx="1308446" cy="227908"/>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Banks / Tax authorities</a:t>
            </a:r>
          </a:p>
        </p:txBody>
      </p:sp>
      <p:grpSp>
        <p:nvGrpSpPr>
          <p:cNvPr id="54" name="Group 53">
            <a:extLst>
              <a:ext uri="{FF2B5EF4-FFF2-40B4-BE49-F238E27FC236}">
                <a16:creationId xmlns:a16="http://schemas.microsoft.com/office/drawing/2014/main" id="{184E55F1-9221-084C-B928-7934DDE4C554}"/>
              </a:ext>
            </a:extLst>
          </p:cNvPr>
          <p:cNvGrpSpPr/>
          <p:nvPr/>
        </p:nvGrpSpPr>
        <p:grpSpPr>
          <a:xfrm>
            <a:off x="352913" y="2300961"/>
            <a:ext cx="946404" cy="349758"/>
            <a:chOff x="278735" y="1417427"/>
            <a:chExt cx="1402080" cy="518160"/>
          </a:xfrm>
        </p:grpSpPr>
        <p:sp>
          <p:nvSpPr>
            <p:cNvPr id="5" name="Frame 4">
              <a:extLst>
                <a:ext uri="{FF2B5EF4-FFF2-40B4-BE49-F238E27FC236}">
                  <a16:creationId xmlns:a16="http://schemas.microsoft.com/office/drawing/2014/main" id="{C6B26832-D889-804F-9D5C-E5F06B1A870C}"/>
                </a:ext>
              </a:extLst>
            </p:cNvPr>
            <p:cNvSpPr/>
            <p:nvPr/>
          </p:nvSpPr>
          <p:spPr>
            <a:xfrm>
              <a:off x="278735" y="1417427"/>
              <a:ext cx="1402080" cy="51816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15" name="TextBox 14">
              <a:extLst>
                <a:ext uri="{FF2B5EF4-FFF2-40B4-BE49-F238E27FC236}">
                  <a16:creationId xmlns:a16="http://schemas.microsoft.com/office/drawing/2014/main" id="{88E25BF6-6B38-2647-B854-1D533CD90842}"/>
                </a:ext>
              </a:extLst>
            </p:cNvPr>
            <p:cNvSpPr txBox="1"/>
            <p:nvPr/>
          </p:nvSpPr>
          <p:spPr>
            <a:xfrm>
              <a:off x="425548" y="1491843"/>
              <a:ext cx="952090" cy="413788"/>
            </a:xfrm>
            <a:prstGeom prst="rect">
              <a:avLst/>
            </a:prstGeom>
            <a:noFill/>
          </p:spPr>
          <p:txBody>
            <a:bodyPr wrap="square" rtlCol="0">
              <a:spAutoFit/>
            </a:bodyPr>
            <a:lstStyle/>
            <a:p>
              <a:r>
                <a:rPr lang="en-US" sz="1215" dirty="0"/>
                <a:t>PS &amp; E</a:t>
              </a:r>
            </a:p>
          </p:txBody>
        </p:sp>
      </p:grpSp>
      <p:grpSp>
        <p:nvGrpSpPr>
          <p:cNvPr id="53" name="Group 52">
            <a:extLst>
              <a:ext uri="{FF2B5EF4-FFF2-40B4-BE49-F238E27FC236}">
                <a16:creationId xmlns:a16="http://schemas.microsoft.com/office/drawing/2014/main" id="{1152752F-9AC2-AD43-803C-B62830F6193F}"/>
              </a:ext>
            </a:extLst>
          </p:cNvPr>
          <p:cNvGrpSpPr/>
          <p:nvPr/>
        </p:nvGrpSpPr>
        <p:grpSpPr>
          <a:xfrm>
            <a:off x="1448798" y="2311695"/>
            <a:ext cx="946404" cy="349758"/>
            <a:chOff x="1902159" y="1417427"/>
            <a:chExt cx="1402080" cy="518160"/>
          </a:xfrm>
        </p:grpSpPr>
        <p:sp>
          <p:nvSpPr>
            <p:cNvPr id="6" name="Frame 5">
              <a:extLst>
                <a:ext uri="{FF2B5EF4-FFF2-40B4-BE49-F238E27FC236}">
                  <a16:creationId xmlns:a16="http://schemas.microsoft.com/office/drawing/2014/main" id="{4C2D33DD-D17C-364A-845E-940B05961B14}"/>
                </a:ext>
              </a:extLst>
            </p:cNvPr>
            <p:cNvSpPr/>
            <p:nvPr/>
          </p:nvSpPr>
          <p:spPr>
            <a:xfrm>
              <a:off x="1902159" y="1417427"/>
              <a:ext cx="1402080" cy="51816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16" name="TextBox 15">
              <a:extLst>
                <a:ext uri="{FF2B5EF4-FFF2-40B4-BE49-F238E27FC236}">
                  <a16:creationId xmlns:a16="http://schemas.microsoft.com/office/drawing/2014/main" id="{68C58ED6-D7CA-6E4C-8D00-F75658AC11EC}"/>
                </a:ext>
              </a:extLst>
            </p:cNvPr>
            <p:cNvSpPr txBox="1"/>
            <p:nvPr/>
          </p:nvSpPr>
          <p:spPr>
            <a:xfrm>
              <a:off x="2237689" y="1498986"/>
              <a:ext cx="609190" cy="413788"/>
            </a:xfrm>
            <a:prstGeom prst="rect">
              <a:avLst/>
            </a:prstGeom>
            <a:noFill/>
          </p:spPr>
          <p:txBody>
            <a:bodyPr wrap="none" rtlCol="0">
              <a:spAutoFit/>
            </a:bodyPr>
            <a:lstStyle/>
            <a:p>
              <a:r>
                <a:rPr lang="en-US" sz="1215" dirty="0"/>
                <a:t>STP</a:t>
              </a:r>
            </a:p>
          </p:txBody>
        </p:sp>
      </p:grpSp>
      <p:grpSp>
        <p:nvGrpSpPr>
          <p:cNvPr id="52" name="Group 51">
            <a:extLst>
              <a:ext uri="{FF2B5EF4-FFF2-40B4-BE49-F238E27FC236}">
                <a16:creationId xmlns:a16="http://schemas.microsoft.com/office/drawing/2014/main" id="{8BFBD114-0252-F946-B675-7AA78E161E7A}"/>
              </a:ext>
            </a:extLst>
          </p:cNvPr>
          <p:cNvGrpSpPr/>
          <p:nvPr/>
        </p:nvGrpSpPr>
        <p:grpSpPr>
          <a:xfrm>
            <a:off x="2538388" y="2311695"/>
            <a:ext cx="946404" cy="349758"/>
            <a:chOff x="3514946" y="1465678"/>
            <a:chExt cx="1402080" cy="518160"/>
          </a:xfrm>
        </p:grpSpPr>
        <p:sp>
          <p:nvSpPr>
            <p:cNvPr id="7" name="Frame 6">
              <a:extLst>
                <a:ext uri="{FF2B5EF4-FFF2-40B4-BE49-F238E27FC236}">
                  <a16:creationId xmlns:a16="http://schemas.microsoft.com/office/drawing/2014/main" id="{1C796733-E8C2-344C-8F30-A636FA7C32A6}"/>
                </a:ext>
              </a:extLst>
            </p:cNvPr>
            <p:cNvSpPr/>
            <p:nvPr/>
          </p:nvSpPr>
          <p:spPr>
            <a:xfrm>
              <a:off x="3514946" y="1465678"/>
              <a:ext cx="1402080" cy="51816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17" name="TextBox 16">
              <a:extLst>
                <a:ext uri="{FF2B5EF4-FFF2-40B4-BE49-F238E27FC236}">
                  <a16:creationId xmlns:a16="http://schemas.microsoft.com/office/drawing/2014/main" id="{A216E1C3-C1DB-C04A-ABD6-9137D4060004}"/>
                </a:ext>
              </a:extLst>
            </p:cNvPr>
            <p:cNvSpPr txBox="1"/>
            <p:nvPr/>
          </p:nvSpPr>
          <p:spPr>
            <a:xfrm>
              <a:off x="4070716" y="1500074"/>
              <a:ext cx="620656" cy="413788"/>
            </a:xfrm>
            <a:prstGeom prst="rect">
              <a:avLst/>
            </a:prstGeom>
            <a:noFill/>
          </p:spPr>
          <p:txBody>
            <a:bodyPr wrap="square" rtlCol="0">
              <a:spAutoFit/>
            </a:bodyPr>
            <a:lstStyle/>
            <a:p>
              <a:r>
                <a:rPr lang="en-US" sz="1215" dirty="0"/>
                <a:t>ID</a:t>
              </a:r>
            </a:p>
          </p:txBody>
        </p:sp>
      </p:grpSp>
      <p:grpSp>
        <p:nvGrpSpPr>
          <p:cNvPr id="55" name="Group 54">
            <a:extLst>
              <a:ext uri="{FF2B5EF4-FFF2-40B4-BE49-F238E27FC236}">
                <a16:creationId xmlns:a16="http://schemas.microsoft.com/office/drawing/2014/main" id="{0167FBE5-E9AB-F34C-840D-86A6D3F1DF41}"/>
              </a:ext>
            </a:extLst>
          </p:cNvPr>
          <p:cNvGrpSpPr/>
          <p:nvPr/>
        </p:nvGrpSpPr>
        <p:grpSpPr>
          <a:xfrm>
            <a:off x="3637133" y="2313025"/>
            <a:ext cx="946404" cy="340106"/>
            <a:chOff x="5222240" y="1448186"/>
            <a:chExt cx="1402080" cy="518160"/>
          </a:xfrm>
        </p:grpSpPr>
        <p:sp>
          <p:nvSpPr>
            <p:cNvPr id="8" name="Frame 7">
              <a:extLst>
                <a:ext uri="{FF2B5EF4-FFF2-40B4-BE49-F238E27FC236}">
                  <a16:creationId xmlns:a16="http://schemas.microsoft.com/office/drawing/2014/main" id="{4713C572-7634-8047-90EC-F9CD22656A56}"/>
                </a:ext>
              </a:extLst>
            </p:cNvPr>
            <p:cNvSpPr/>
            <p:nvPr/>
          </p:nvSpPr>
          <p:spPr>
            <a:xfrm>
              <a:off x="5222240" y="1448186"/>
              <a:ext cx="1402080" cy="51816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18" name="TextBox 17">
              <a:extLst>
                <a:ext uri="{FF2B5EF4-FFF2-40B4-BE49-F238E27FC236}">
                  <a16:creationId xmlns:a16="http://schemas.microsoft.com/office/drawing/2014/main" id="{C764F4B2-A5F9-B241-B075-EE5F52D0715D}"/>
                </a:ext>
              </a:extLst>
            </p:cNvPr>
            <p:cNvSpPr txBox="1"/>
            <p:nvPr/>
          </p:nvSpPr>
          <p:spPr>
            <a:xfrm>
              <a:off x="5558233" y="1516102"/>
              <a:ext cx="641677" cy="425531"/>
            </a:xfrm>
            <a:prstGeom prst="rect">
              <a:avLst/>
            </a:prstGeom>
            <a:noFill/>
          </p:spPr>
          <p:txBody>
            <a:bodyPr wrap="none" rtlCol="0">
              <a:spAutoFit/>
            </a:bodyPr>
            <a:lstStyle/>
            <a:p>
              <a:r>
                <a:rPr lang="en-US" sz="1215" dirty="0"/>
                <a:t>CPR</a:t>
              </a:r>
            </a:p>
          </p:txBody>
        </p:sp>
      </p:grpSp>
      <p:grpSp>
        <p:nvGrpSpPr>
          <p:cNvPr id="56" name="Group 55">
            <a:extLst>
              <a:ext uri="{FF2B5EF4-FFF2-40B4-BE49-F238E27FC236}">
                <a16:creationId xmlns:a16="http://schemas.microsoft.com/office/drawing/2014/main" id="{7B78C24A-8502-084C-A868-C15F48012655}"/>
              </a:ext>
            </a:extLst>
          </p:cNvPr>
          <p:cNvGrpSpPr/>
          <p:nvPr/>
        </p:nvGrpSpPr>
        <p:grpSpPr>
          <a:xfrm>
            <a:off x="4717688" y="2299237"/>
            <a:ext cx="946404" cy="349758"/>
            <a:chOff x="6941456" y="1455518"/>
            <a:chExt cx="1402080" cy="518160"/>
          </a:xfrm>
        </p:grpSpPr>
        <p:sp>
          <p:nvSpPr>
            <p:cNvPr id="9" name="Frame 8">
              <a:extLst>
                <a:ext uri="{FF2B5EF4-FFF2-40B4-BE49-F238E27FC236}">
                  <a16:creationId xmlns:a16="http://schemas.microsoft.com/office/drawing/2014/main" id="{49A3593E-224E-A549-A14D-1807EB9CF70C}"/>
                </a:ext>
              </a:extLst>
            </p:cNvPr>
            <p:cNvSpPr/>
            <p:nvPr/>
          </p:nvSpPr>
          <p:spPr>
            <a:xfrm>
              <a:off x="6941456" y="1455518"/>
              <a:ext cx="1402080" cy="51816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20" name="TextBox 19">
              <a:extLst>
                <a:ext uri="{FF2B5EF4-FFF2-40B4-BE49-F238E27FC236}">
                  <a16:creationId xmlns:a16="http://schemas.microsoft.com/office/drawing/2014/main" id="{86491429-5698-6E4D-B35D-6A0249749CE0}"/>
                </a:ext>
              </a:extLst>
            </p:cNvPr>
            <p:cNvSpPr txBox="1"/>
            <p:nvPr/>
          </p:nvSpPr>
          <p:spPr>
            <a:xfrm>
              <a:off x="7227700" y="1540094"/>
              <a:ext cx="697101" cy="413788"/>
            </a:xfrm>
            <a:prstGeom prst="rect">
              <a:avLst/>
            </a:prstGeom>
            <a:noFill/>
          </p:spPr>
          <p:txBody>
            <a:bodyPr wrap="square" rtlCol="0">
              <a:spAutoFit/>
            </a:bodyPr>
            <a:lstStyle/>
            <a:p>
              <a:r>
                <a:rPr lang="en-US" sz="1215" dirty="0"/>
                <a:t>DP</a:t>
              </a:r>
            </a:p>
          </p:txBody>
        </p:sp>
      </p:grpSp>
      <p:sp>
        <p:nvSpPr>
          <p:cNvPr id="64" name="TextBox 63">
            <a:extLst>
              <a:ext uri="{FF2B5EF4-FFF2-40B4-BE49-F238E27FC236}">
                <a16:creationId xmlns:a16="http://schemas.microsoft.com/office/drawing/2014/main" id="{43E75B44-BD1D-9B41-8EC1-5D5468058A1E}"/>
              </a:ext>
            </a:extLst>
          </p:cNvPr>
          <p:cNvSpPr txBox="1"/>
          <p:nvPr/>
        </p:nvSpPr>
        <p:spPr>
          <a:xfrm>
            <a:off x="6021182" y="2088228"/>
            <a:ext cx="964148" cy="279307"/>
          </a:xfrm>
          <a:prstGeom prst="rect">
            <a:avLst/>
          </a:prstGeom>
          <a:noFill/>
        </p:spPr>
        <p:txBody>
          <a:bodyPr wrap="square" rtlCol="0">
            <a:spAutoFit/>
          </a:bodyPr>
          <a:lstStyle/>
          <a:p>
            <a:r>
              <a:rPr lang="en-US" sz="1215" dirty="0"/>
              <a:t>Awards</a:t>
            </a:r>
          </a:p>
        </p:txBody>
      </p:sp>
      <p:sp>
        <p:nvSpPr>
          <p:cNvPr id="93" name="TextBox 92">
            <a:extLst>
              <a:ext uri="{FF2B5EF4-FFF2-40B4-BE49-F238E27FC236}">
                <a16:creationId xmlns:a16="http://schemas.microsoft.com/office/drawing/2014/main" id="{D26A62CF-57E4-D45D-C456-54F0A29F6977}"/>
              </a:ext>
            </a:extLst>
          </p:cNvPr>
          <p:cNvSpPr txBox="1"/>
          <p:nvPr/>
        </p:nvSpPr>
        <p:spPr>
          <a:xfrm>
            <a:off x="908504" y="2087477"/>
            <a:ext cx="4280603" cy="253916"/>
          </a:xfrm>
          <a:prstGeom prst="rect">
            <a:avLst/>
          </a:prstGeom>
          <a:noFill/>
        </p:spPr>
        <p:txBody>
          <a:bodyPr wrap="square" rtlCol="0">
            <a:spAutoFit/>
          </a:bodyPr>
          <a:lstStyle/>
          <a:p>
            <a:r>
              <a:rPr lang="en-US" sz="1050" i="1" dirty="0"/>
              <a:t>Standing committees* (</a:t>
            </a:r>
            <a:r>
              <a:rPr lang="en-US" sz="900" i="1" dirty="0"/>
              <a:t>Established by Council vote, Chairs appointed by President</a:t>
            </a:r>
            <a:r>
              <a:rPr lang="en-US" sz="1050" i="1" dirty="0"/>
              <a:t>)</a:t>
            </a:r>
          </a:p>
        </p:txBody>
      </p:sp>
      <p:sp>
        <p:nvSpPr>
          <p:cNvPr id="23" name="Alternate Process 22">
            <a:extLst>
              <a:ext uri="{FF2B5EF4-FFF2-40B4-BE49-F238E27FC236}">
                <a16:creationId xmlns:a16="http://schemas.microsoft.com/office/drawing/2014/main" id="{DFCA8498-6260-5A43-8970-59CCB8DDF243}"/>
              </a:ext>
            </a:extLst>
          </p:cNvPr>
          <p:cNvSpPr/>
          <p:nvPr/>
        </p:nvSpPr>
        <p:spPr>
          <a:xfrm>
            <a:off x="356926" y="3669900"/>
            <a:ext cx="1145034" cy="414081"/>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36" name="TextBox 35">
            <a:extLst>
              <a:ext uri="{FF2B5EF4-FFF2-40B4-BE49-F238E27FC236}">
                <a16:creationId xmlns:a16="http://schemas.microsoft.com/office/drawing/2014/main" id="{F6A07318-8D26-8D4B-8C55-A46B6599780F}"/>
              </a:ext>
            </a:extLst>
          </p:cNvPr>
          <p:cNvSpPr txBox="1"/>
          <p:nvPr/>
        </p:nvSpPr>
        <p:spPr>
          <a:xfrm>
            <a:off x="373133" y="3684474"/>
            <a:ext cx="1128827" cy="369332"/>
          </a:xfrm>
          <a:prstGeom prst="rect">
            <a:avLst/>
          </a:prstGeom>
          <a:noFill/>
          <a:ln>
            <a:noFill/>
          </a:ln>
        </p:spPr>
        <p:txBody>
          <a:bodyPr wrap="square" rtlCol="0">
            <a:spAutoFit/>
          </a:bodyPr>
          <a:lstStyle/>
          <a:p>
            <a:r>
              <a:rPr lang="en-US" sz="900" dirty="0"/>
              <a:t>Endorsement of  certification bodies</a:t>
            </a:r>
          </a:p>
        </p:txBody>
      </p:sp>
      <p:sp>
        <p:nvSpPr>
          <p:cNvPr id="81" name="Alternate Process 80">
            <a:extLst>
              <a:ext uri="{FF2B5EF4-FFF2-40B4-BE49-F238E27FC236}">
                <a16:creationId xmlns:a16="http://schemas.microsoft.com/office/drawing/2014/main" id="{6EEBFF63-6B95-8746-837D-5FC17AE39D82}"/>
              </a:ext>
            </a:extLst>
          </p:cNvPr>
          <p:cNvSpPr/>
          <p:nvPr/>
        </p:nvSpPr>
        <p:spPr>
          <a:xfrm>
            <a:off x="352011" y="3182785"/>
            <a:ext cx="1188619" cy="421878"/>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3" name="TextBox 112">
            <a:extLst>
              <a:ext uri="{FF2B5EF4-FFF2-40B4-BE49-F238E27FC236}">
                <a16:creationId xmlns:a16="http://schemas.microsoft.com/office/drawing/2014/main" id="{4E11539E-7677-3B49-AC8C-14A2F2D28E08}"/>
              </a:ext>
            </a:extLst>
          </p:cNvPr>
          <p:cNvSpPr txBox="1"/>
          <p:nvPr/>
        </p:nvSpPr>
        <p:spPr>
          <a:xfrm>
            <a:off x="334262" y="3200842"/>
            <a:ext cx="1114536" cy="369332"/>
          </a:xfrm>
          <a:prstGeom prst="rect">
            <a:avLst/>
          </a:prstGeom>
          <a:noFill/>
          <a:ln>
            <a:noFill/>
          </a:ln>
        </p:spPr>
        <p:txBody>
          <a:bodyPr wrap="square" rtlCol="0">
            <a:spAutoFit/>
          </a:bodyPr>
          <a:lstStyle/>
          <a:p>
            <a:r>
              <a:rPr lang="en-US" sz="900" dirty="0"/>
              <a:t>Website Education Map</a:t>
            </a:r>
          </a:p>
        </p:txBody>
      </p:sp>
      <p:sp>
        <p:nvSpPr>
          <p:cNvPr id="22" name="Alternate Process 21">
            <a:extLst>
              <a:ext uri="{FF2B5EF4-FFF2-40B4-BE49-F238E27FC236}">
                <a16:creationId xmlns:a16="http://schemas.microsoft.com/office/drawing/2014/main" id="{4095523A-53C3-8749-941E-4FC0E76D3FEF}"/>
              </a:ext>
            </a:extLst>
          </p:cNvPr>
          <p:cNvSpPr/>
          <p:nvPr/>
        </p:nvSpPr>
        <p:spPr>
          <a:xfrm>
            <a:off x="1612565" y="2699755"/>
            <a:ext cx="902736" cy="441341"/>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8" name="Alternate Process 27">
            <a:extLst>
              <a:ext uri="{FF2B5EF4-FFF2-40B4-BE49-F238E27FC236}">
                <a16:creationId xmlns:a16="http://schemas.microsoft.com/office/drawing/2014/main" id="{6A46AD15-1618-A048-AF8E-0438367F3545}"/>
              </a:ext>
            </a:extLst>
          </p:cNvPr>
          <p:cNvSpPr/>
          <p:nvPr/>
        </p:nvSpPr>
        <p:spPr>
          <a:xfrm>
            <a:off x="4748429" y="3141409"/>
            <a:ext cx="931547" cy="358759"/>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0" name="Alternate Process 29">
            <a:extLst>
              <a:ext uri="{FF2B5EF4-FFF2-40B4-BE49-F238E27FC236}">
                <a16:creationId xmlns:a16="http://schemas.microsoft.com/office/drawing/2014/main" id="{50F4059A-03E9-574E-B3DB-671C03A73E67}"/>
              </a:ext>
            </a:extLst>
          </p:cNvPr>
          <p:cNvSpPr/>
          <p:nvPr/>
        </p:nvSpPr>
        <p:spPr>
          <a:xfrm>
            <a:off x="2558075" y="2697844"/>
            <a:ext cx="967521" cy="932829"/>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Coordination and project development with federated societies and regional Networks</a:t>
            </a:r>
          </a:p>
        </p:txBody>
      </p:sp>
      <p:sp>
        <p:nvSpPr>
          <p:cNvPr id="34" name="Alternate Process 33">
            <a:extLst>
              <a:ext uri="{FF2B5EF4-FFF2-40B4-BE49-F238E27FC236}">
                <a16:creationId xmlns:a16="http://schemas.microsoft.com/office/drawing/2014/main" id="{8AB5D47D-2743-654E-8D1F-2D0EC38326E5}"/>
              </a:ext>
            </a:extLst>
          </p:cNvPr>
          <p:cNvSpPr/>
          <p:nvPr/>
        </p:nvSpPr>
        <p:spPr>
          <a:xfrm>
            <a:off x="4734596" y="2716290"/>
            <a:ext cx="960237" cy="366909"/>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3" name="TextBox 42">
            <a:extLst>
              <a:ext uri="{FF2B5EF4-FFF2-40B4-BE49-F238E27FC236}">
                <a16:creationId xmlns:a16="http://schemas.microsoft.com/office/drawing/2014/main" id="{97C21492-569B-2C44-9630-356E65C5AAC1}"/>
              </a:ext>
            </a:extLst>
          </p:cNvPr>
          <p:cNvSpPr txBox="1"/>
          <p:nvPr/>
        </p:nvSpPr>
        <p:spPr>
          <a:xfrm>
            <a:off x="4902761" y="2711276"/>
            <a:ext cx="876990" cy="369332"/>
          </a:xfrm>
          <a:prstGeom prst="rect">
            <a:avLst/>
          </a:prstGeom>
          <a:noFill/>
          <a:ln>
            <a:noFill/>
          </a:ln>
        </p:spPr>
        <p:txBody>
          <a:bodyPr wrap="square" rtlCol="0">
            <a:spAutoFit/>
          </a:bodyPr>
          <a:lstStyle/>
          <a:p>
            <a:r>
              <a:rPr lang="en-US" sz="900" dirty="0"/>
              <a:t>Congress </a:t>
            </a:r>
          </a:p>
          <a:p>
            <a:r>
              <a:rPr lang="en-US" sz="900" dirty="0"/>
              <a:t>Guidelines</a:t>
            </a:r>
          </a:p>
        </p:txBody>
      </p:sp>
      <p:sp>
        <p:nvSpPr>
          <p:cNvPr id="24" name="Alternate Process 23">
            <a:extLst>
              <a:ext uri="{FF2B5EF4-FFF2-40B4-BE49-F238E27FC236}">
                <a16:creationId xmlns:a16="http://schemas.microsoft.com/office/drawing/2014/main" id="{81BDDF6F-1F8D-884B-A7C4-E16037D1F3D6}"/>
              </a:ext>
            </a:extLst>
          </p:cNvPr>
          <p:cNvSpPr/>
          <p:nvPr/>
        </p:nvSpPr>
        <p:spPr>
          <a:xfrm>
            <a:off x="1599548" y="3677868"/>
            <a:ext cx="899296" cy="413538"/>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44" name="TextBox 43">
            <a:extLst>
              <a:ext uri="{FF2B5EF4-FFF2-40B4-BE49-F238E27FC236}">
                <a16:creationId xmlns:a16="http://schemas.microsoft.com/office/drawing/2014/main" id="{E325FBE5-4C08-CF43-BDAD-96EA5598D9B5}"/>
              </a:ext>
            </a:extLst>
          </p:cNvPr>
          <p:cNvSpPr txBox="1"/>
          <p:nvPr/>
        </p:nvSpPr>
        <p:spPr>
          <a:xfrm>
            <a:off x="1577825" y="3633822"/>
            <a:ext cx="1113029" cy="507831"/>
          </a:xfrm>
          <a:prstGeom prst="rect">
            <a:avLst/>
          </a:prstGeom>
          <a:noFill/>
          <a:ln>
            <a:noFill/>
          </a:ln>
        </p:spPr>
        <p:txBody>
          <a:bodyPr wrap="square" rtlCol="0">
            <a:spAutoFit/>
          </a:bodyPr>
          <a:lstStyle/>
          <a:p>
            <a:r>
              <a:rPr lang="en-US" sz="900" dirty="0"/>
              <a:t>Endorsement of events and publications</a:t>
            </a:r>
          </a:p>
        </p:txBody>
      </p:sp>
      <p:sp>
        <p:nvSpPr>
          <p:cNvPr id="25" name="Alternate Process 24">
            <a:extLst>
              <a:ext uri="{FF2B5EF4-FFF2-40B4-BE49-F238E27FC236}">
                <a16:creationId xmlns:a16="http://schemas.microsoft.com/office/drawing/2014/main" id="{9D6AD21E-36D0-094C-9BBC-13B0C98B751D}"/>
              </a:ext>
            </a:extLst>
          </p:cNvPr>
          <p:cNvSpPr/>
          <p:nvPr/>
        </p:nvSpPr>
        <p:spPr>
          <a:xfrm>
            <a:off x="1612565" y="3188094"/>
            <a:ext cx="893405" cy="437966"/>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5" name="TextBox 44">
            <a:extLst>
              <a:ext uri="{FF2B5EF4-FFF2-40B4-BE49-F238E27FC236}">
                <a16:creationId xmlns:a16="http://schemas.microsoft.com/office/drawing/2014/main" id="{A0A749E9-6144-5245-B14A-6A1C3FD02F1C}"/>
              </a:ext>
            </a:extLst>
          </p:cNvPr>
          <p:cNvSpPr txBox="1"/>
          <p:nvPr/>
        </p:nvSpPr>
        <p:spPr>
          <a:xfrm>
            <a:off x="1613311" y="3161441"/>
            <a:ext cx="1002643" cy="507831"/>
          </a:xfrm>
          <a:prstGeom prst="rect">
            <a:avLst/>
          </a:prstGeom>
          <a:noFill/>
          <a:ln>
            <a:noFill/>
          </a:ln>
        </p:spPr>
        <p:txBody>
          <a:bodyPr wrap="square" rtlCol="0">
            <a:spAutoFit/>
          </a:bodyPr>
          <a:lstStyle/>
          <a:p>
            <a:r>
              <a:rPr lang="en-US" sz="900" dirty="0"/>
              <a:t>IEA Congress</a:t>
            </a:r>
          </a:p>
          <a:p>
            <a:r>
              <a:rPr lang="en-US" sz="900" dirty="0"/>
              <a:t>Scientific Program</a:t>
            </a:r>
          </a:p>
        </p:txBody>
      </p:sp>
      <p:sp>
        <p:nvSpPr>
          <p:cNvPr id="67" name="TextBox 66">
            <a:extLst>
              <a:ext uri="{FF2B5EF4-FFF2-40B4-BE49-F238E27FC236}">
                <a16:creationId xmlns:a16="http://schemas.microsoft.com/office/drawing/2014/main" id="{AF9080C5-16C7-8847-8D6F-8B274C44E84A}"/>
              </a:ext>
            </a:extLst>
          </p:cNvPr>
          <p:cNvSpPr txBox="1"/>
          <p:nvPr/>
        </p:nvSpPr>
        <p:spPr>
          <a:xfrm>
            <a:off x="4818097" y="3147413"/>
            <a:ext cx="1001111" cy="369332"/>
          </a:xfrm>
          <a:prstGeom prst="rect">
            <a:avLst/>
          </a:prstGeom>
          <a:noFill/>
          <a:ln>
            <a:noFill/>
          </a:ln>
        </p:spPr>
        <p:txBody>
          <a:bodyPr wrap="square" rtlCol="0">
            <a:spAutoFit/>
          </a:bodyPr>
          <a:lstStyle/>
          <a:p>
            <a:r>
              <a:rPr lang="en-US" sz="900" dirty="0"/>
              <a:t> Liaison with</a:t>
            </a:r>
          </a:p>
          <a:p>
            <a:r>
              <a:rPr lang="en-US" sz="900" dirty="0"/>
              <a:t>Congress Hosts</a:t>
            </a:r>
          </a:p>
        </p:txBody>
      </p:sp>
      <p:sp>
        <p:nvSpPr>
          <p:cNvPr id="26" name="Alternate Process 25">
            <a:extLst>
              <a:ext uri="{FF2B5EF4-FFF2-40B4-BE49-F238E27FC236}">
                <a16:creationId xmlns:a16="http://schemas.microsoft.com/office/drawing/2014/main" id="{26603112-54CD-8B42-9F45-1DE43718B8A3}"/>
              </a:ext>
            </a:extLst>
          </p:cNvPr>
          <p:cNvSpPr/>
          <p:nvPr/>
        </p:nvSpPr>
        <p:spPr>
          <a:xfrm>
            <a:off x="2544654" y="3676186"/>
            <a:ext cx="979951" cy="441342"/>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9" name="TextBox 78">
            <a:extLst>
              <a:ext uri="{FF2B5EF4-FFF2-40B4-BE49-F238E27FC236}">
                <a16:creationId xmlns:a16="http://schemas.microsoft.com/office/drawing/2014/main" id="{F674A191-921B-374C-BF04-96B70357C957}"/>
              </a:ext>
            </a:extLst>
          </p:cNvPr>
          <p:cNvSpPr txBox="1"/>
          <p:nvPr/>
        </p:nvSpPr>
        <p:spPr>
          <a:xfrm>
            <a:off x="2578487" y="3662668"/>
            <a:ext cx="1118525" cy="507831"/>
          </a:xfrm>
          <a:prstGeom prst="rect">
            <a:avLst/>
          </a:prstGeom>
          <a:noFill/>
          <a:ln>
            <a:noFill/>
          </a:ln>
        </p:spPr>
        <p:txBody>
          <a:bodyPr wrap="square" rtlCol="0">
            <a:spAutoFit/>
          </a:bodyPr>
          <a:lstStyle/>
          <a:p>
            <a:r>
              <a:rPr lang="en-US" sz="900" dirty="0"/>
              <a:t>Support non-member HFE societies</a:t>
            </a:r>
          </a:p>
        </p:txBody>
      </p:sp>
      <p:sp>
        <p:nvSpPr>
          <p:cNvPr id="61" name="TextBox 60">
            <a:extLst>
              <a:ext uri="{FF2B5EF4-FFF2-40B4-BE49-F238E27FC236}">
                <a16:creationId xmlns:a16="http://schemas.microsoft.com/office/drawing/2014/main" id="{6C97F19B-A9CA-9640-9082-EAE0D9827FEB}"/>
              </a:ext>
            </a:extLst>
          </p:cNvPr>
          <p:cNvSpPr txBox="1"/>
          <p:nvPr/>
        </p:nvSpPr>
        <p:spPr>
          <a:xfrm>
            <a:off x="1560997" y="2774716"/>
            <a:ext cx="1021180" cy="369332"/>
          </a:xfrm>
          <a:prstGeom prst="rect">
            <a:avLst/>
          </a:prstGeom>
          <a:noFill/>
          <a:ln>
            <a:noFill/>
          </a:ln>
        </p:spPr>
        <p:txBody>
          <a:bodyPr wrap="square" rtlCol="0">
            <a:spAutoFit/>
          </a:bodyPr>
          <a:lstStyle/>
          <a:p>
            <a:r>
              <a:rPr lang="en-US" sz="900" dirty="0"/>
              <a:t>Technical Committees </a:t>
            </a:r>
            <a:r>
              <a:rPr lang="en-US" sz="900" dirty="0">
                <a:solidFill>
                  <a:srgbClr val="FF0000"/>
                </a:solidFill>
              </a:rPr>
              <a:t>(&gt;25)</a:t>
            </a:r>
          </a:p>
        </p:txBody>
      </p:sp>
      <p:grpSp>
        <p:nvGrpSpPr>
          <p:cNvPr id="60" name="Group 59">
            <a:extLst>
              <a:ext uri="{FF2B5EF4-FFF2-40B4-BE49-F238E27FC236}">
                <a16:creationId xmlns:a16="http://schemas.microsoft.com/office/drawing/2014/main" id="{2F3AB717-49AF-EC43-9FC4-0D04D8B1FFB8}"/>
              </a:ext>
            </a:extLst>
          </p:cNvPr>
          <p:cNvGrpSpPr/>
          <p:nvPr/>
        </p:nvGrpSpPr>
        <p:grpSpPr>
          <a:xfrm>
            <a:off x="3643042" y="2735760"/>
            <a:ext cx="1037315" cy="369332"/>
            <a:chOff x="5205030" y="5833155"/>
            <a:chExt cx="1537935" cy="512691"/>
          </a:xfrm>
        </p:grpSpPr>
        <p:sp>
          <p:nvSpPr>
            <p:cNvPr id="77" name="Alternate Process 76">
              <a:extLst>
                <a:ext uri="{FF2B5EF4-FFF2-40B4-BE49-F238E27FC236}">
                  <a16:creationId xmlns:a16="http://schemas.microsoft.com/office/drawing/2014/main" id="{FE30CA77-9745-A948-8EA2-F1B5EC5EC624}"/>
                </a:ext>
              </a:extLst>
            </p:cNvPr>
            <p:cNvSpPr/>
            <p:nvPr/>
          </p:nvSpPr>
          <p:spPr>
            <a:xfrm>
              <a:off x="5205030" y="5845665"/>
              <a:ext cx="1537935" cy="369333"/>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6" name="TextBox 45">
              <a:extLst>
                <a:ext uri="{FF2B5EF4-FFF2-40B4-BE49-F238E27FC236}">
                  <a16:creationId xmlns:a16="http://schemas.microsoft.com/office/drawing/2014/main" id="{01095076-10AA-264E-A450-563A4A4F3052}"/>
                </a:ext>
              </a:extLst>
            </p:cNvPr>
            <p:cNvSpPr txBox="1"/>
            <p:nvPr/>
          </p:nvSpPr>
          <p:spPr>
            <a:xfrm>
              <a:off x="5360500" y="5833155"/>
              <a:ext cx="1294315" cy="512691"/>
            </a:xfrm>
            <a:prstGeom prst="rect">
              <a:avLst/>
            </a:prstGeom>
            <a:noFill/>
            <a:ln>
              <a:solidFill>
                <a:schemeClr val="tx1">
                  <a:lumMod val="50000"/>
                  <a:lumOff val="50000"/>
                </a:schemeClr>
              </a:solidFill>
            </a:ln>
          </p:spPr>
          <p:txBody>
            <a:bodyPr wrap="square" rtlCol="0">
              <a:spAutoFit/>
            </a:bodyPr>
            <a:lstStyle/>
            <a:p>
              <a:r>
                <a:rPr lang="en-US" sz="900" dirty="0"/>
                <a:t>IEA </a:t>
              </a:r>
              <a:r>
                <a:rPr lang="en-US" sz="900" dirty="0" err="1"/>
                <a:t>NewsBriefs</a:t>
              </a:r>
              <a:endParaRPr lang="en-US" sz="900" dirty="0"/>
            </a:p>
          </p:txBody>
        </p:sp>
      </p:grpSp>
      <p:sp>
        <p:nvSpPr>
          <p:cNvPr id="140" name="Alternate Process 139">
            <a:extLst>
              <a:ext uri="{FF2B5EF4-FFF2-40B4-BE49-F238E27FC236}">
                <a16:creationId xmlns:a16="http://schemas.microsoft.com/office/drawing/2014/main" id="{E1ECB635-800C-444A-8823-9EF0AA54A9BA}"/>
              </a:ext>
            </a:extLst>
          </p:cNvPr>
          <p:cNvSpPr/>
          <p:nvPr/>
        </p:nvSpPr>
        <p:spPr>
          <a:xfrm>
            <a:off x="332484" y="2699755"/>
            <a:ext cx="1200853" cy="426432"/>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42" name="TextBox 141">
            <a:extLst>
              <a:ext uri="{FF2B5EF4-FFF2-40B4-BE49-F238E27FC236}">
                <a16:creationId xmlns:a16="http://schemas.microsoft.com/office/drawing/2014/main" id="{0C7815FE-8885-4B4E-BB0C-8C199E89161B}"/>
              </a:ext>
            </a:extLst>
          </p:cNvPr>
          <p:cNvSpPr txBox="1"/>
          <p:nvPr/>
        </p:nvSpPr>
        <p:spPr>
          <a:xfrm>
            <a:off x="368619" y="2674545"/>
            <a:ext cx="1217032" cy="507831"/>
          </a:xfrm>
          <a:prstGeom prst="rect">
            <a:avLst/>
          </a:prstGeom>
          <a:noFill/>
          <a:ln>
            <a:noFill/>
          </a:ln>
        </p:spPr>
        <p:txBody>
          <a:bodyPr wrap="square" rtlCol="0">
            <a:spAutoFit/>
          </a:bodyPr>
          <a:lstStyle/>
          <a:p>
            <a:r>
              <a:rPr lang="en-US" sz="900" dirty="0"/>
              <a:t>Support of university </a:t>
            </a:r>
            <a:br>
              <a:rPr lang="en-US" sz="900" dirty="0"/>
            </a:br>
            <a:r>
              <a:rPr lang="en-US" sz="900" dirty="0"/>
              <a:t>programs / HFE research</a:t>
            </a:r>
          </a:p>
        </p:txBody>
      </p:sp>
      <p:sp>
        <p:nvSpPr>
          <p:cNvPr id="145" name="Alternate Process 144">
            <a:extLst>
              <a:ext uri="{FF2B5EF4-FFF2-40B4-BE49-F238E27FC236}">
                <a16:creationId xmlns:a16="http://schemas.microsoft.com/office/drawing/2014/main" id="{1B4A4B1D-FAA0-3B43-A7F9-BC79F9E42DE7}"/>
              </a:ext>
            </a:extLst>
          </p:cNvPr>
          <p:cNvSpPr/>
          <p:nvPr/>
        </p:nvSpPr>
        <p:spPr>
          <a:xfrm>
            <a:off x="3634397" y="3083199"/>
            <a:ext cx="1031104" cy="286232"/>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Social Media platforms</a:t>
            </a:r>
          </a:p>
        </p:txBody>
      </p:sp>
      <p:sp>
        <p:nvSpPr>
          <p:cNvPr id="438" name="Alternate Process 144">
            <a:extLst>
              <a:ext uri="{FF2B5EF4-FFF2-40B4-BE49-F238E27FC236}">
                <a16:creationId xmlns:a16="http://schemas.microsoft.com/office/drawing/2014/main" id="{9595E116-4B9B-0960-C6FE-FA4FB571F6D4}"/>
              </a:ext>
            </a:extLst>
          </p:cNvPr>
          <p:cNvSpPr/>
          <p:nvPr/>
        </p:nvSpPr>
        <p:spPr>
          <a:xfrm>
            <a:off x="3639290" y="3432730"/>
            <a:ext cx="1031104" cy="286232"/>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Early Career Community</a:t>
            </a:r>
          </a:p>
        </p:txBody>
      </p:sp>
      <p:sp>
        <p:nvSpPr>
          <p:cNvPr id="442" name="TextBox 441">
            <a:extLst>
              <a:ext uri="{FF2B5EF4-FFF2-40B4-BE49-F238E27FC236}">
                <a16:creationId xmlns:a16="http://schemas.microsoft.com/office/drawing/2014/main" id="{B6598E42-BEF2-F5D2-83F3-C7FF176CB51D}"/>
              </a:ext>
            </a:extLst>
          </p:cNvPr>
          <p:cNvSpPr txBox="1"/>
          <p:nvPr/>
        </p:nvSpPr>
        <p:spPr>
          <a:xfrm>
            <a:off x="633868" y="4222411"/>
            <a:ext cx="2293020" cy="1084912"/>
          </a:xfrm>
          <a:prstGeom prst="rect">
            <a:avLst/>
          </a:prstGeom>
          <a:noFill/>
        </p:spPr>
        <p:txBody>
          <a:bodyPr wrap="square" rtlCol="0">
            <a:spAutoFit/>
          </a:bodyPr>
          <a:lstStyle/>
          <a:p>
            <a:r>
              <a:rPr lang="en-US" sz="900" b="1" dirty="0"/>
              <a:t>*Key  to Standing Committees:</a:t>
            </a:r>
          </a:p>
          <a:p>
            <a:r>
              <a:rPr lang="en-US" sz="900" dirty="0"/>
              <a:t>PS&amp;E = Professional Standards and Education</a:t>
            </a:r>
          </a:p>
          <a:p>
            <a:r>
              <a:rPr lang="en-US" sz="900" dirty="0"/>
              <a:t>STP = Science, Technology and Practice</a:t>
            </a:r>
          </a:p>
          <a:p>
            <a:r>
              <a:rPr lang="en-US" sz="900" dirty="0"/>
              <a:t>ID = International Development</a:t>
            </a:r>
          </a:p>
          <a:p>
            <a:r>
              <a:rPr lang="en-US" sz="900" dirty="0"/>
              <a:t>CPR = Communication and Public Relations</a:t>
            </a:r>
          </a:p>
          <a:p>
            <a:r>
              <a:rPr lang="en-US" sz="900" dirty="0"/>
              <a:t>DP = Development and Promotion</a:t>
            </a:r>
          </a:p>
          <a:p>
            <a:endParaRPr lang="en-US" sz="1050" dirty="0"/>
          </a:p>
        </p:txBody>
      </p:sp>
      <p:sp>
        <p:nvSpPr>
          <p:cNvPr id="445" name="TextBox 444">
            <a:extLst>
              <a:ext uri="{FF2B5EF4-FFF2-40B4-BE49-F238E27FC236}">
                <a16:creationId xmlns:a16="http://schemas.microsoft.com/office/drawing/2014/main" id="{712EB9AD-AF99-E156-C8D8-662323A78C60}"/>
              </a:ext>
            </a:extLst>
          </p:cNvPr>
          <p:cNvSpPr txBox="1"/>
          <p:nvPr/>
        </p:nvSpPr>
        <p:spPr>
          <a:xfrm>
            <a:off x="382305" y="309800"/>
            <a:ext cx="8596104" cy="300082"/>
          </a:xfrm>
          <a:prstGeom prst="rect">
            <a:avLst/>
          </a:prstGeom>
          <a:noFill/>
          <a:ln>
            <a:solidFill>
              <a:srgbClr val="7030A0"/>
            </a:solidFill>
          </a:ln>
        </p:spPr>
        <p:txBody>
          <a:bodyPr wrap="square" rtlCol="0">
            <a:spAutoFit/>
          </a:bodyPr>
          <a:lstStyle/>
          <a:p>
            <a:r>
              <a:rPr lang="en-GB" sz="1350" b="1" dirty="0"/>
              <a:t>Governing body = IEA Council: </a:t>
            </a:r>
            <a:r>
              <a:rPr lang="en-GB" sz="1350" dirty="0"/>
              <a:t>composed of representatives of all federated societies, elects officers and approves policy </a:t>
            </a:r>
          </a:p>
        </p:txBody>
      </p:sp>
      <p:sp>
        <p:nvSpPr>
          <p:cNvPr id="447" name="TextBox 446">
            <a:extLst>
              <a:ext uri="{FF2B5EF4-FFF2-40B4-BE49-F238E27FC236}">
                <a16:creationId xmlns:a16="http://schemas.microsoft.com/office/drawing/2014/main" id="{687BAF3F-B7ED-F6F1-D3EE-971E7018E3A4}"/>
              </a:ext>
            </a:extLst>
          </p:cNvPr>
          <p:cNvSpPr txBox="1"/>
          <p:nvPr/>
        </p:nvSpPr>
        <p:spPr>
          <a:xfrm>
            <a:off x="4040153" y="714145"/>
            <a:ext cx="676288" cy="415498"/>
          </a:xfrm>
          <a:prstGeom prst="rect">
            <a:avLst/>
          </a:prstGeom>
          <a:noFill/>
        </p:spPr>
        <p:txBody>
          <a:bodyPr wrap="square" rtlCol="0">
            <a:spAutoFit/>
          </a:bodyPr>
          <a:lstStyle/>
          <a:p>
            <a:r>
              <a:rPr lang="en-GB" sz="1050" i="1" dirty="0"/>
              <a:t>Elected officers</a:t>
            </a:r>
          </a:p>
        </p:txBody>
      </p:sp>
      <p:sp>
        <p:nvSpPr>
          <p:cNvPr id="449" name="TextBox 448">
            <a:extLst>
              <a:ext uri="{FF2B5EF4-FFF2-40B4-BE49-F238E27FC236}">
                <a16:creationId xmlns:a16="http://schemas.microsoft.com/office/drawing/2014/main" id="{CADAA3B5-783E-3F3E-2518-FA7449973A32}"/>
              </a:ext>
            </a:extLst>
          </p:cNvPr>
          <p:cNvSpPr txBox="1"/>
          <p:nvPr/>
        </p:nvSpPr>
        <p:spPr>
          <a:xfrm>
            <a:off x="352325" y="839583"/>
            <a:ext cx="1834040" cy="1061829"/>
          </a:xfrm>
          <a:prstGeom prst="rect">
            <a:avLst/>
          </a:prstGeom>
          <a:noFill/>
        </p:spPr>
        <p:txBody>
          <a:bodyPr wrap="square" rtlCol="0">
            <a:spAutoFit/>
          </a:bodyPr>
          <a:lstStyle/>
          <a:p>
            <a:r>
              <a:rPr lang="en-GB" sz="900" b="1" dirty="0"/>
              <a:t>Shaded areas</a:t>
            </a:r>
          </a:p>
          <a:p>
            <a:r>
              <a:rPr lang="en-GB" sz="900" dirty="0"/>
              <a:t>= members of executive committee </a:t>
            </a:r>
            <a:r>
              <a:rPr lang="en-GB" sz="900" b="1" dirty="0"/>
              <a:t>Green boxes</a:t>
            </a:r>
          </a:p>
          <a:p>
            <a:r>
              <a:rPr lang="en-GB" sz="900" dirty="0"/>
              <a:t>= External partners</a:t>
            </a:r>
          </a:p>
          <a:p>
            <a:r>
              <a:rPr lang="en-GB" sz="900" b="1" dirty="0"/>
              <a:t>Grey boxes</a:t>
            </a:r>
            <a:br>
              <a:rPr lang="en-GB" sz="900" dirty="0"/>
            </a:br>
            <a:r>
              <a:rPr lang="en-GB" sz="900" dirty="0"/>
              <a:t>= Some examples of responsibilities</a:t>
            </a:r>
          </a:p>
        </p:txBody>
      </p:sp>
      <p:sp>
        <p:nvSpPr>
          <p:cNvPr id="453" name="Alternate Process 122">
            <a:extLst>
              <a:ext uri="{FF2B5EF4-FFF2-40B4-BE49-F238E27FC236}">
                <a16:creationId xmlns:a16="http://schemas.microsoft.com/office/drawing/2014/main" id="{59674BDD-3D51-B1EC-A41D-4E7220D0D121}"/>
              </a:ext>
            </a:extLst>
          </p:cNvPr>
          <p:cNvSpPr/>
          <p:nvPr/>
        </p:nvSpPr>
        <p:spPr>
          <a:xfrm>
            <a:off x="7001265" y="903426"/>
            <a:ext cx="1308446" cy="236698"/>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Financial management</a:t>
            </a:r>
          </a:p>
        </p:txBody>
      </p:sp>
      <p:grpSp>
        <p:nvGrpSpPr>
          <p:cNvPr id="13" name="Group 12">
            <a:extLst>
              <a:ext uri="{FF2B5EF4-FFF2-40B4-BE49-F238E27FC236}">
                <a16:creationId xmlns:a16="http://schemas.microsoft.com/office/drawing/2014/main" id="{1613BFD3-9759-6295-D43F-2282F058452E}"/>
              </a:ext>
            </a:extLst>
          </p:cNvPr>
          <p:cNvGrpSpPr/>
          <p:nvPr/>
        </p:nvGrpSpPr>
        <p:grpSpPr>
          <a:xfrm>
            <a:off x="5636504" y="1703342"/>
            <a:ext cx="1246896" cy="366722"/>
            <a:chOff x="6227204" y="722757"/>
            <a:chExt cx="1613765" cy="518160"/>
          </a:xfrm>
        </p:grpSpPr>
        <p:sp>
          <p:nvSpPr>
            <p:cNvPr id="41" name="Frame 40">
              <a:extLst>
                <a:ext uri="{FF2B5EF4-FFF2-40B4-BE49-F238E27FC236}">
                  <a16:creationId xmlns:a16="http://schemas.microsoft.com/office/drawing/2014/main" id="{F796E5C9-671D-B9ED-FDC6-0935BBA7757B}"/>
                </a:ext>
              </a:extLst>
            </p:cNvPr>
            <p:cNvSpPr/>
            <p:nvPr/>
          </p:nvSpPr>
          <p:spPr>
            <a:xfrm>
              <a:off x="6227204" y="722757"/>
              <a:ext cx="1402080" cy="518160"/>
            </a:xfrm>
            <a:prstGeom prst="fram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47" name="TextBox 46">
              <a:extLst>
                <a:ext uri="{FF2B5EF4-FFF2-40B4-BE49-F238E27FC236}">
                  <a16:creationId xmlns:a16="http://schemas.microsoft.com/office/drawing/2014/main" id="{56539D3E-D30C-987A-8E8F-E77E7604E0B4}"/>
                </a:ext>
              </a:extLst>
            </p:cNvPr>
            <p:cNvSpPr txBox="1"/>
            <p:nvPr/>
          </p:nvSpPr>
          <p:spPr>
            <a:xfrm>
              <a:off x="6288641" y="808139"/>
              <a:ext cx="1552328" cy="358771"/>
            </a:xfrm>
            <a:prstGeom prst="rect">
              <a:avLst/>
            </a:prstGeom>
            <a:noFill/>
            <a:ln>
              <a:noFill/>
            </a:ln>
          </p:spPr>
          <p:txBody>
            <a:bodyPr wrap="square" rtlCol="0">
              <a:spAutoFit/>
            </a:bodyPr>
            <a:lstStyle/>
            <a:p>
              <a:r>
                <a:rPr lang="en-US" sz="1050" dirty="0"/>
                <a:t>Past President</a:t>
              </a:r>
            </a:p>
          </p:txBody>
        </p:sp>
      </p:grpSp>
      <p:sp>
        <p:nvSpPr>
          <p:cNvPr id="48" name="Rounded Rectangle 47">
            <a:extLst>
              <a:ext uri="{FF2B5EF4-FFF2-40B4-BE49-F238E27FC236}">
                <a16:creationId xmlns:a16="http://schemas.microsoft.com/office/drawing/2014/main" id="{BAAD3886-7392-D143-97AC-AC65939767A1}"/>
              </a:ext>
            </a:extLst>
          </p:cNvPr>
          <p:cNvSpPr/>
          <p:nvPr/>
        </p:nvSpPr>
        <p:spPr>
          <a:xfrm>
            <a:off x="7104799" y="4532671"/>
            <a:ext cx="1393997" cy="738752"/>
          </a:xfrm>
          <a:prstGeom prst="roundRect">
            <a:avLst/>
          </a:prstGeom>
          <a:solidFill>
            <a:srgbClr val="933FD4">
              <a:alpha val="5882"/>
            </a:srgbClr>
          </a:solidFill>
          <a:ln>
            <a:solidFill>
              <a:schemeClr val="bg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350" dirty="0"/>
          </a:p>
        </p:txBody>
      </p:sp>
      <p:sp>
        <p:nvSpPr>
          <p:cNvPr id="49" name="Alternate Process 33">
            <a:extLst>
              <a:ext uri="{FF2B5EF4-FFF2-40B4-BE49-F238E27FC236}">
                <a16:creationId xmlns:a16="http://schemas.microsoft.com/office/drawing/2014/main" id="{849D25AC-1C51-2C8A-0022-D0692ED9CCC0}"/>
              </a:ext>
            </a:extLst>
          </p:cNvPr>
          <p:cNvSpPr/>
          <p:nvPr/>
        </p:nvSpPr>
        <p:spPr>
          <a:xfrm>
            <a:off x="5894014" y="2086892"/>
            <a:ext cx="918737" cy="1517771"/>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8" name="TextBox 57">
            <a:extLst>
              <a:ext uri="{FF2B5EF4-FFF2-40B4-BE49-F238E27FC236}">
                <a16:creationId xmlns:a16="http://schemas.microsoft.com/office/drawing/2014/main" id="{34C9F99D-5251-19D2-A8A0-3025C73E1773}"/>
              </a:ext>
            </a:extLst>
          </p:cNvPr>
          <p:cNvSpPr txBox="1"/>
          <p:nvPr/>
        </p:nvSpPr>
        <p:spPr>
          <a:xfrm>
            <a:off x="5908870" y="2321942"/>
            <a:ext cx="871437" cy="1338828"/>
          </a:xfrm>
          <a:prstGeom prst="rect">
            <a:avLst/>
          </a:prstGeom>
          <a:noFill/>
          <a:ln>
            <a:noFill/>
          </a:ln>
        </p:spPr>
        <p:txBody>
          <a:bodyPr wrap="square" rtlCol="0">
            <a:spAutoFit/>
          </a:bodyPr>
          <a:lstStyle/>
          <a:p>
            <a:r>
              <a:rPr lang="en-GB" sz="900" dirty="0">
                <a:solidFill>
                  <a:srgbClr val="000000"/>
                </a:solidFill>
                <a:latin typeface="Calibri" panose="020F0502020204030204" pitchFamily="34" charset="0"/>
              </a:rPr>
              <a:t>Annual IEA/Tsinghua &amp; IEA/</a:t>
            </a:r>
            <a:r>
              <a:rPr lang="en-GB" sz="900" dirty="0" err="1">
                <a:solidFill>
                  <a:srgbClr val="000000"/>
                </a:solidFill>
                <a:latin typeface="Calibri" panose="020F0502020204030204" pitchFamily="34" charset="0"/>
              </a:rPr>
              <a:t>Kingfar</a:t>
            </a:r>
            <a:r>
              <a:rPr lang="en-GB" sz="900" dirty="0">
                <a:solidFill>
                  <a:srgbClr val="000000"/>
                </a:solidFill>
                <a:latin typeface="Calibri" panose="020F0502020204030204" pitchFamily="34" charset="0"/>
              </a:rPr>
              <a:t> </a:t>
            </a:r>
            <a:r>
              <a:rPr lang="en-GB" sz="900" dirty="0" err="1">
                <a:solidFill>
                  <a:srgbClr val="000000"/>
                </a:solidFill>
                <a:latin typeface="Calibri" panose="020F0502020204030204" pitchFamily="34" charset="0"/>
              </a:rPr>
              <a:t>Awatds</a:t>
            </a:r>
            <a:r>
              <a:rPr lang="en-GB" sz="900" dirty="0">
                <a:solidFill>
                  <a:srgbClr val="000000"/>
                </a:solidFill>
                <a:latin typeface="Calibri" panose="020F0502020204030204" pitchFamily="34" charset="0"/>
              </a:rPr>
              <a:t> , Annual Fellowship Awards, Triennial Awards.</a:t>
            </a:r>
            <a:endParaRPr lang="en-US" sz="900" dirty="0"/>
          </a:p>
        </p:txBody>
      </p:sp>
      <p:sp>
        <p:nvSpPr>
          <p:cNvPr id="59" name="Rounded Rectangle 58">
            <a:extLst>
              <a:ext uri="{FF2B5EF4-FFF2-40B4-BE49-F238E27FC236}">
                <a16:creationId xmlns:a16="http://schemas.microsoft.com/office/drawing/2014/main" id="{32F8E86B-53EC-F66A-0B4A-EBDF2F910BF6}"/>
              </a:ext>
            </a:extLst>
          </p:cNvPr>
          <p:cNvSpPr/>
          <p:nvPr/>
        </p:nvSpPr>
        <p:spPr>
          <a:xfrm>
            <a:off x="5356819" y="1697240"/>
            <a:ext cx="1450334" cy="394085"/>
          </a:xfrm>
          <a:prstGeom prst="roundRect">
            <a:avLst/>
          </a:prstGeom>
          <a:solidFill>
            <a:srgbClr val="933FD4">
              <a:alpha val="20000"/>
            </a:srgbClr>
          </a:solidFill>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350"/>
          </a:p>
        </p:txBody>
      </p:sp>
      <p:sp>
        <p:nvSpPr>
          <p:cNvPr id="63" name="Frame 62">
            <a:extLst>
              <a:ext uri="{FF2B5EF4-FFF2-40B4-BE49-F238E27FC236}">
                <a16:creationId xmlns:a16="http://schemas.microsoft.com/office/drawing/2014/main" id="{A18F5049-81E1-2521-5A4D-4285A95205F0}"/>
              </a:ext>
            </a:extLst>
          </p:cNvPr>
          <p:cNvSpPr/>
          <p:nvPr/>
        </p:nvSpPr>
        <p:spPr>
          <a:xfrm>
            <a:off x="7057747" y="3734314"/>
            <a:ext cx="1416341" cy="371438"/>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455" name="Rectangle 454">
            <a:extLst>
              <a:ext uri="{FF2B5EF4-FFF2-40B4-BE49-F238E27FC236}">
                <a16:creationId xmlns:a16="http://schemas.microsoft.com/office/drawing/2014/main" id="{49972E49-F73E-65A1-7103-D32FF7728B8A}"/>
              </a:ext>
            </a:extLst>
          </p:cNvPr>
          <p:cNvSpPr/>
          <p:nvPr/>
        </p:nvSpPr>
        <p:spPr>
          <a:xfrm>
            <a:off x="5086171" y="3714537"/>
            <a:ext cx="1856951" cy="167036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350"/>
          </a:p>
        </p:txBody>
      </p:sp>
      <p:sp>
        <p:nvSpPr>
          <p:cNvPr id="456" name="TextBox 72">
            <a:extLst>
              <a:ext uri="{FF2B5EF4-FFF2-40B4-BE49-F238E27FC236}">
                <a16:creationId xmlns:a16="http://schemas.microsoft.com/office/drawing/2014/main" id="{7FDD578F-F3FD-7B03-5E60-296631509380}"/>
              </a:ext>
            </a:extLst>
          </p:cNvPr>
          <p:cNvSpPr txBox="1"/>
          <p:nvPr/>
        </p:nvSpPr>
        <p:spPr>
          <a:xfrm>
            <a:off x="5115314" y="4091406"/>
            <a:ext cx="799515" cy="207749"/>
          </a:xfrm>
          <a:prstGeom prst="rect">
            <a:avLst/>
          </a:prstGeom>
          <a:noFill/>
          <a:ln w="28575">
            <a:noFill/>
          </a:ln>
        </p:spPr>
        <p:txBody>
          <a:bodyPr wrap="square" rtlCol="0">
            <a:spAutoFit/>
          </a:bodyPr>
          <a:lstStyle/>
          <a:p>
            <a:r>
              <a:rPr lang="en-US" sz="750" dirty="0"/>
              <a:t> Networks</a:t>
            </a:r>
          </a:p>
        </p:txBody>
      </p:sp>
      <p:sp>
        <p:nvSpPr>
          <p:cNvPr id="457" name="TextBox 72">
            <a:extLst>
              <a:ext uri="{FF2B5EF4-FFF2-40B4-BE49-F238E27FC236}">
                <a16:creationId xmlns:a16="http://schemas.microsoft.com/office/drawing/2014/main" id="{7CF89D88-091F-C01D-AE48-1A7C7909F2BB}"/>
              </a:ext>
            </a:extLst>
          </p:cNvPr>
          <p:cNvSpPr txBox="1"/>
          <p:nvPr/>
        </p:nvSpPr>
        <p:spPr>
          <a:xfrm>
            <a:off x="5180771" y="3780730"/>
            <a:ext cx="1670777" cy="279307"/>
          </a:xfrm>
          <a:prstGeom prst="rect">
            <a:avLst/>
          </a:prstGeom>
          <a:noFill/>
          <a:ln w="38100">
            <a:solidFill>
              <a:schemeClr val="accent6"/>
            </a:solidFill>
          </a:ln>
        </p:spPr>
        <p:txBody>
          <a:bodyPr wrap="square" rtlCol="0">
            <a:spAutoFit/>
          </a:bodyPr>
          <a:lstStyle/>
          <a:p>
            <a:r>
              <a:rPr lang="en-US" sz="1215" dirty="0"/>
              <a:t>Non-voting members</a:t>
            </a:r>
          </a:p>
        </p:txBody>
      </p:sp>
      <p:sp>
        <p:nvSpPr>
          <p:cNvPr id="458" name="TextBox 72">
            <a:extLst>
              <a:ext uri="{FF2B5EF4-FFF2-40B4-BE49-F238E27FC236}">
                <a16:creationId xmlns:a16="http://schemas.microsoft.com/office/drawing/2014/main" id="{00EE9240-9C39-3B31-8A80-9226E880EC94}"/>
              </a:ext>
            </a:extLst>
          </p:cNvPr>
          <p:cNvSpPr txBox="1"/>
          <p:nvPr/>
        </p:nvSpPr>
        <p:spPr>
          <a:xfrm>
            <a:off x="6010237" y="4027927"/>
            <a:ext cx="633833" cy="334835"/>
          </a:xfrm>
          <a:prstGeom prst="rect">
            <a:avLst/>
          </a:prstGeom>
          <a:noFill/>
          <a:ln w="28575">
            <a:noFill/>
          </a:ln>
        </p:spPr>
        <p:txBody>
          <a:bodyPr wrap="square" rtlCol="0">
            <a:spAutoFit/>
          </a:bodyPr>
          <a:lstStyle/>
          <a:p>
            <a:r>
              <a:rPr lang="en-US" sz="788" dirty="0"/>
              <a:t> Sustaining </a:t>
            </a:r>
          </a:p>
          <a:p>
            <a:r>
              <a:rPr lang="en-US" sz="788" dirty="0"/>
              <a:t>members</a:t>
            </a:r>
          </a:p>
        </p:txBody>
      </p:sp>
      <p:sp>
        <p:nvSpPr>
          <p:cNvPr id="459" name="TextBox 72">
            <a:extLst>
              <a:ext uri="{FF2B5EF4-FFF2-40B4-BE49-F238E27FC236}">
                <a16:creationId xmlns:a16="http://schemas.microsoft.com/office/drawing/2014/main" id="{1D3B472B-0731-0D8D-4DEB-BB7F72C59808}"/>
              </a:ext>
            </a:extLst>
          </p:cNvPr>
          <p:cNvSpPr txBox="1"/>
          <p:nvPr/>
        </p:nvSpPr>
        <p:spPr>
          <a:xfrm>
            <a:off x="6031080" y="4352488"/>
            <a:ext cx="578717" cy="207749"/>
          </a:xfrm>
          <a:prstGeom prst="rect">
            <a:avLst/>
          </a:prstGeom>
          <a:noFill/>
          <a:ln>
            <a:solidFill>
              <a:schemeClr val="accent6"/>
            </a:solidFill>
          </a:ln>
        </p:spPr>
        <p:txBody>
          <a:bodyPr wrap="square" rtlCol="0">
            <a:spAutoFit/>
          </a:bodyPr>
          <a:lstStyle/>
          <a:p>
            <a:r>
              <a:rPr lang="en-US" sz="750" dirty="0"/>
              <a:t>Corporate</a:t>
            </a:r>
          </a:p>
        </p:txBody>
      </p:sp>
      <p:sp>
        <p:nvSpPr>
          <p:cNvPr id="460" name="TextBox 72">
            <a:extLst>
              <a:ext uri="{FF2B5EF4-FFF2-40B4-BE49-F238E27FC236}">
                <a16:creationId xmlns:a16="http://schemas.microsoft.com/office/drawing/2014/main" id="{3E2E11CF-B5C4-DBBB-A1BF-D601C4813139}"/>
              </a:ext>
            </a:extLst>
          </p:cNvPr>
          <p:cNvSpPr txBox="1"/>
          <p:nvPr/>
        </p:nvSpPr>
        <p:spPr>
          <a:xfrm>
            <a:off x="6036582" y="4618595"/>
            <a:ext cx="607626" cy="207749"/>
          </a:xfrm>
          <a:prstGeom prst="rect">
            <a:avLst/>
          </a:prstGeom>
          <a:noFill/>
          <a:ln>
            <a:solidFill>
              <a:schemeClr val="accent6"/>
            </a:solidFill>
          </a:ln>
        </p:spPr>
        <p:txBody>
          <a:bodyPr wrap="square" rtlCol="0">
            <a:spAutoFit/>
          </a:bodyPr>
          <a:lstStyle/>
          <a:p>
            <a:r>
              <a:rPr lang="en-US" sz="750" dirty="0"/>
              <a:t> Individual</a:t>
            </a:r>
          </a:p>
        </p:txBody>
      </p:sp>
      <p:sp>
        <p:nvSpPr>
          <p:cNvPr id="461" name="TextBox 72">
            <a:extLst>
              <a:ext uri="{FF2B5EF4-FFF2-40B4-BE49-F238E27FC236}">
                <a16:creationId xmlns:a16="http://schemas.microsoft.com/office/drawing/2014/main" id="{D748E0E9-21AE-8A89-C340-61E689484C1D}"/>
              </a:ext>
            </a:extLst>
          </p:cNvPr>
          <p:cNvSpPr txBox="1"/>
          <p:nvPr/>
        </p:nvSpPr>
        <p:spPr>
          <a:xfrm>
            <a:off x="6050099" y="4839470"/>
            <a:ext cx="554110" cy="438582"/>
          </a:xfrm>
          <a:prstGeom prst="rect">
            <a:avLst/>
          </a:prstGeom>
          <a:noFill/>
          <a:ln>
            <a:solidFill>
              <a:schemeClr val="accent6"/>
            </a:solidFill>
          </a:ln>
        </p:spPr>
        <p:txBody>
          <a:bodyPr wrap="square" rtlCol="0">
            <a:spAutoFit/>
          </a:bodyPr>
          <a:lstStyle/>
          <a:p>
            <a:r>
              <a:rPr lang="en-US" sz="750" dirty="0"/>
              <a:t> University</a:t>
            </a:r>
          </a:p>
        </p:txBody>
      </p:sp>
      <p:sp>
        <p:nvSpPr>
          <p:cNvPr id="462" name="TextBox 72">
            <a:extLst>
              <a:ext uri="{FF2B5EF4-FFF2-40B4-BE49-F238E27FC236}">
                <a16:creationId xmlns:a16="http://schemas.microsoft.com/office/drawing/2014/main" id="{CE8833D4-1535-F2E4-90B7-39E0613DEF0F}"/>
              </a:ext>
            </a:extLst>
          </p:cNvPr>
          <p:cNvSpPr txBox="1"/>
          <p:nvPr/>
        </p:nvSpPr>
        <p:spPr>
          <a:xfrm>
            <a:off x="5164832" y="4899162"/>
            <a:ext cx="679028" cy="207749"/>
          </a:xfrm>
          <a:prstGeom prst="rect">
            <a:avLst/>
          </a:prstGeom>
          <a:noFill/>
          <a:ln>
            <a:solidFill>
              <a:schemeClr val="accent6"/>
            </a:solidFill>
          </a:ln>
        </p:spPr>
        <p:txBody>
          <a:bodyPr wrap="square" rtlCol="0">
            <a:spAutoFit/>
          </a:bodyPr>
          <a:lstStyle/>
          <a:p>
            <a:r>
              <a:rPr lang="en-US" sz="750" dirty="0"/>
              <a:t>FEES</a:t>
            </a:r>
          </a:p>
        </p:txBody>
      </p:sp>
      <p:sp>
        <p:nvSpPr>
          <p:cNvPr id="463" name="TextBox 72">
            <a:extLst>
              <a:ext uri="{FF2B5EF4-FFF2-40B4-BE49-F238E27FC236}">
                <a16:creationId xmlns:a16="http://schemas.microsoft.com/office/drawing/2014/main" id="{B19121AD-F0EF-EF03-BF99-F902C8B4C11C}"/>
              </a:ext>
            </a:extLst>
          </p:cNvPr>
          <p:cNvSpPr txBox="1"/>
          <p:nvPr/>
        </p:nvSpPr>
        <p:spPr>
          <a:xfrm>
            <a:off x="5165835" y="5113230"/>
            <a:ext cx="685309" cy="207749"/>
          </a:xfrm>
          <a:prstGeom prst="rect">
            <a:avLst/>
          </a:prstGeom>
          <a:noFill/>
          <a:ln>
            <a:solidFill>
              <a:schemeClr val="accent6"/>
            </a:solidFill>
          </a:ln>
        </p:spPr>
        <p:txBody>
          <a:bodyPr wrap="square" rtlCol="0">
            <a:spAutoFit/>
          </a:bodyPr>
          <a:lstStyle/>
          <a:p>
            <a:r>
              <a:rPr lang="en-US" sz="750" dirty="0"/>
              <a:t>ULAERGO</a:t>
            </a:r>
          </a:p>
        </p:txBody>
      </p:sp>
      <p:sp>
        <p:nvSpPr>
          <p:cNvPr id="464" name="TextBox 72">
            <a:extLst>
              <a:ext uri="{FF2B5EF4-FFF2-40B4-BE49-F238E27FC236}">
                <a16:creationId xmlns:a16="http://schemas.microsoft.com/office/drawing/2014/main" id="{FE00F6EC-B29A-5BE7-1FB1-670627347EF7}"/>
              </a:ext>
            </a:extLst>
          </p:cNvPr>
          <p:cNvSpPr txBox="1"/>
          <p:nvPr/>
        </p:nvSpPr>
        <p:spPr>
          <a:xfrm>
            <a:off x="5156230" y="4680737"/>
            <a:ext cx="694916" cy="207749"/>
          </a:xfrm>
          <a:prstGeom prst="rect">
            <a:avLst/>
          </a:prstGeom>
          <a:noFill/>
          <a:ln>
            <a:solidFill>
              <a:schemeClr val="accent6"/>
            </a:solidFill>
          </a:ln>
        </p:spPr>
        <p:txBody>
          <a:bodyPr wrap="square" rtlCol="0">
            <a:spAutoFit/>
          </a:bodyPr>
          <a:lstStyle/>
          <a:p>
            <a:r>
              <a:rPr lang="en-US" sz="750" dirty="0" err="1"/>
              <a:t>ErgoAfrica</a:t>
            </a:r>
            <a:endParaRPr lang="en-US" sz="750" dirty="0"/>
          </a:p>
        </p:txBody>
      </p:sp>
      <p:sp>
        <p:nvSpPr>
          <p:cNvPr id="465" name="TextBox 72">
            <a:extLst>
              <a:ext uri="{FF2B5EF4-FFF2-40B4-BE49-F238E27FC236}">
                <a16:creationId xmlns:a16="http://schemas.microsoft.com/office/drawing/2014/main" id="{CA2AA83F-17CF-ED17-5579-2EF745A060C3}"/>
              </a:ext>
            </a:extLst>
          </p:cNvPr>
          <p:cNvSpPr txBox="1"/>
          <p:nvPr/>
        </p:nvSpPr>
        <p:spPr>
          <a:xfrm>
            <a:off x="5153827" y="4484778"/>
            <a:ext cx="690035" cy="207749"/>
          </a:xfrm>
          <a:prstGeom prst="rect">
            <a:avLst/>
          </a:prstGeom>
          <a:noFill/>
          <a:ln>
            <a:solidFill>
              <a:schemeClr val="accent6"/>
            </a:solidFill>
          </a:ln>
        </p:spPr>
        <p:txBody>
          <a:bodyPr wrap="square" rtlCol="0">
            <a:spAutoFit/>
          </a:bodyPr>
          <a:lstStyle/>
          <a:p>
            <a:r>
              <a:rPr lang="en-US" sz="750" dirty="0" err="1"/>
              <a:t>BRICSplus</a:t>
            </a:r>
            <a:endParaRPr lang="en-US" sz="750" dirty="0"/>
          </a:p>
        </p:txBody>
      </p:sp>
      <p:sp>
        <p:nvSpPr>
          <p:cNvPr id="466" name="TextBox 72">
            <a:extLst>
              <a:ext uri="{FF2B5EF4-FFF2-40B4-BE49-F238E27FC236}">
                <a16:creationId xmlns:a16="http://schemas.microsoft.com/office/drawing/2014/main" id="{F3C7D424-1B9D-E5B7-2ED3-4C18243E1A3F}"/>
              </a:ext>
            </a:extLst>
          </p:cNvPr>
          <p:cNvSpPr txBox="1"/>
          <p:nvPr/>
        </p:nvSpPr>
        <p:spPr>
          <a:xfrm>
            <a:off x="5160205" y="4257264"/>
            <a:ext cx="698649" cy="323165"/>
          </a:xfrm>
          <a:prstGeom prst="rect">
            <a:avLst/>
          </a:prstGeom>
          <a:noFill/>
          <a:ln>
            <a:solidFill>
              <a:schemeClr val="accent6"/>
            </a:solidFill>
          </a:ln>
        </p:spPr>
        <p:txBody>
          <a:bodyPr wrap="square" rtlCol="0">
            <a:spAutoFit/>
          </a:bodyPr>
          <a:lstStyle/>
          <a:p>
            <a:r>
              <a:rPr lang="en-US" sz="750" dirty="0"/>
              <a:t>SEANES/ACED</a:t>
            </a:r>
          </a:p>
        </p:txBody>
      </p:sp>
      <p:sp>
        <p:nvSpPr>
          <p:cNvPr id="37" name="TextBox 36">
            <a:extLst>
              <a:ext uri="{FF2B5EF4-FFF2-40B4-BE49-F238E27FC236}">
                <a16:creationId xmlns:a16="http://schemas.microsoft.com/office/drawing/2014/main" id="{1DBD1E84-C33F-5F1F-B6A5-99E19A0035A5}"/>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3/8</a:t>
            </a:r>
          </a:p>
        </p:txBody>
      </p:sp>
    </p:spTree>
    <p:extLst>
      <p:ext uri="{BB962C8B-B14F-4D97-AF65-F5344CB8AC3E}">
        <p14:creationId xmlns:p14="http://schemas.microsoft.com/office/powerpoint/2010/main" val="3815344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Rounded Rectangle 447">
            <a:extLst>
              <a:ext uri="{FF2B5EF4-FFF2-40B4-BE49-F238E27FC236}">
                <a16:creationId xmlns:a16="http://schemas.microsoft.com/office/drawing/2014/main" id="{2B2311C8-3B93-9568-866C-DA174D551568}"/>
              </a:ext>
            </a:extLst>
          </p:cNvPr>
          <p:cNvSpPr/>
          <p:nvPr/>
        </p:nvSpPr>
        <p:spPr>
          <a:xfrm>
            <a:off x="7384824" y="2036382"/>
            <a:ext cx="1653986" cy="3327233"/>
          </a:xfrm>
          <a:prstGeom prst="roundRect">
            <a:avLst/>
          </a:prstGeom>
          <a:solidFill>
            <a:srgbClr val="FF0000">
              <a:alpha val="5882"/>
            </a:srgbClr>
          </a:solidFill>
          <a:ln>
            <a:solidFill>
              <a:schemeClr val="bg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350"/>
          </a:p>
        </p:txBody>
      </p:sp>
      <p:sp>
        <p:nvSpPr>
          <p:cNvPr id="82" name="TextBox 81">
            <a:extLst>
              <a:ext uri="{FF2B5EF4-FFF2-40B4-BE49-F238E27FC236}">
                <a16:creationId xmlns:a16="http://schemas.microsoft.com/office/drawing/2014/main" id="{F6DF2AE7-C585-DE9C-F77A-FE69AC6B7818}"/>
              </a:ext>
            </a:extLst>
          </p:cNvPr>
          <p:cNvSpPr txBox="1"/>
          <p:nvPr/>
        </p:nvSpPr>
        <p:spPr>
          <a:xfrm>
            <a:off x="7415480" y="4511477"/>
            <a:ext cx="1723091" cy="253916"/>
          </a:xfrm>
          <a:prstGeom prst="rect">
            <a:avLst/>
          </a:prstGeom>
          <a:noFill/>
        </p:spPr>
        <p:txBody>
          <a:bodyPr wrap="square" rtlCol="0">
            <a:spAutoFit/>
          </a:bodyPr>
          <a:lstStyle/>
          <a:p>
            <a:r>
              <a:rPr lang="en-US" sz="1050" dirty="0"/>
              <a:t>Legally necessary position</a:t>
            </a:r>
          </a:p>
        </p:txBody>
      </p:sp>
      <p:sp>
        <p:nvSpPr>
          <p:cNvPr id="14" name="TextBox 13">
            <a:extLst>
              <a:ext uri="{FF2B5EF4-FFF2-40B4-BE49-F238E27FC236}">
                <a16:creationId xmlns:a16="http://schemas.microsoft.com/office/drawing/2014/main" id="{27D854F8-05C6-E141-9F5D-248AF5AD453F}"/>
              </a:ext>
            </a:extLst>
          </p:cNvPr>
          <p:cNvSpPr txBox="1"/>
          <p:nvPr/>
        </p:nvSpPr>
        <p:spPr>
          <a:xfrm>
            <a:off x="7701448" y="2992139"/>
            <a:ext cx="1111579" cy="253916"/>
          </a:xfrm>
          <a:prstGeom prst="rect">
            <a:avLst/>
          </a:prstGeom>
          <a:noFill/>
        </p:spPr>
        <p:txBody>
          <a:bodyPr wrap="square" rtlCol="0">
            <a:spAutoFit/>
          </a:bodyPr>
          <a:lstStyle/>
          <a:p>
            <a:r>
              <a:rPr lang="en-US" sz="1050" dirty="0"/>
              <a:t>Future of Work</a:t>
            </a:r>
          </a:p>
        </p:txBody>
      </p:sp>
      <p:sp>
        <p:nvSpPr>
          <p:cNvPr id="66" name="TextBox 65">
            <a:extLst>
              <a:ext uri="{FF2B5EF4-FFF2-40B4-BE49-F238E27FC236}">
                <a16:creationId xmlns:a16="http://schemas.microsoft.com/office/drawing/2014/main" id="{9AB0461B-9689-8444-BCEF-481F1B9FC101}"/>
              </a:ext>
            </a:extLst>
          </p:cNvPr>
          <p:cNvSpPr txBox="1"/>
          <p:nvPr/>
        </p:nvSpPr>
        <p:spPr>
          <a:xfrm>
            <a:off x="7439324" y="2054489"/>
            <a:ext cx="1723091" cy="553998"/>
          </a:xfrm>
          <a:prstGeom prst="rect">
            <a:avLst/>
          </a:prstGeom>
          <a:noFill/>
        </p:spPr>
        <p:txBody>
          <a:bodyPr wrap="square" rtlCol="0">
            <a:spAutoFit/>
          </a:bodyPr>
          <a:lstStyle/>
          <a:p>
            <a:r>
              <a:rPr lang="en-US" sz="1050" i="1" dirty="0"/>
              <a:t>Ad hoc  positions/groups</a:t>
            </a:r>
            <a:br>
              <a:rPr lang="en-US" sz="1050" i="1" dirty="0"/>
            </a:br>
            <a:r>
              <a:rPr lang="en-US" sz="1050" i="1" dirty="0"/>
              <a:t>committees </a:t>
            </a:r>
            <a:r>
              <a:rPr lang="en-US" sz="900" i="1" dirty="0"/>
              <a:t>(Established and appointed  by President)</a:t>
            </a:r>
          </a:p>
        </p:txBody>
      </p:sp>
      <p:sp>
        <p:nvSpPr>
          <p:cNvPr id="121" name="TextBox 120">
            <a:extLst>
              <a:ext uri="{FF2B5EF4-FFF2-40B4-BE49-F238E27FC236}">
                <a16:creationId xmlns:a16="http://schemas.microsoft.com/office/drawing/2014/main" id="{46602F45-0D1A-5441-9068-95C6F39F7959}"/>
              </a:ext>
            </a:extLst>
          </p:cNvPr>
          <p:cNvSpPr txBox="1"/>
          <p:nvPr/>
        </p:nvSpPr>
        <p:spPr>
          <a:xfrm>
            <a:off x="7748511" y="4100597"/>
            <a:ext cx="1468802" cy="253916"/>
          </a:xfrm>
          <a:prstGeom prst="rect">
            <a:avLst/>
          </a:prstGeom>
          <a:noFill/>
        </p:spPr>
        <p:txBody>
          <a:bodyPr wrap="square" rtlCol="0">
            <a:spAutoFit/>
          </a:bodyPr>
          <a:lstStyle/>
          <a:p>
            <a:r>
              <a:rPr lang="en-US" sz="1050" dirty="0"/>
              <a:t>ITC/ Website admin.</a:t>
            </a:r>
          </a:p>
        </p:txBody>
      </p:sp>
      <p:sp>
        <p:nvSpPr>
          <p:cNvPr id="127" name="TextBox 126">
            <a:extLst>
              <a:ext uri="{FF2B5EF4-FFF2-40B4-BE49-F238E27FC236}">
                <a16:creationId xmlns:a16="http://schemas.microsoft.com/office/drawing/2014/main" id="{5D88BBBF-07F8-65DD-B380-21A2192144F8}"/>
              </a:ext>
            </a:extLst>
          </p:cNvPr>
          <p:cNvSpPr txBox="1"/>
          <p:nvPr/>
        </p:nvSpPr>
        <p:spPr>
          <a:xfrm>
            <a:off x="7702510" y="2526811"/>
            <a:ext cx="1196720" cy="424732"/>
          </a:xfrm>
          <a:prstGeom prst="rect">
            <a:avLst/>
          </a:prstGeom>
          <a:noFill/>
        </p:spPr>
        <p:txBody>
          <a:bodyPr wrap="square" rtlCol="0">
            <a:spAutoFit/>
          </a:bodyPr>
          <a:lstStyle/>
          <a:p>
            <a:r>
              <a:rPr lang="en-US" sz="1050" dirty="0"/>
              <a:t>Strategy</a:t>
            </a:r>
            <a:r>
              <a:rPr lang="en-US" sz="1080" dirty="0"/>
              <a:t> and Implementation</a:t>
            </a:r>
          </a:p>
        </p:txBody>
      </p:sp>
      <p:sp>
        <p:nvSpPr>
          <p:cNvPr id="133" name="Frame 132">
            <a:extLst>
              <a:ext uri="{FF2B5EF4-FFF2-40B4-BE49-F238E27FC236}">
                <a16:creationId xmlns:a16="http://schemas.microsoft.com/office/drawing/2014/main" id="{E3FD3744-B926-F959-7069-44E26EB9FC6F}"/>
              </a:ext>
            </a:extLst>
          </p:cNvPr>
          <p:cNvSpPr/>
          <p:nvPr/>
        </p:nvSpPr>
        <p:spPr>
          <a:xfrm>
            <a:off x="7569229" y="4705857"/>
            <a:ext cx="1387523" cy="352807"/>
          </a:xfrm>
          <a:prstGeom prst="frame">
            <a:avLst/>
          </a:prstGeom>
          <a:solidFill>
            <a:srgbClr val="FF000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146" name="TextBox 145">
            <a:extLst>
              <a:ext uri="{FF2B5EF4-FFF2-40B4-BE49-F238E27FC236}">
                <a16:creationId xmlns:a16="http://schemas.microsoft.com/office/drawing/2014/main" id="{A0AA78AB-EA65-A4AF-C76A-3ACF492C2C62}"/>
              </a:ext>
            </a:extLst>
          </p:cNvPr>
          <p:cNvSpPr txBox="1"/>
          <p:nvPr/>
        </p:nvSpPr>
        <p:spPr>
          <a:xfrm>
            <a:off x="7696378" y="3670191"/>
            <a:ext cx="1196720" cy="415498"/>
          </a:xfrm>
          <a:prstGeom prst="rect">
            <a:avLst/>
          </a:prstGeom>
          <a:noFill/>
        </p:spPr>
        <p:txBody>
          <a:bodyPr wrap="square" rtlCol="0">
            <a:spAutoFit/>
          </a:bodyPr>
          <a:lstStyle/>
          <a:p>
            <a:r>
              <a:rPr lang="en-US" sz="1050" dirty="0"/>
              <a:t>International Standards</a:t>
            </a:r>
          </a:p>
        </p:txBody>
      </p:sp>
      <p:sp>
        <p:nvSpPr>
          <p:cNvPr id="153" name="TextBox 152">
            <a:extLst>
              <a:ext uri="{FF2B5EF4-FFF2-40B4-BE49-F238E27FC236}">
                <a16:creationId xmlns:a16="http://schemas.microsoft.com/office/drawing/2014/main" id="{E3DE419A-4C7E-F4A3-A3FE-E0E7CBD2C864}"/>
              </a:ext>
            </a:extLst>
          </p:cNvPr>
          <p:cNvSpPr txBox="1"/>
          <p:nvPr/>
        </p:nvSpPr>
        <p:spPr>
          <a:xfrm>
            <a:off x="7675873" y="3296522"/>
            <a:ext cx="1237730" cy="415498"/>
          </a:xfrm>
          <a:prstGeom prst="rect">
            <a:avLst/>
          </a:prstGeom>
          <a:noFill/>
        </p:spPr>
        <p:txBody>
          <a:bodyPr wrap="square" rtlCol="0">
            <a:spAutoFit/>
          </a:bodyPr>
          <a:lstStyle/>
          <a:p>
            <a:r>
              <a:rPr lang="en-GB" sz="1050" dirty="0"/>
              <a:t>Next Triennial </a:t>
            </a:r>
            <a:br>
              <a:rPr lang="en-GB" sz="1050" dirty="0"/>
            </a:br>
            <a:r>
              <a:rPr lang="en-GB" sz="1050" dirty="0"/>
              <a:t>Congress OC Chair</a:t>
            </a:r>
          </a:p>
        </p:txBody>
      </p:sp>
      <p:sp>
        <p:nvSpPr>
          <p:cNvPr id="83" name="Frame 82">
            <a:extLst>
              <a:ext uri="{FF2B5EF4-FFF2-40B4-BE49-F238E27FC236}">
                <a16:creationId xmlns:a16="http://schemas.microsoft.com/office/drawing/2014/main" id="{F764CCC5-B32F-5AF3-8D74-C7B9658A0BDC}"/>
              </a:ext>
            </a:extLst>
          </p:cNvPr>
          <p:cNvSpPr/>
          <p:nvPr/>
        </p:nvSpPr>
        <p:spPr>
          <a:xfrm>
            <a:off x="7586611" y="3682808"/>
            <a:ext cx="1387523" cy="352807"/>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85" name="Frame 84">
            <a:extLst>
              <a:ext uri="{FF2B5EF4-FFF2-40B4-BE49-F238E27FC236}">
                <a16:creationId xmlns:a16="http://schemas.microsoft.com/office/drawing/2014/main" id="{9326256A-4062-5281-2417-C325898C9B7B}"/>
              </a:ext>
            </a:extLst>
          </p:cNvPr>
          <p:cNvSpPr/>
          <p:nvPr/>
        </p:nvSpPr>
        <p:spPr>
          <a:xfrm>
            <a:off x="7580779" y="2553639"/>
            <a:ext cx="1387523" cy="352807"/>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86" name="Frame 85">
            <a:extLst>
              <a:ext uri="{FF2B5EF4-FFF2-40B4-BE49-F238E27FC236}">
                <a16:creationId xmlns:a16="http://schemas.microsoft.com/office/drawing/2014/main" id="{D03FF258-7692-C90B-066B-0F5D7C6FFE73}"/>
              </a:ext>
            </a:extLst>
          </p:cNvPr>
          <p:cNvSpPr/>
          <p:nvPr/>
        </p:nvSpPr>
        <p:spPr>
          <a:xfrm>
            <a:off x="7591561" y="4066821"/>
            <a:ext cx="1387523" cy="352807"/>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87" name="Frame 86">
            <a:extLst>
              <a:ext uri="{FF2B5EF4-FFF2-40B4-BE49-F238E27FC236}">
                <a16:creationId xmlns:a16="http://schemas.microsoft.com/office/drawing/2014/main" id="{40134A68-F151-223A-52C5-B10D42280349}"/>
              </a:ext>
            </a:extLst>
          </p:cNvPr>
          <p:cNvSpPr/>
          <p:nvPr/>
        </p:nvSpPr>
        <p:spPr>
          <a:xfrm>
            <a:off x="7583219" y="3312070"/>
            <a:ext cx="1387523" cy="352807"/>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88" name="Frame 87">
            <a:extLst>
              <a:ext uri="{FF2B5EF4-FFF2-40B4-BE49-F238E27FC236}">
                <a16:creationId xmlns:a16="http://schemas.microsoft.com/office/drawing/2014/main" id="{3129CE8E-E6AF-6D33-E333-C4ED1BCE0632}"/>
              </a:ext>
            </a:extLst>
          </p:cNvPr>
          <p:cNvSpPr/>
          <p:nvPr/>
        </p:nvSpPr>
        <p:spPr>
          <a:xfrm>
            <a:off x="7591562" y="2939584"/>
            <a:ext cx="1387523" cy="352807"/>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89" name="TextBox 88">
            <a:extLst>
              <a:ext uri="{FF2B5EF4-FFF2-40B4-BE49-F238E27FC236}">
                <a16:creationId xmlns:a16="http://schemas.microsoft.com/office/drawing/2014/main" id="{93402F54-3E94-1863-2502-8B0188C776FC}"/>
              </a:ext>
            </a:extLst>
          </p:cNvPr>
          <p:cNvSpPr txBox="1"/>
          <p:nvPr/>
        </p:nvSpPr>
        <p:spPr>
          <a:xfrm>
            <a:off x="7730311" y="4673542"/>
            <a:ext cx="1468802" cy="415498"/>
          </a:xfrm>
          <a:prstGeom prst="rect">
            <a:avLst/>
          </a:prstGeom>
          <a:noFill/>
        </p:spPr>
        <p:txBody>
          <a:bodyPr wrap="square" rtlCol="0">
            <a:spAutoFit/>
          </a:bodyPr>
          <a:lstStyle/>
          <a:p>
            <a:r>
              <a:rPr lang="en-GB" sz="1050" dirty="0"/>
              <a:t>Swiss Director</a:t>
            </a:r>
          </a:p>
          <a:p>
            <a:r>
              <a:rPr lang="en-GB" sz="1050" dirty="0"/>
              <a:t>(currently </a:t>
            </a:r>
            <a:r>
              <a:rPr lang="en-GB" sz="1050" dirty="0" err="1"/>
              <a:t>vpsg</a:t>
            </a:r>
            <a:r>
              <a:rPr lang="en-GB" sz="1050" dirty="0"/>
              <a:t>)</a:t>
            </a:r>
          </a:p>
        </p:txBody>
      </p:sp>
      <p:sp>
        <p:nvSpPr>
          <p:cNvPr id="10" name="TextBox 9">
            <a:extLst>
              <a:ext uri="{FF2B5EF4-FFF2-40B4-BE49-F238E27FC236}">
                <a16:creationId xmlns:a16="http://schemas.microsoft.com/office/drawing/2014/main" id="{EDDBF323-93D1-2041-B562-0BF89F46B2A8}"/>
              </a:ext>
            </a:extLst>
          </p:cNvPr>
          <p:cNvSpPr txBox="1"/>
          <p:nvPr/>
        </p:nvSpPr>
        <p:spPr>
          <a:xfrm>
            <a:off x="4246798" y="1340481"/>
            <a:ext cx="704039" cy="253916"/>
          </a:xfrm>
          <a:prstGeom prst="rect">
            <a:avLst/>
          </a:prstGeom>
          <a:noFill/>
        </p:spPr>
        <p:txBody>
          <a:bodyPr wrap="none" rtlCol="0">
            <a:spAutoFit/>
          </a:bodyPr>
          <a:lstStyle/>
          <a:p>
            <a:r>
              <a:rPr lang="en-US" sz="1050" dirty="0"/>
              <a:t>President</a:t>
            </a:r>
          </a:p>
        </p:txBody>
      </p:sp>
      <p:sp>
        <p:nvSpPr>
          <p:cNvPr id="2" name="Frame 1">
            <a:extLst>
              <a:ext uri="{FF2B5EF4-FFF2-40B4-BE49-F238E27FC236}">
                <a16:creationId xmlns:a16="http://schemas.microsoft.com/office/drawing/2014/main" id="{B0025023-B3B3-AC41-9798-BD4AB7A56FCF}"/>
              </a:ext>
            </a:extLst>
          </p:cNvPr>
          <p:cNvSpPr/>
          <p:nvPr/>
        </p:nvSpPr>
        <p:spPr>
          <a:xfrm>
            <a:off x="3359007" y="1705125"/>
            <a:ext cx="1165268" cy="554878"/>
          </a:xfrm>
          <a:prstGeom prst="fram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446" name="Rounded Rectangle 445">
            <a:extLst>
              <a:ext uri="{FF2B5EF4-FFF2-40B4-BE49-F238E27FC236}">
                <a16:creationId xmlns:a16="http://schemas.microsoft.com/office/drawing/2014/main" id="{2FD08A3E-F49D-4939-C7C0-C9EAC1F60D5C}"/>
              </a:ext>
            </a:extLst>
          </p:cNvPr>
          <p:cNvSpPr/>
          <p:nvPr/>
        </p:nvSpPr>
        <p:spPr>
          <a:xfrm>
            <a:off x="3254962" y="826996"/>
            <a:ext cx="2558561" cy="1507207"/>
          </a:xfrm>
          <a:prstGeom prst="roundRect">
            <a:avLst/>
          </a:prstGeom>
          <a:solidFill>
            <a:srgbClr val="933FD4">
              <a:alpha val="20000"/>
            </a:srgbClr>
          </a:solidFill>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350" dirty="0"/>
          </a:p>
        </p:txBody>
      </p:sp>
      <p:sp>
        <p:nvSpPr>
          <p:cNvPr id="3" name="Frame 2">
            <a:extLst>
              <a:ext uri="{FF2B5EF4-FFF2-40B4-BE49-F238E27FC236}">
                <a16:creationId xmlns:a16="http://schemas.microsoft.com/office/drawing/2014/main" id="{7B4CF578-2B2A-D140-A948-5FB0A95F9941}"/>
              </a:ext>
            </a:extLst>
          </p:cNvPr>
          <p:cNvSpPr/>
          <p:nvPr/>
        </p:nvSpPr>
        <p:spPr>
          <a:xfrm>
            <a:off x="4097228" y="1226371"/>
            <a:ext cx="1006105" cy="457566"/>
          </a:xfrm>
          <a:prstGeom prst="frame">
            <a:avLst>
              <a:gd name="adj1" fmla="val 10166"/>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dirty="0">
              <a:solidFill>
                <a:schemeClr val="tx1"/>
              </a:solidFill>
            </a:endParaRPr>
          </a:p>
        </p:txBody>
      </p:sp>
      <p:sp>
        <p:nvSpPr>
          <p:cNvPr id="11" name="TextBox 10">
            <a:extLst>
              <a:ext uri="{FF2B5EF4-FFF2-40B4-BE49-F238E27FC236}">
                <a16:creationId xmlns:a16="http://schemas.microsoft.com/office/drawing/2014/main" id="{A33FE09F-54ED-C147-8A3F-B0BB36B153AF}"/>
              </a:ext>
            </a:extLst>
          </p:cNvPr>
          <p:cNvSpPr txBox="1"/>
          <p:nvPr/>
        </p:nvSpPr>
        <p:spPr>
          <a:xfrm>
            <a:off x="3424693" y="1774129"/>
            <a:ext cx="986364" cy="415498"/>
          </a:xfrm>
          <a:prstGeom prst="rect">
            <a:avLst/>
          </a:prstGeom>
          <a:noFill/>
          <a:ln>
            <a:noFill/>
          </a:ln>
        </p:spPr>
        <p:txBody>
          <a:bodyPr wrap="square" rtlCol="0">
            <a:spAutoFit/>
          </a:bodyPr>
          <a:lstStyle/>
          <a:p>
            <a:r>
              <a:rPr lang="en-US" sz="1050" dirty="0"/>
              <a:t>VP/Secretary</a:t>
            </a:r>
          </a:p>
          <a:p>
            <a:r>
              <a:rPr lang="en-US" sz="1050" dirty="0"/>
              <a:t>General</a:t>
            </a:r>
          </a:p>
        </p:txBody>
      </p:sp>
      <p:grpSp>
        <p:nvGrpSpPr>
          <p:cNvPr id="50" name="Group 49">
            <a:extLst>
              <a:ext uri="{FF2B5EF4-FFF2-40B4-BE49-F238E27FC236}">
                <a16:creationId xmlns:a16="http://schemas.microsoft.com/office/drawing/2014/main" id="{E822D2D6-612A-AA40-A82D-47B27FA86FB3}"/>
              </a:ext>
            </a:extLst>
          </p:cNvPr>
          <p:cNvGrpSpPr/>
          <p:nvPr/>
        </p:nvGrpSpPr>
        <p:grpSpPr>
          <a:xfrm>
            <a:off x="4702778" y="1705703"/>
            <a:ext cx="1251030" cy="543361"/>
            <a:chOff x="6227204" y="722757"/>
            <a:chExt cx="1613765" cy="518160"/>
          </a:xfrm>
        </p:grpSpPr>
        <p:sp>
          <p:nvSpPr>
            <p:cNvPr id="4" name="Frame 3">
              <a:extLst>
                <a:ext uri="{FF2B5EF4-FFF2-40B4-BE49-F238E27FC236}">
                  <a16:creationId xmlns:a16="http://schemas.microsoft.com/office/drawing/2014/main" id="{2BD1CCF2-7E39-984C-8621-5B887FEBAE6A}"/>
                </a:ext>
              </a:extLst>
            </p:cNvPr>
            <p:cNvSpPr/>
            <p:nvPr/>
          </p:nvSpPr>
          <p:spPr>
            <a:xfrm>
              <a:off x="6227204" y="722757"/>
              <a:ext cx="1402080" cy="518160"/>
            </a:xfrm>
            <a:prstGeom prst="fram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12" name="TextBox 11">
              <a:extLst>
                <a:ext uri="{FF2B5EF4-FFF2-40B4-BE49-F238E27FC236}">
                  <a16:creationId xmlns:a16="http://schemas.microsoft.com/office/drawing/2014/main" id="{C3D72FE7-828E-2C4E-8DD4-976D87973938}"/>
                </a:ext>
              </a:extLst>
            </p:cNvPr>
            <p:cNvSpPr txBox="1"/>
            <p:nvPr/>
          </p:nvSpPr>
          <p:spPr>
            <a:xfrm>
              <a:off x="6288641" y="808139"/>
              <a:ext cx="1552328" cy="358771"/>
            </a:xfrm>
            <a:prstGeom prst="rect">
              <a:avLst/>
            </a:prstGeom>
            <a:noFill/>
            <a:ln>
              <a:noFill/>
            </a:ln>
          </p:spPr>
          <p:txBody>
            <a:bodyPr wrap="square" rtlCol="0">
              <a:spAutoFit/>
            </a:bodyPr>
            <a:lstStyle/>
            <a:p>
              <a:r>
                <a:rPr lang="en-US" sz="1050" dirty="0"/>
                <a:t>VP/Treasurer</a:t>
              </a:r>
            </a:p>
          </p:txBody>
        </p:sp>
      </p:grpSp>
      <p:sp>
        <p:nvSpPr>
          <p:cNvPr id="42" name="TextBox 41">
            <a:extLst>
              <a:ext uri="{FF2B5EF4-FFF2-40B4-BE49-F238E27FC236}">
                <a16:creationId xmlns:a16="http://schemas.microsoft.com/office/drawing/2014/main" id="{5B6741EA-7B5F-D841-BB10-CF2C22CC5F88}"/>
              </a:ext>
            </a:extLst>
          </p:cNvPr>
          <p:cNvSpPr txBox="1"/>
          <p:nvPr/>
        </p:nvSpPr>
        <p:spPr>
          <a:xfrm>
            <a:off x="3971543" y="2382480"/>
            <a:ext cx="1691311" cy="253916"/>
          </a:xfrm>
          <a:prstGeom prst="rect">
            <a:avLst/>
          </a:prstGeom>
          <a:noFill/>
        </p:spPr>
        <p:txBody>
          <a:bodyPr wrap="square" rtlCol="0">
            <a:spAutoFit/>
          </a:bodyPr>
          <a:lstStyle/>
          <a:p>
            <a:r>
              <a:rPr lang="en-US" sz="1050" dirty="0"/>
              <a:t>Office Administrator</a:t>
            </a:r>
          </a:p>
        </p:txBody>
      </p:sp>
      <p:sp>
        <p:nvSpPr>
          <p:cNvPr id="57" name="Alternate Process 142">
            <a:extLst>
              <a:ext uri="{FF2B5EF4-FFF2-40B4-BE49-F238E27FC236}">
                <a16:creationId xmlns:a16="http://schemas.microsoft.com/office/drawing/2014/main" id="{9A2EB3A8-A16B-65E1-266A-3BDDBF0527BC}"/>
              </a:ext>
            </a:extLst>
          </p:cNvPr>
          <p:cNvSpPr/>
          <p:nvPr/>
        </p:nvSpPr>
        <p:spPr>
          <a:xfrm>
            <a:off x="3409790" y="2377176"/>
            <a:ext cx="2378057" cy="279540"/>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93" name="TextBox 92">
            <a:extLst>
              <a:ext uri="{FF2B5EF4-FFF2-40B4-BE49-F238E27FC236}">
                <a16:creationId xmlns:a16="http://schemas.microsoft.com/office/drawing/2014/main" id="{D26A62CF-57E4-D45D-C456-54F0A29F6977}"/>
              </a:ext>
            </a:extLst>
          </p:cNvPr>
          <p:cNvSpPr txBox="1"/>
          <p:nvPr/>
        </p:nvSpPr>
        <p:spPr>
          <a:xfrm>
            <a:off x="1697328" y="2801900"/>
            <a:ext cx="5285561" cy="253916"/>
          </a:xfrm>
          <a:prstGeom prst="rect">
            <a:avLst/>
          </a:prstGeom>
          <a:noFill/>
        </p:spPr>
        <p:txBody>
          <a:bodyPr wrap="square" rtlCol="0">
            <a:spAutoFit/>
          </a:bodyPr>
          <a:lstStyle/>
          <a:p>
            <a:r>
              <a:rPr lang="en-US" sz="1050" i="1" dirty="0"/>
              <a:t>Standing committees* (</a:t>
            </a:r>
            <a:r>
              <a:rPr lang="en-US" sz="900" i="1" dirty="0"/>
              <a:t>Established by Council vote, Chairs appointed by President</a:t>
            </a:r>
            <a:r>
              <a:rPr lang="en-US" sz="1050" i="1" dirty="0"/>
              <a:t>)</a:t>
            </a:r>
          </a:p>
        </p:txBody>
      </p:sp>
      <p:sp>
        <p:nvSpPr>
          <p:cNvPr id="445" name="TextBox 444">
            <a:extLst>
              <a:ext uri="{FF2B5EF4-FFF2-40B4-BE49-F238E27FC236}">
                <a16:creationId xmlns:a16="http://schemas.microsoft.com/office/drawing/2014/main" id="{712EB9AD-AF99-E156-C8D8-662323A78C60}"/>
              </a:ext>
            </a:extLst>
          </p:cNvPr>
          <p:cNvSpPr txBox="1"/>
          <p:nvPr/>
        </p:nvSpPr>
        <p:spPr>
          <a:xfrm>
            <a:off x="623741" y="778326"/>
            <a:ext cx="1990204" cy="1546577"/>
          </a:xfrm>
          <a:prstGeom prst="rect">
            <a:avLst/>
          </a:prstGeom>
          <a:solidFill>
            <a:srgbClr val="FFFF00"/>
          </a:solidFill>
          <a:ln>
            <a:solidFill>
              <a:srgbClr val="7030A0"/>
            </a:solidFill>
          </a:ln>
        </p:spPr>
        <p:txBody>
          <a:bodyPr wrap="square" rtlCol="0">
            <a:spAutoFit/>
          </a:bodyPr>
          <a:lstStyle/>
          <a:p>
            <a:pPr algn="ctr"/>
            <a:r>
              <a:rPr lang="en-GB" sz="1350" b="1" dirty="0"/>
              <a:t>Governing body = IEA Council</a:t>
            </a:r>
            <a:br>
              <a:rPr lang="en-GB" sz="1350" b="1" dirty="0"/>
            </a:br>
            <a:r>
              <a:rPr lang="en-GB" sz="1350" dirty="0"/>
              <a:t>Composed of representatives of all federated societies, elects officers and approves policy </a:t>
            </a:r>
          </a:p>
        </p:txBody>
      </p:sp>
      <p:grpSp>
        <p:nvGrpSpPr>
          <p:cNvPr id="13" name="Group 12">
            <a:extLst>
              <a:ext uri="{FF2B5EF4-FFF2-40B4-BE49-F238E27FC236}">
                <a16:creationId xmlns:a16="http://schemas.microsoft.com/office/drawing/2014/main" id="{A889198D-78D7-AD1C-BB0F-08F585B7A7B6}"/>
              </a:ext>
            </a:extLst>
          </p:cNvPr>
          <p:cNvGrpSpPr/>
          <p:nvPr/>
        </p:nvGrpSpPr>
        <p:grpSpPr>
          <a:xfrm>
            <a:off x="536912" y="2767013"/>
            <a:ext cx="6823678" cy="1604535"/>
            <a:chOff x="488138" y="388779"/>
            <a:chExt cx="8243351" cy="1597466"/>
          </a:xfrm>
        </p:grpSpPr>
        <p:sp>
          <p:nvSpPr>
            <p:cNvPr id="41" name="Rounded Rectangle 40">
              <a:extLst>
                <a:ext uri="{FF2B5EF4-FFF2-40B4-BE49-F238E27FC236}">
                  <a16:creationId xmlns:a16="http://schemas.microsoft.com/office/drawing/2014/main" id="{E482AC3B-EFF0-60A0-8578-FEF85CC9A17F}"/>
                </a:ext>
              </a:extLst>
            </p:cNvPr>
            <p:cNvSpPr/>
            <p:nvPr/>
          </p:nvSpPr>
          <p:spPr>
            <a:xfrm>
              <a:off x="488138" y="388779"/>
              <a:ext cx="8243351" cy="1597466"/>
            </a:xfrm>
            <a:prstGeom prst="roundRect">
              <a:avLst/>
            </a:prstGeom>
            <a:solidFill>
              <a:srgbClr val="0070C0">
                <a:alpha val="20000"/>
              </a:srgb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350"/>
            </a:p>
          </p:txBody>
        </p:sp>
        <p:grpSp>
          <p:nvGrpSpPr>
            <p:cNvPr id="47" name="Group 46">
              <a:extLst>
                <a:ext uri="{FF2B5EF4-FFF2-40B4-BE49-F238E27FC236}">
                  <a16:creationId xmlns:a16="http://schemas.microsoft.com/office/drawing/2014/main" id="{ED463D67-FED0-5F6F-C31B-776C1ABBA4DA}"/>
                </a:ext>
              </a:extLst>
            </p:cNvPr>
            <p:cNvGrpSpPr/>
            <p:nvPr/>
          </p:nvGrpSpPr>
          <p:grpSpPr>
            <a:xfrm>
              <a:off x="757701" y="674117"/>
              <a:ext cx="1167915" cy="1246969"/>
              <a:chOff x="278735" y="1417426"/>
              <a:chExt cx="1519805" cy="1847359"/>
            </a:xfrm>
          </p:grpSpPr>
          <p:sp>
            <p:nvSpPr>
              <p:cNvPr id="463" name="Frame 462">
                <a:extLst>
                  <a:ext uri="{FF2B5EF4-FFF2-40B4-BE49-F238E27FC236}">
                    <a16:creationId xmlns:a16="http://schemas.microsoft.com/office/drawing/2014/main" id="{7CEF0CD7-534F-3717-0C7B-CE0F3763C5DC}"/>
                  </a:ext>
                </a:extLst>
              </p:cNvPr>
              <p:cNvSpPr/>
              <p:nvPr/>
            </p:nvSpPr>
            <p:spPr>
              <a:xfrm>
                <a:off x="278735" y="1417426"/>
                <a:ext cx="1519805" cy="184735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464" name="TextBox 463">
                <a:extLst>
                  <a:ext uri="{FF2B5EF4-FFF2-40B4-BE49-F238E27FC236}">
                    <a16:creationId xmlns:a16="http://schemas.microsoft.com/office/drawing/2014/main" id="{31EFF33C-A25A-D404-297E-CFB363CBB17D}"/>
                  </a:ext>
                </a:extLst>
              </p:cNvPr>
              <p:cNvSpPr txBox="1"/>
              <p:nvPr/>
            </p:nvSpPr>
            <p:spPr>
              <a:xfrm>
                <a:off x="399008" y="1509164"/>
                <a:ext cx="1286999" cy="1634242"/>
              </a:xfrm>
              <a:prstGeom prst="rect">
                <a:avLst/>
              </a:prstGeom>
              <a:noFill/>
            </p:spPr>
            <p:txBody>
              <a:bodyPr wrap="square" rtlCol="0">
                <a:spAutoFit/>
              </a:bodyPr>
              <a:lstStyle/>
              <a:p>
                <a:r>
                  <a:rPr lang="en-US" sz="1100" dirty="0"/>
                  <a:t>PS &amp; E</a:t>
                </a:r>
              </a:p>
              <a:p>
                <a:r>
                  <a:rPr lang="en-US" sz="1100" dirty="0"/>
                  <a:t>Professional Standards and Education</a:t>
                </a:r>
              </a:p>
            </p:txBody>
          </p:sp>
        </p:grpSp>
        <p:grpSp>
          <p:nvGrpSpPr>
            <p:cNvPr id="48" name="Group 47">
              <a:extLst>
                <a:ext uri="{FF2B5EF4-FFF2-40B4-BE49-F238E27FC236}">
                  <a16:creationId xmlns:a16="http://schemas.microsoft.com/office/drawing/2014/main" id="{C6D32BFC-EAD7-8E76-E01E-2B1C070575B7}"/>
                </a:ext>
              </a:extLst>
            </p:cNvPr>
            <p:cNvGrpSpPr/>
            <p:nvPr/>
          </p:nvGrpSpPr>
          <p:grpSpPr>
            <a:xfrm>
              <a:off x="2044992" y="674117"/>
              <a:ext cx="1215462" cy="1264358"/>
              <a:chOff x="1852034" y="1408351"/>
              <a:chExt cx="1664612" cy="1791435"/>
            </a:xfrm>
          </p:grpSpPr>
          <p:sp>
            <p:nvSpPr>
              <p:cNvPr id="461" name="Frame 460">
                <a:extLst>
                  <a:ext uri="{FF2B5EF4-FFF2-40B4-BE49-F238E27FC236}">
                    <a16:creationId xmlns:a16="http://schemas.microsoft.com/office/drawing/2014/main" id="{31AC8CEE-3790-4C51-716E-5CE2E0854473}"/>
                  </a:ext>
                </a:extLst>
              </p:cNvPr>
              <p:cNvSpPr/>
              <p:nvPr/>
            </p:nvSpPr>
            <p:spPr>
              <a:xfrm>
                <a:off x="1852034" y="1408351"/>
                <a:ext cx="1664612" cy="1791435"/>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462" name="TextBox 461">
                <a:extLst>
                  <a:ext uri="{FF2B5EF4-FFF2-40B4-BE49-F238E27FC236}">
                    <a16:creationId xmlns:a16="http://schemas.microsoft.com/office/drawing/2014/main" id="{312038DF-68DB-76D9-3281-CA805511F4E6}"/>
                  </a:ext>
                </a:extLst>
              </p:cNvPr>
              <p:cNvSpPr txBox="1"/>
              <p:nvPr/>
            </p:nvSpPr>
            <p:spPr>
              <a:xfrm>
                <a:off x="1956877" y="1552041"/>
                <a:ext cx="1505173" cy="1085397"/>
              </a:xfrm>
              <a:prstGeom prst="rect">
                <a:avLst/>
              </a:prstGeom>
              <a:noFill/>
            </p:spPr>
            <p:txBody>
              <a:bodyPr wrap="square" rtlCol="0">
                <a:spAutoFit/>
              </a:bodyPr>
              <a:lstStyle/>
              <a:p>
                <a:r>
                  <a:rPr lang="en-US" sz="1100" dirty="0"/>
                  <a:t>STP</a:t>
                </a:r>
                <a:br>
                  <a:rPr lang="en-US" sz="1100" dirty="0"/>
                </a:br>
                <a:r>
                  <a:rPr lang="en-US" sz="1100" dirty="0"/>
                  <a:t>Science, Technology and Practice</a:t>
                </a:r>
              </a:p>
            </p:txBody>
          </p:sp>
        </p:grpSp>
        <p:grpSp>
          <p:nvGrpSpPr>
            <p:cNvPr id="49" name="Group 48">
              <a:extLst>
                <a:ext uri="{FF2B5EF4-FFF2-40B4-BE49-F238E27FC236}">
                  <a16:creationId xmlns:a16="http://schemas.microsoft.com/office/drawing/2014/main" id="{C23534D3-4FD1-5F18-8CAA-C456AE3656F6}"/>
                </a:ext>
              </a:extLst>
            </p:cNvPr>
            <p:cNvGrpSpPr/>
            <p:nvPr/>
          </p:nvGrpSpPr>
          <p:grpSpPr>
            <a:xfrm>
              <a:off x="3324465" y="671256"/>
              <a:ext cx="1364786" cy="1281203"/>
              <a:chOff x="3487954" y="1462789"/>
              <a:chExt cx="2021906" cy="533427"/>
            </a:xfrm>
          </p:grpSpPr>
          <p:sp>
            <p:nvSpPr>
              <p:cNvPr id="459" name="Frame 458">
                <a:extLst>
                  <a:ext uri="{FF2B5EF4-FFF2-40B4-BE49-F238E27FC236}">
                    <a16:creationId xmlns:a16="http://schemas.microsoft.com/office/drawing/2014/main" id="{42B1759B-7012-1199-B66B-299622BBD58D}"/>
                  </a:ext>
                </a:extLst>
              </p:cNvPr>
              <p:cNvSpPr/>
              <p:nvPr/>
            </p:nvSpPr>
            <p:spPr>
              <a:xfrm>
                <a:off x="3487954" y="1462789"/>
                <a:ext cx="1879280" cy="533427"/>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460" name="TextBox 459">
                <a:extLst>
                  <a:ext uri="{FF2B5EF4-FFF2-40B4-BE49-F238E27FC236}">
                    <a16:creationId xmlns:a16="http://schemas.microsoft.com/office/drawing/2014/main" id="{388D9A82-2108-F1C7-D764-4FFC48A1D72E}"/>
                  </a:ext>
                </a:extLst>
              </p:cNvPr>
              <p:cNvSpPr txBox="1"/>
              <p:nvPr/>
            </p:nvSpPr>
            <p:spPr>
              <a:xfrm>
                <a:off x="3612194" y="1499014"/>
                <a:ext cx="1897666" cy="248777"/>
              </a:xfrm>
              <a:prstGeom prst="rect">
                <a:avLst/>
              </a:prstGeom>
              <a:noFill/>
            </p:spPr>
            <p:txBody>
              <a:bodyPr wrap="square" rtlCol="0">
                <a:spAutoFit/>
              </a:bodyPr>
              <a:lstStyle/>
              <a:p>
                <a:r>
                  <a:rPr lang="en-US" sz="1100" dirty="0"/>
                  <a:t>ID</a:t>
                </a:r>
                <a:br>
                  <a:rPr lang="en-US" sz="1100" dirty="0"/>
                </a:br>
                <a:r>
                  <a:rPr lang="en-US" sz="1100" dirty="0"/>
                  <a:t>International Development</a:t>
                </a:r>
              </a:p>
            </p:txBody>
          </p:sp>
        </p:grpSp>
        <p:grpSp>
          <p:nvGrpSpPr>
            <p:cNvPr id="51" name="Group 50">
              <a:extLst>
                <a:ext uri="{FF2B5EF4-FFF2-40B4-BE49-F238E27FC236}">
                  <a16:creationId xmlns:a16="http://schemas.microsoft.com/office/drawing/2014/main" id="{892F80E0-D84F-7C2E-502E-ED717944685F}"/>
                </a:ext>
              </a:extLst>
            </p:cNvPr>
            <p:cNvGrpSpPr/>
            <p:nvPr/>
          </p:nvGrpSpPr>
          <p:grpSpPr>
            <a:xfrm>
              <a:off x="4676694" y="687189"/>
              <a:ext cx="1559792" cy="1281203"/>
              <a:chOff x="5734223" y="1447831"/>
              <a:chExt cx="2310804" cy="1951945"/>
            </a:xfrm>
          </p:grpSpPr>
          <p:sp>
            <p:nvSpPr>
              <p:cNvPr id="457" name="Frame 456">
                <a:extLst>
                  <a:ext uri="{FF2B5EF4-FFF2-40B4-BE49-F238E27FC236}">
                    <a16:creationId xmlns:a16="http://schemas.microsoft.com/office/drawing/2014/main" id="{16B43045-B960-EECE-74DA-A6A46D1B0AEA}"/>
                  </a:ext>
                </a:extLst>
              </p:cNvPr>
              <p:cNvSpPr/>
              <p:nvPr/>
            </p:nvSpPr>
            <p:spPr>
              <a:xfrm>
                <a:off x="5734223" y="1447831"/>
                <a:ext cx="2012689" cy="1951945"/>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458" name="TextBox 457">
                <a:extLst>
                  <a:ext uri="{FF2B5EF4-FFF2-40B4-BE49-F238E27FC236}">
                    <a16:creationId xmlns:a16="http://schemas.microsoft.com/office/drawing/2014/main" id="{4FDA7D9F-8E95-0185-228E-D7AD2856FE2A}"/>
                  </a:ext>
                </a:extLst>
              </p:cNvPr>
              <p:cNvSpPr txBox="1"/>
              <p:nvPr/>
            </p:nvSpPr>
            <p:spPr>
              <a:xfrm>
                <a:off x="5855021" y="1612158"/>
                <a:ext cx="2190006" cy="1167099"/>
              </a:xfrm>
              <a:prstGeom prst="rect">
                <a:avLst/>
              </a:prstGeom>
              <a:noFill/>
            </p:spPr>
            <p:txBody>
              <a:bodyPr wrap="square" rtlCol="0">
                <a:spAutoFit/>
              </a:bodyPr>
              <a:lstStyle/>
              <a:p>
                <a:r>
                  <a:rPr lang="en-US" sz="1100" dirty="0"/>
                  <a:t>CPR </a:t>
                </a:r>
              </a:p>
              <a:p>
                <a:r>
                  <a:rPr lang="en-US" sz="1100" dirty="0"/>
                  <a:t>Communication and Public Relations</a:t>
                </a:r>
              </a:p>
            </p:txBody>
          </p:sp>
        </p:grpSp>
        <p:grpSp>
          <p:nvGrpSpPr>
            <p:cNvPr id="58" name="Group 57">
              <a:extLst>
                <a:ext uri="{FF2B5EF4-FFF2-40B4-BE49-F238E27FC236}">
                  <a16:creationId xmlns:a16="http://schemas.microsoft.com/office/drawing/2014/main" id="{C3643BB3-7218-4087-86A8-0D78B31D1849}"/>
                </a:ext>
              </a:extLst>
            </p:cNvPr>
            <p:cNvGrpSpPr/>
            <p:nvPr/>
          </p:nvGrpSpPr>
          <p:grpSpPr>
            <a:xfrm>
              <a:off x="6117489" y="694415"/>
              <a:ext cx="1402211" cy="1237433"/>
              <a:chOff x="6842276" y="1455518"/>
              <a:chExt cx="1802428" cy="515204"/>
            </a:xfrm>
          </p:grpSpPr>
          <p:sp>
            <p:nvSpPr>
              <p:cNvPr id="455" name="Frame 454">
                <a:extLst>
                  <a:ext uri="{FF2B5EF4-FFF2-40B4-BE49-F238E27FC236}">
                    <a16:creationId xmlns:a16="http://schemas.microsoft.com/office/drawing/2014/main" id="{3077E951-F7DB-0AB1-967F-A344A5FC2BC3}"/>
                  </a:ext>
                </a:extLst>
              </p:cNvPr>
              <p:cNvSpPr/>
              <p:nvPr/>
            </p:nvSpPr>
            <p:spPr>
              <a:xfrm>
                <a:off x="6842276" y="1455518"/>
                <a:ext cx="1501260" cy="515204"/>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456" name="TextBox 455">
                <a:extLst>
                  <a:ext uri="{FF2B5EF4-FFF2-40B4-BE49-F238E27FC236}">
                    <a16:creationId xmlns:a16="http://schemas.microsoft.com/office/drawing/2014/main" id="{25612940-8B3B-4373-3699-A23F12F0F665}"/>
                  </a:ext>
                </a:extLst>
              </p:cNvPr>
              <p:cNvSpPr txBox="1"/>
              <p:nvPr/>
            </p:nvSpPr>
            <p:spPr>
              <a:xfrm>
                <a:off x="6930944" y="1493700"/>
                <a:ext cx="1713760" cy="318945"/>
              </a:xfrm>
              <a:prstGeom prst="rect">
                <a:avLst/>
              </a:prstGeom>
              <a:noFill/>
            </p:spPr>
            <p:txBody>
              <a:bodyPr wrap="square" rtlCol="0">
                <a:spAutoFit/>
              </a:bodyPr>
              <a:lstStyle/>
              <a:p>
                <a:r>
                  <a:rPr lang="en-US" sz="1100" dirty="0"/>
                  <a:t>DP</a:t>
                </a:r>
                <a:br>
                  <a:rPr lang="en-US" sz="1100" dirty="0"/>
                </a:br>
                <a:r>
                  <a:rPr lang="en-US" sz="1100" dirty="0"/>
                  <a:t>Development and </a:t>
                </a:r>
                <a:br>
                  <a:rPr lang="en-US" sz="1100" dirty="0"/>
                </a:br>
                <a:r>
                  <a:rPr lang="en-US" sz="1100" dirty="0"/>
                  <a:t>Promotion</a:t>
                </a:r>
              </a:p>
            </p:txBody>
          </p:sp>
        </p:grpSp>
        <p:grpSp>
          <p:nvGrpSpPr>
            <p:cNvPr id="59" name="Group 58">
              <a:extLst>
                <a:ext uri="{FF2B5EF4-FFF2-40B4-BE49-F238E27FC236}">
                  <a16:creationId xmlns:a16="http://schemas.microsoft.com/office/drawing/2014/main" id="{290D2716-6E62-2D4D-6AC2-0431DB398038}"/>
                </a:ext>
              </a:extLst>
            </p:cNvPr>
            <p:cNvGrpSpPr/>
            <p:nvPr/>
          </p:nvGrpSpPr>
          <p:grpSpPr>
            <a:xfrm>
              <a:off x="7398280" y="676036"/>
              <a:ext cx="1165418" cy="1262441"/>
              <a:chOff x="8472505" y="1483651"/>
              <a:chExt cx="1562430" cy="518160"/>
            </a:xfrm>
          </p:grpSpPr>
          <p:sp>
            <p:nvSpPr>
              <p:cNvPr id="452" name="Frame 451">
                <a:extLst>
                  <a:ext uri="{FF2B5EF4-FFF2-40B4-BE49-F238E27FC236}">
                    <a16:creationId xmlns:a16="http://schemas.microsoft.com/office/drawing/2014/main" id="{7B78113A-B0C7-8F8F-1BCA-11AC6AA10B80}"/>
                  </a:ext>
                </a:extLst>
              </p:cNvPr>
              <p:cNvSpPr/>
              <p:nvPr/>
            </p:nvSpPr>
            <p:spPr>
              <a:xfrm>
                <a:off x="8472505" y="1483651"/>
                <a:ext cx="1462335" cy="51816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454" name="TextBox 453">
                <a:extLst>
                  <a:ext uri="{FF2B5EF4-FFF2-40B4-BE49-F238E27FC236}">
                    <a16:creationId xmlns:a16="http://schemas.microsoft.com/office/drawing/2014/main" id="{4372A49D-6C17-FE14-6799-2AFDF003AC4E}"/>
                  </a:ext>
                </a:extLst>
              </p:cNvPr>
              <p:cNvSpPr txBox="1"/>
              <p:nvPr/>
            </p:nvSpPr>
            <p:spPr>
              <a:xfrm>
                <a:off x="8632855" y="1531145"/>
                <a:ext cx="1402080" cy="413788"/>
              </a:xfrm>
              <a:prstGeom prst="rect">
                <a:avLst/>
              </a:prstGeom>
              <a:noFill/>
            </p:spPr>
            <p:txBody>
              <a:bodyPr wrap="square" rtlCol="0">
                <a:spAutoFit/>
              </a:bodyPr>
              <a:lstStyle/>
              <a:p>
                <a:r>
                  <a:rPr lang="en-US" sz="1215" dirty="0"/>
                  <a:t>Awards</a:t>
                </a:r>
              </a:p>
            </p:txBody>
          </p:sp>
        </p:grpSp>
      </p:grpSp>
      <p:sp>
        <p:nvSpPr>
          <p:cNvPr id="467" name="TextBox 466">
            <a:extLst>
              <a:ext uri="{FF2B5EF4-FFF2-40B4-BE49-F238E27FC236}">
                <a16:creationId xmlns:a16="http://schemas.microsoft.com/office/drawing/2014/main" id="{862A1495-D69F-22CF-2C2B-349B9FA83302}"/>
              </a:ext>
            </a:extLst>
          </p:cNvPr>
          <p:cNvSpPr txBox="1"/>
          <p:nvPr/>
        </p:nvSpPr>
        <p:spPr>
          <a:xfrm>
            <a:off x="3883550" y="860039"/>
            <a:ext cx="1313222" cy="307777"/>
          </a:xfrm>
          <a:prstGeom prst="rect">
            <a:avLst/>
          </a:prstGeom>
          <a:noFill/>
        </p:spPr>
        <p:txBody>
          <a:bodyPr wrap="square">
            <a:spAutoFit/>
          </a:bodyPr>
          <a:lstStyle/>
          <a:p>
            <a:r>
              <a:rPr lang="en-GB" sz="1400" i="1" dirty="0"/>
              <a:t>Elected officers</a:t>
            </a:r>
          </a:p>
        </p:txBody>
      </p:sp>
      <p:sp>
        <p:nvSpPr>
          <p:cNvPr id="469" name="Right Arrow 468">
            <a:extLst>
              <a:ext uri="{FF2B5EF4-FFF2-40B4-BE49-F238E27FC236}">
                <a16:creationId xmlns:a16="http://schemas.microsoft.com/office/drawing/2014/main" id="{7A0D370B-21B6-21B1-F0A0-0E7B5E467FEA}"/>
              </a:ext>
            </a:extLst>
          </p:cNvPr>
          <p:cNvSpPr/>
          <p:nvPr/>
        </p:nvSpPr>
        <p:spPr>
          <a:xfrm>
            <a:off x="2705100" y="1551614"/>
            <a:ext cx="419100" cy="243624"/>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70" name="TextBox 469">
            <a:extLst>
              <a:ext uri="{FF2B5EF4-FFF2-40B4-BE49-F238E27FC236}">
                <a16:creationId xmlns:a16="http://schemas.microsoft.com/office/drawing/2014/main" id="{B38BFC76-DBB4-D6DF-E300-83CE0D721BD8}"/>
              </a:ext>
            </a:extLst>
          </p:cNvPr>
          <p:cNvSpPr txBox="1"/>
          <p:nvPr/>
        </p:nvSpPr>
        <p:spPr>
          <a:xfrm>
            <a:off x="3025669" y="212119"/>
            <a:ext cx="3146296" cy="381000"/>
          </a:xfrm>
          <a:prstGeom prst="rect">
            <a:avLst/>
          </a:prstGeom>
          <a:noFill/>
        </p:spPr>
        <p:txBody>
          <a:bodyPr wrap="square" rtlCol="0">
            <a:spAutoFit/>
          </a:bodyPr>
          <a:lstStyle/>
          <a:p>
            <a:r>
              <a:rPr lang="en-GB" dirty="0"/>
              <a:t>The IEA Executive Committee</a:t>
            </a:r>
          </a:p>
        </p:txBody>
      </p:sp>
    </p:spTree>
    <p:extLst>
      <p:ext uri="{BB962C8B-B14F-4D97-AF65-F5344CB8AC3E}">
        <p14:creationId xmlns:p14="http://schemas.microsoft.com/office/powerpoint/2010/main" val="1517188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Rounded Rectangle 450">
            <a:extLst>
              <a:ext uri="{FF2B5EF4-FFF2-40B4-BE49-F238E27FC236}">
                <a16:creationId xmlns:a16="http://schemas.microsoft.com/office/drawing/2014/main" id="{B83E27FA-5888-DD31-E330-B6F38FB64C1A}"/>
              </a:ext>
            </a:extLst>
          </p:cNvPr>
          <p:cNvSpPr/>
          <p:nvPr/>
        </p:nvSpPr>
        <p:spPr>
          <a:xfrm>
            <a:off x="692050" y="2605621"/>
            <a:ext cx="4432321" cy="2346218"/>
          </a:xfrm>
          <a:prstGeom prst="roundRect">
            <a:avLst/>
          </a:prstGeom>
          <a:solidFill>
            <a:srgbClr val="0070C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48" name="Rounded Rectangle 447">
            <a:extLst>
              <a:ext uri="{FF2B5EF4-FFF2-40B4-BE49-F238E27FC236}">
                <a16:creationId xmlns:a16="http://schemas.microsoft.com/office/drawing/2014/main" id="{2B2311C8-3B93-9568-866C-DA174D551568}"/>
              </a:ext>
            </a:extLst>
          </p:cNvPr>
          <p:cNvSpPr/>
          <p:nvPr/>
        </p:nvSpPr>
        <p:spPr>
          <a:xfrm>
            <a:off x="5220916" y="2617791"/>
            <a:ext cx="3549266" cy="2278537"/>
          </a:xfrm>
          <a:prstGeom prst="roundRect">
            <a:avLst/>
          </a:prstGeom>
          <a:solidFill>
            <a:srgbClr val="FF0000">
              <a:alpha val="5882"/>
            </a:srgbClr>
          </a:solidFill>
          <a:ln>
            <a:solidFill>
              <a:schemeClr val="bg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350"/>
          </a:p>
        </p:txBody>
      </p:sp>
      <p:sp>
        <p:nvSpPr>
          <p:cNvPr id="446" name="Rounded Rectangle 445">
            <a:extLst>
              <a:ext uri="{FF2B5EF4-FFF2-40B4-BE49-F238E27FC236}">
                <a16:creationId xmlns:a16="http://schemas.microsoft.com/office/drawing/2014/main" id="{2FD08A3E-F49D-4939-C7C0-C9EAC1F60D5C}"/>
              </a:ext>
            </a:extLst>
          </p:cNvPr>
          <p:cNvSpPr/>
          <p:nvPr/>
        </p:nvSpPr>
        <p:spPr>
          <a:xfrm>
            <a:off x="616808" y="870007"/>
            <a:ext cx="4442794" cy="1654465"/>
          </a:xfrm>
          <a:prstGeom prst="roundRect">
            <a:avLst/>
          </a:prstGeom>
          <a:solidFill>
            <a:srgbClr val="933FD4">
              <a:alpha val="20000"/>
            </a:srgbClr>
          </a:solidFill>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350"/>
          </a:p>
        </p:txBody>
      </p:sp>
      <p:sp>
        <p:nvSpPr>
          <p:cNvPr id="82" name="TextBox 81">
            <a:extLst>
              <a:ext uri="{FF2B5EF4-FFF2-40B4-BE49-F238E27FC236}">
                <a16:creationId xmlns:a16="http://schemas.microsoft.com/office/drawing/2014/main" id="{F6DF2AE7-C585-DE9C-F77A-FE69AC6B7818}"/>
              </a:ext>
            </a:extLst>
          </p:cNvPr>
          <p:cNvSpPr txBox="1"/>
          <p:nvPr/>
        </p:nvSpPr>
        <p:spPr>
          <a:xfrm>
            <a:off x="5352009" y="1870212"/>
            <a:ext cx="2770241" cy="646331"/>
          </a:xfrm>
          <a:prstGeom prst="rect">
            <a:avLst/>
          </a:prstGeom>
          <a:noFill/>
        </p:spPr>
        <p:txBody>
          <a:bodyPr wrap="square" rtlCol="0">
            <a:spAutoFit/>
          </a:bodyPr>
          <a:lstStyle/>
          <a:p>
            <a:r>
              <a:rPr lang="en-US" i="1" dirty="0"/>
              <a:t>Legally necessary position </a:t>
            </a:r>
            <a:br>
              <a:rPr lang="en-US" i="1" dirty="0"/>
            </a:br>
            <a:r>
              <a:rPr lang="en-GB" i="1" dirty="0"/>
              <a:t>(currently </a:t>
            </a:r>
            <a:r>
              <a:rPr lang="en-GB" i="1" dirty="0" err="1"/>
              <a:t>vpsg</a:t>
            </a:r>
            <a:r>
              <a:rPr lang="en-GB" i="1" dirty="0"/>
              <a:t>)</a:t>
            </a:r>
            <a:endParaRPr lang="en-US" i="1" dirty="0"/>
          </a:p>
        </p:txBody>
      </p:sp>
      <p:sp>
        <p:nvSpPr>
          <p:cNvPr id="14" name="TextBox 13">
            <a:extLst>
              <a:ext uri="{FF2B5EF4-FFF2-40B4-BE49-F238E27FC236}">
                <a16:creationId xmlns:a16="http://schemas.microsoft.com/office/drawing/2014/main" id="{27D854F8-05C6-E141-9F5D-248AF5AD453F}"/>
              </a:ext>
            </a:extLst>
          </p:cNvPr>
          <p:cNvSpPr txBox="1"/>
          <p:nvPr/>
        </p:nvSpPr>
        <p:spPr>
          <a:xfrm>
            <a:off x="5220145" y="3671542"/>
            <a:ext cx="2090893" cy="378060"/>
          </a:xfrm>
          <a:prstGeom prst="rect">
            <a:avLst/>
          </a:prstGeom>
          <a:noFill/>
        </p:spPr>
        <p:txBody>
          <a:bodyPr wrap="square" rtlCol="0">
            <a:spAutoFit/>
          </a:bodyPr>
          <a:lstStyle/>
          <a:p>
            <a:r>
              <a:rPr lang="en-US" dirty="0"/>
              <a:t>Future of Work</a:t>
            </a:r>
          </a:p>
        </p:txBody>
      </p:sp>
      <p:sp>
        <p:nvSpPr>
          <p:cNvPr id="66" name="TextBox 65">
            <a:extLst>
              <a:ext uri="{FF2B5EF4-FFF2-40B4-BE49-F238E27FC236}">
                <a16:creationId xmlns:a16="http://schemas.microsoft.com/office/drawing/2014/main" id="{9AB0461B-9689-8444-BCEF-481F1B9FC101}"/>
              </a:ext>
            </a:extLst>
          </p:cNvPr>
          <p:cNvSpPr txBox="1"/>
          <p:nvPr/>
        </p:nvSpPr>
        <p:spPr>
          <a:xfrm>
            <a:off x="5240027" y="2596530"/>
            <a:ext cx="3530155" cy="923330"/>
          </a:xfrm>
          <a:prstGeom prst="rect">
            <a:avLst/>
          </a:prstGeom>
          <a:noFill/>
        </p:spPr>
        <p:txBody>
          <a:bodyPr wrap="square" rtlCol="0">
            <a:spAutoFit/>
          </a:bodyPr>
          <a:lstStyle/>
          <a:p>
            <a:r>
              <a:rPr lang="en-US" i="1" dirty="0"/>
              <a:t>5 ad hoc  positions/committees (Established and appointed  by President)</a:t>
            </a:r>
          </a:p>
        </p:txBody>
      </p:sp>
      <p:sp>
        <p:nvSpPr>
          <p:cNvPr id="121" name="TextBox 120">
            <a:extLst>
              <a:ext uri="{FF2B5EF4-FFF2-40B4-BE49-F238E27FC236}">
                <a16:creationId xmlns:a16="http://schemas.microsoft.com/office/drawing/2014/main" id="{46602F45-0D1A-5441-9068-95C6F39F7959}"/>
              </a:ext>
            </a:extLst>
          </p:cNvPr>
          <p:cNvSpPr txBox="1"/>
          <p:nvPr/>
        </p:nvSpPr>
        <p:spPr>
          <a:xfrm>
            <a:off x="5233376" y="4478649"/>
            <a:ext cx="2762833" cy="378060"/>
          </a:xfrm>
          <a:prstGeom prst="rect">
            <a:avLst/>
          </a:prstGeom>
          <a:noFill/>
        </p:spPr>
        <p:txBody>
          <a:bodyPr wrap="square" rtlCol="0">
            <a:spAutoFit/>
          </a:bodyPr>
          <a:lstStyle/>
          <a:p>
            <a:r>
              <a:rPr lang="en-US" dirty="0"/>
              <a:t>ITC/ Website admin.</a:t>
            </a:r>
          </a:p>
        </p:txBody>
      </p:sp>
      <p:sp>
        <p:nvSpPr>
          <p:cNvPr id="127" name="TextBox 126">
            <a:extLst>
              <a:ext uri="{FF2B5EF4-FFF2-40B4-BE49-F238E27FC236}">
                <a16:creationId xmlns:a16="http://schemas.microsoft.com/office/drawing/2014/main" id="{5D88BBBF-07F8-65DD-B380-21A2192144F8}"/>
              </a:ext>
            </a:extLst>
          </p:cNvPr>
          <p:cNvSpPr txBox="1"/>
          <p:nvPr/>
        </p:nvSpPr>
        <p:spPr>
          <a:xfrm>
            <a:off x="5176770" y="3439353"/>
            <a:ext cx="3674953" cy="369332"/>
          </a:xfrm>
          <a:prstGeom prst="rect">
            <a:avLst/>
          </a:prstGeom>
          <a:noFill/>
        </p:spPr>
        <p:txBody>
          <a:bodyPr wrap="square" rtlCol="0">
            <a:spAutoFit/>
          </a:bodyPr>
          <a:lstStyle/>
          <a:p>
            <a:r>
              <a:rPr lang="en-US" dirty="0"/>
              <a:t>Strategy and Implementation (P2DT)</a:t>
            </a:r>
          </a:p>
        </p:txBody>
      </p:sp>
      <p:sp>
        <p:nvSpPr>
          <p:cNvPr id="146" name="TextBox 145">
            <a:extLst>
              <a:ext uri="{FF2B5EF4-FFF2-40B4-BE49-F238E27FC236}">
                <a16:creationId xmlns:a16="http://schemas.microsoft.com/office/drawing/2014/main" id="{A0AA78AB-EA65-A4AF-C76A-3ACF492C2C62}"/>
              </a:ext>
            </a:extLst>
          </p:cNvPr>
          <p:cNvSpPr txBox="1"/>
          <p:nvPr/>
        </p:nvSpPr>
        <p:spPr>
          <a:xfrm>
            <a:off x="5220146" y="4173926"/>
            <a:ext cx="3463335" cy="369332"/>
          </a:xfrm>
          <a:prstGeom prst="rect">
            <a:avLst/>
          </a:prstGeom>
          <a:noFill/>
        </p:spPr>
        <p:txBody>
          <a:bodyPr wrap="square" rtlCol="0">
            <a:spAutoFit/>
          </a:bodyPr>
          <a:lstStyle/>
          <a:p>
            <a:r>
              <a:rPr lang="en-US" dirty="0"/>
              <a:t>International Standards for HFE</a:t>
            </a:r>
          </a:p>
        </p:txBody>
      </p:sp>
      <p:sp>
        <p:nvSpPr>
          <p:cNvPr id="153" name="TextBox 152">
            <a:extLst>
              <a:ext uri="{FF2B5EF4-FFF2-40B4-BE49-F238E27FC236}">
                <a16:creationId xmlns:a16="http://schemas.microsoft.com/office/drawing/2014/main" id="{E3DE419A-4C7E-F4A3-A3FE-E0E7CBD2C864}"/>
              </a:ext>
            </a:extLst>
          </p:cNvPr>
          <p:cNvSpPr txBox="1"/>
          <p:nvPr/>
        </p:nvSpPr>
        <p:spPr>
          <a:xfrm>
            <a:off x="5220146" y="3911239"/>
            <a:ext cx="3441032" cy="369332"/>
          </a:xfrm>
          <a:prstGeom prst="rect">
            <a:avLst/>
          </a:prstGeom>
          <a:noFill/>
        </p:spPr>
        <p:txBody>
          <a:bodyPr wrap="square" rtlCol="0">
            <a:spAutoFit/>
          </a:bodyPr>
          <a:lstStyle/>
          <a:p>
            <a:r>
              <a:rPr lang="en-GB" dirty="0"/>
              <a:t>Next Triennial  Congress OC Chair</a:t>
            </a:r>
          </a:p>
        </p:txBody>
      </p:sp>
      <p:sp>
        <p:nvSpPr>
          <p:cNvPr id="89" name="TextBox 88">
            <a:extLst>
              <a:ext uri="{FF2B5EF4-FFF2-40B4-BE49-F238E27FC236}">
                <a16:creationId xmlns:a16="http://schemas.microsoft.com/office/drawing/2014/main" id="{93402F54-3E94-1863-2502-8B0188C776FC}"/>
              </a:ext>
            </a:extLst>
          </p:cNvPr>
          <p:cNvSpPr txBox="1"/>
          <p:nvPr/>
        </p:nvSpPr>
        <p:spPr>
          <a:xfrm>
            <a:off x="5356335" y="1591177"/>
            <a:ext cx="2176774" cy="369332"/>
          </a:xfrm>
          <a:prstGeom prst="rect">
            <a:avLst/>
          </a:prstGeom>
          <a:noFill/>
          <a:ln>
            <a:noFill/>
          </a:ln>
        </p:spPr>
        <p:txBody>
          <a:bodyPr wrap="square" rtlCol="0">
            <a:spAutoFit/>
          </a:bodyPr>
          <a:lstStyle/>
          <a:p>
            <a:r>
              <a:rPr lang="en-GB" i="1" dirty="0"/>
              <a:t>1 Swiss Director</a:t>
            </a:r>
          </a:p>
        </p:txBody>
      </p:sp>
      <p:sp>
        <p:nvSpPr>
          <p:cNvPr id="10" name="TextBox 9">
            <a:extLst>
              <a:ext uri="{FF2B5EF4-FFF2-40B4-BE49-F238E27FC236}">
                <a16:creationId xmlns:a16="http://schemas.microsoft.com/office/drawing/2014/main" id="{EDDBF323-93D1-2041-B562-0BF89F46B2A8}"/>
              </a:ext>
            </a:extLst>
          </p:cNvPr>
          <p:cNvSpPr txBox="1"/>
          <p:nvPr/>
        </p:nvSpPr>
        <p:spPr>
          <a:xfrm>
            <a:off x="962018" y="1339441"/>
            <a:ext cx="1072409" cy="369332"/>
          </a:xfrm>
          <a:prstGeom prst="rect">
            <a:avLst/>
          </a:prstGeom>
          <a:noFill/>
        </p:spPr>
        <p:txBody>
          <a:bodyPr wrap="none" rtlCol="0">
            <a:spAutoFit/>
          </a:bodyPr>
          <a:lstStyle/>
          <a:p>
            <a:r>
              <a:rPr lang="en-US" dirty="0"/>
              <a:t>President</a:t>
            </a:r>
          </a:p>
        </p:txBody>
      </p:sp>
      <p:sp>
        <p:nvSpPr>
          <p:cNvPr id="11" name="TextBox 10">
            <a:extLst>
              <a:ext uri="{FF2B5EF4-FFF2-40B4-BE49-F238E27FC236}">
                <a16:creationId xmlns:a16="http://schemas.microsoft.com/office/drawing/2014/main" id="{A33FE09F-54ED-C147-8A3F-B0BB36B153AF}"/>
              </a:ext>
            </a:extLst>
          </p:cNvPr>
          <p:cNvSpPr txBox="1"/>
          <p:nvPr/>
        </p:nvSpPr>
        <p:spPr>
          <a:xfrm>
            <a:off x="962018" y="1605256"/>
            <a:ext cx="3752374" cy="369332"/>
          </a:xfrm>
          <a:prstGeom prst="rect">
            <a:avLst/>
          </a:prstGeom>
          <a:noFill/>
          <a:ln>
            <a:noFill/>
          </a:ln>
        </p:spPr>
        <p:txBody>
          <a:bodyPr wrap="square" rtlCol="0">
            <a:spAutoFit/>
          </a:bodyPr>
          <a:lstStyle/>
          <a:p>
            <a:r>
              <a:rPr lang="en-US" dirty="0"/>
              <a:t>Vice President / Secretary General</a:t>
            </a:r>
          </a:p>
        </p:txBody>
      </p:sp>
      <p:sp>
        <p:nvSpPr>
          <p:cNvPr id="12" name="TextBox 11">
            <a:extLst>
              <a:ext uri="{FF2B5EF4-FFF2-40B4-BE49-F238E27FC236}">
                <a16:creationId xmlns:a16="http://schemas.microsoft.com/office/drawing/2014/main" id="{C3D72FE7-828E-2C4E-8DD4-976D87973938}"/>
              </a:ext>
            </a:extLst>
          </p:cNvPr>
          <p:cNvSpPr txBox="1"/>
          <p:nvPr/>
        </p:nvSpPr>
        <p:spPr>
          <a:xfrm>
            <a:off x="970454" y="1886703"/>
            <a:ext cx="3017083" cy="369332"/>
          </a:xfrm>
          <a:prstGeom prst="rect">
            <a:avLst/>
          </a:prstGeom>
          <a:noFill/>
          <a:ln>
            <a:noFill/>
          </a:ln>
        </p:spPr>
        <p:txBody>
          <a:bodyPr wrap="square" rtlCol="0">
            <a:spAutoFit/>
          </a:bodyPr>
          <a:lstStyle/>
          <a:p>
            <a:r>
              <a:rPr lang="en-US" dirty="0"/>
              <a:t>Vice President / Treasurer</a:t>
            </a:r>
          </a:p>
        </p:txBody>
      </p:sp>
      <p:sp>
        <p:nvSpPr>
          <p:cNvPr id="42" name="TextBox 41">
            <a:extLst>
              <a:ext uri="{FF2B5EF4-FFF2-40B4-BE49-F238E27FC236}">
                <a16:creationId xmlns:a16="http://schemas.microsoft.com/office/drawing/2014/main" id="{5B6741EA-7B5F-D841-BB10-CF2C22CC5F88}"/>
              </a:ext>
            </a:extLst>
          </p:cNvPr>
          <p:cNvSpPr txBox="1"/>
          <p:nvPr/>
        </p:nvSpPr>
        <p:spPr>
          <a:xfrm>
            <a:off x="5291321" y="989187"/>
            <a:ext cx="2882223" cy="369332"/>
          </a:xfrm>
          <a:prstGeom prst="rect">
            <a:avLst/>
          </a:prstGeom>
          <a:noFill/>
        </p:spPr>
        <p:txBody>
          <a:bodyPr wrap="square" rtlCol="0">
            <a:spAutoFit/>
          </a:bodyPr>
          <a:lstStyle/>
          <a:p>
            <a:r>
              <a:rPr lang="en-US" dirty="0"/>
              <a:t>Office Administrator</a:t>
            </a:r>
          </a:p>
        </p:txBody>
      </p:sp>
      <p:sp>
        <p:nvSpPr>
          <p:cNvPr id="57" name="Alternate Process 142">
            <a:extLst>
              <a:ext uri="{FF2B5EF4-FFF2-40B4-BE49-F238E27FC236}">
                <a16:creationId xmlns:a16="http://schemas.microsoft.com/office/drawing/2014/main" id="{9A2EB3A8-A16B-65E1-266A-3BDDBF0527BC}"/>
              </a:ext>
            </a:extLst>
          </p:cNvPr>
          <p:cNvSpPr/>
          <p:nvPr/>
        </p:nvSpPr>
        <p:spPr>
          <a:xfrm>
            <a:off x="5220144" y="838077"/>
            <a:ext cx="3307047" cy="621354"/>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442" name="TextBox 441">
            <a:extLst>
              <a:ext uri="{FF2B5EF4-FFF2-40B4-BE49-F238E27FC236}">
                <a16:creationId xmlns:a16="http://schemas.microsoft.com/office/drawing/2014/main" id="{B6598E42-BEF2-F5D2-83F3-C7FF176CB51D}"/>
              </a:ext>
            </a:extLst>
          </p:cNvPr>
          <p:cNvSpPr txBox="1"/>
          <p:nvPr/>
        </p:nvSpPr>
        <p:spPr>
          <a:xfrm>
            <a:off x="970456" y="2660474"/>
            <a:ext cx="4153916" cy="2308324"/>
          </a:xfrm>
          <a:prstGeom prst="rect">
            <a:avLst/>
          </a:prstGeom>
          <a:noFill/>
        </p:spPr>
        <p:txBody>
          <a:bodyPr wrap="square" rtlCol="0">
            <a:spAutoFit/>
          </a:bodyPr>
          <a:lstStyle/>
          <a:p>
            <a:r>
              <a:rPr lang="en-US" sz="1600" i="1" dirty="0"/>
              <a:t>5 Standing committees</a:t>
            </a:r>
            <a:br>
              <a:rPr lang="en-US" sz="1600" i="1" dirty="0"/>
            </a:br>
            <a:r>
              <a:rPr lang="en-US" sz="1600" i="1" dirty="0"/>
              <a:t> (Established by Council vote, Chairs appointed by President)</a:t>
            </a:r>
          </a:p>
          <a:p>
            <a:endParaRPr lang="en-US" sz="1600" dirty="0"/>
          </a:p>
          <a:p>
            <a:r>
              <a:rPr lang="en-US" sz="1600" dirty="0"/>
              <a:t>PS&amp;E = Professional Standards and Education</a:t>
            </a:r>
          </a:p>
          <a:p>
            <a:r>
              <a:rPr lang="en-US" sz="1600" dirty="0"/>
              <a:t>STP = Science, Technology and Practice</a:t>
            </a:r>
          </a:p>
          <a:p>
            <a:r>
              <a:rPr lang="en-US" sz="1600" dirty="0"/>
              <a:t>ID = International Development</a:t>
            </a:r>
          </a:p>
          <a:p>
            <a:r>
              <a:rPr lang="en-US" sz="1600" dirty="0"/>
              <a:t>CPR = Communication and Public Relations</a:t>
            </a:r>
          </a:p>
          <a:p>
            <a:r>
              <a:rPr lang="en-US" sz="1600" dirty="0"/>
              <a:t>DP = Development and Promotion</a:t>
            </a:r>
          </a:p>
        </p:txBody>
      </p:sp>
      <p:sp>
        <p:nvSpPr>
          <p:cNvPr id="48" name="Rounded Rectangle 47">
            <a:extLst>
              <a:ext uri="{FF2B5EF4-FFF2-40B4-BE49-F238E27FC236}">
                <a16:creationId xmlns:a16="http://schemas.microsoft.com/office/drawing/2014/main" id="{BAAD3886-7392-D143-97AC-AC65939767A1}"/>
              </a:ext>
            </a:extLst>
          </p:cNvPr>
          <p:cNvSpPr/>
          <p:nvPr/>
        </p:nvSpPr>
        <p:spPr>
          <a:xfrm>
            <a:off x="5176770" y="1563811"/>
            <a:ext cx="3427803" cy="946140"/>
          </a:xfrm>
          <a:prstGeom prst="roundRect">
            <a:avLst/>
          </a:prstGeom>
          <a:solidFill>
            <a:srgbClr val="933FD4">
              <a:alpha val="5882"/>
            </a:srgbClr>
          </a:solidFill>
          <a:ln>
            <a:solidFill>
              <a:schemeClr val="bg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447" name="TextBox 446">
            <a:extLst>
              <a:ext uri="{FF2B5EF4-FFF2-40B4-BE49-F238E27FC236}">
                <a16:creationId xmlns:a16="http://schemas.microsoft.com/office/drawing/2014/main" id="{687BAF3F-B7ED-F6F1-D3EE-971E7018E3A4}"/>
              </a:ext>
            </a:extLst>
          </p:cNvPr>
          <p:cNvSpPr txBox="1"/>
          <p:nvPr/>
        </p:nvSpPr>
        <p:spPr>
          <a:xfrm>
            <a:off x="970456" y="1003068"/>
            <a:ext cx="2868202" cy="369332"/>
          </a:xfrm>
          <a:prstGeom prst="rect">
            <a:avLst/>
          </a:prstGeom>
          <a:noFill/>
        </p:spPr>
        <p:txBody>
          <a:bodyPr wrap="square" rtlCol="0">
            <a:spAutoFit/>
          </a:bodyPr>
          <a:lstStyle/>
          <a:p>
            <a:r>
              <a:rPr lang="en-GB" i="1" dirty="0"/>
              <a:t>4 Elected officers</a:t>
            </a:r>
          </a:p>
        </p:txBody>
      </p:sp>
      <p:sp>
        <p:nvSpPr>
          <p:cNvPr id="47" name="TextBox 46">
            <a:extLst>
              <a:ext uri="{FF2B5EF4-FFF2-40B4-BE49-F238E27FC236}">
                <a16:creationId xmlns:a16="http://schemas.microsoft.com/office/drawing/2014/main" id="{56539D3E-D30C-987A-8E8F-E77E7604E0B4}"/>
              </a:ext>
            </a:extLst>
          </p:cNvPr>
          <p:cNvSpPr txBox="1"/>
          <p:nvPr/>
        </p:nvSpPr>
        <p:spPr>
          <a:xfrm>
            <a:off x="970454" y="2140619"/>
            <a:ext cx="2479755" cy="369332"/>
          </a:xfrm>
          <a:prstGeom prst="rect">
            <a:avLst/>
          </a:prstGeom>
          <a:noFill/>
          <a:ln>
            <a:noFill/>
          </a:ln>
        </p:spPr>
        <p:txBody>
          <a:bodyPr wrap="square" rtlCol="0">
            <a:spAutoFit/>
          </a:bodyPr>
          <a:lstStyle/>
          <a:p>
            <a:r>
              <a:rPr lang="en-US" dirty="0"/>
              <a:t>Past President</a:t>
            </a:r>
          </a:p>
        </p:txBody>
      </p:sp>
      <p:sp>
        <p:nvSpPr>
          <p:cNvPr id="37" name="TextBox 36">
            <a:extLst>
              <a:ext uri="{FF2B5EF4-FFF2-40B4-BE49-F238E27FC236}">
                <a16:creationId xmlns:a16="http://schemas.microsoft.com/office/drawing/2014/main" id="{1DBD1E84-C33F-5F1F-B6A5-99E19A0035A5}"/>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3/8</a:t>
            </a:r>
          </a:p>
        </p:txBody>
      </p:sp>
      <p:sp>
        <p:nvSpPr>
          <p:cNvPr id="51" name="TextBox 50">
            <a:extLst>
              <a:ext uri="{FF2B5EF4-FFF2-40B4-BE49-F238E27FC236}">
                <a16:creationId xmlns:a16="http://schemas.microsoft.com/office/drawing/2014/main" id="{5E07E722-2262-96AA-896F-83E95BDE5D1D}"/>
              </a:ext>
            </a:extLst>
          </p:cNvPr>
          <p:cNvSpPr txBox="1"/>
          <p:nvPr/>
        </p:nvSpPr>
        <p:spPr>
          <a:xfrm>
            <a:off x="1234416" y="54992"/>
            <a:ext cx="6675168" cy="707886"/>
          </a:xfrm>
          <a:prstGeom prst="rect">
            <a:avLst/>
          </a:prstGeom>
          <a:noFill/>
        </p:spPr>
        <p:txBody>
          <a:bodyPr wrap="square" rtlCol="0">
            <a:spAutoFit/>
          </a:bodyPr>
          <a:lstStyle/>
          <a:p>
            <a:r>
              <a:rPr lang="en-GB" sz="4000" dirty="0"/>
              <a:t>Current IEA Executive Structure</a:t>
            </a:r>
          </a:p>
        </p:txBody>
      </p:sp>
    </p:spTree>
    <p:extLst>
      <p:ext uri="{BB962C8B-B14F-4D97-AF65-F5344CB8AC3E}">
        <p14:creationId xmlns:p14="http://schemas.microsoft.com/office/powerpoint/2010/main" val="582605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Group 127">
            <a:extLst>
              <a:ext uri="{FF2B5EF4-FFF2-40B4-BE49-F238E27FC236}">
                <a16:creationId xmlns:a16="http://schemas.microsoft.com/office/drawing/2014/main" id="{E810101D-7025-CF44-B567-A84BD80E7677}"/>
              </a:ext>
            </a:extLst>
          </p:cNvPr>
          <p:cNvGrpSpPr/>
          <p:nvPr/>
        </p:nvGrpSpPr>
        <p:grpSpPr>
          <a:xfrm>
            <a:off x="4805119" y="3477428"/>
            <a:ext cx="1244609" cy="369332"/>
            <a:chOff x="6051262" y="2185545"/>
            <a:chExt cx="1622865" cy="549648"/>
          </a:xfrm>
        </p:grpSpPr>
        <p:sp>
          <p:nvSpPr>
            <p:cNvPr id="32" name="Alternate Process 31">
              <a:extLst>
                <a:ext uri="{FF2B5EF4-FFF2-40B4-BE49-F238E27FC236}">
                  <a16:creationId xmlns:a16="http://schemas.microsoft.com/office/drawing/2014/main" id="{B5BD57BA-C2EF-144F-9705-BDC035CBB5BE}"/>
                </a:ext>
              </a:extLst>
            </p:cNvPr>
            <p:cNvSpPr/>
            <p:nvPr/>
          </p:nvSpPr>
          <p:spPr>
            <a:xfrm>
              <a:off x="6051262" y="2203858"/>
              <a:ext cx="1432558" cy="518160"/>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70" name="TextBox 69">
              <a:extLst>
                <a:ext uri="{FF2B5EF4-FFF2-40B4-BE49-F238E27FC236}">
                  <a16:creationId xmlns:a16="http://schemas.microsoft.com/office/drawing/2014/main" id="{8F0BC201-6385-B44E-AA1E-01BD8ABD670B}"/>
                </a:ext>
              </a:extLst>
            </p:cNvPr>
            <p:cNvSpPr txBox="1"/>
            <p:nvPr/>
          </p:nvSpPr>
          <p:spPr>
            <a:xfrm>
              <a:off x="6152098" y="2185545"/>
              <a:ext cx="1522029" cy="549648"/>
            </a:xfrm>
            <a:prstGeom prst="rect">
              <a:avLst/>
            </a:prstGeom>
            <a:noFill/>
            <a:ln>
              <a:solidFill>
                <a:schemeClr val="tx1">
                  <a:lumMod val="50000"/>
                  <a:lumOff val="50000"/>
                </a:schemeClr>
              </a:solidFill>
            </a:ln>
          </p:spPr>
          <p:txBody>
            <a:bodyPr wrap="square" rtlCol="0">
              <a:spAutoFit/>
            </a:bodyPr>
            <a:lstStyle/>
            <a:p>
              <a:r>
                <a:rPr lang="en-US" sz="900" dirty="0"/>
                <a:t>Outreach and Partnerships</a:t>
              </a:r>
            </a:p>
          </p:txBody>
        </p:sp>
      </p:grpSp>
      <p:grpSp>
        <p:nvGrpSpPr>
          <p:cNvPr id="37" name="Group 36">
            <a:extLst>
              <a:ext uri="{FF2B5EF4-FFF2-40B4-BE49-F238E27FC236}">
                <a16:creationId xmlns:a16="http://schemas.microsoft.com/office/drawing/2014/main" id="{99FBD6CA-FE5B-CFF3-4192-48220C212E67}"/>
              </a:ext>
            </a:extLst>
          </p:cNvPr>
          <p:cNvGrpSpPr/>
          <p:nvPr/>
        </p:nvGrpSpPr>
        <p:grpSpPr>
          <a:xfrm>
            <a:off x="4328505" y="3920193"/>
            <a:ext cx="1880900" cy="1046611"/>
            <a:chOff x="6670033" y="5327805"/>
            <a:chExt cx="2507866" cy="1395481"/>
          </a:xfrm>
        </p:grpSpPr>
        <p:grpSp>
          <p:nvGrpSpPr>
            <p:cNvPr id="126" name="Group 125">
              <a:extLst>
                <a:ext uri="{FF2B5EF4-FFF2-40B4-BE49-F238E27FC236}">
                  <a16:creationId xmlns:a16="http://schemas.microsoft.com/office/drawing/2014/main" id="{2874A38D-0449-AE42-8F34-0CDF4F8C3790}"/>
                </a:ext>
              </a:extLst>
            </p:cNvPr>
            <p:cNvGrpSpPr/>
            <p:nvPr/>
          </p:nvGrpSpPr>
          <p:grpSpPr>
            <a:xfrm>
              <a:off x="8218575" y="5809090"/>
              <a:ext cx="959324" cy="398472"/>
              <a:chOff x="5123742" y="4270833"/>
              <a:chExt cx="1065915" cy="453883"/>
            </a:xfrm>
          </p:grpSpPr>
          <p:sp>
            <p:nvSpPr>
              <p:cNvPr id="27" name="Alternate Process 26">
                <a:extLst>
                  <a:ext uri="{FF2B5EF4-FFF2-40B4-BE49-F238E27FC236}">
                    <a16:creationId xmlns:a16="http://schemas.microsoft.com/office/drawing/2014/main" id="{48C8053E-BFC2-E74A-9745-49A51FD2827F}"/>
                  </a:ext>
                </a:extLst>
              </p:cNvPr>
              <p:cNvSpPr/>
              <p:nvPr/>
            </p:nvSpPr>
            <p:spPr>
              <a:xfrm>
                <a:off x="5123742" y="4270833"/>
                <a:ext cx="1010007" cy="389883"/>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40" name="TextBox 39">
                <a:extLst>
                  <a:ext uri="{FF2B5EF4-FFF2-40B4-BE49-F238E27FC236}">
                    <a16:creationId xmlns:a16="http://schemas.microsoft.com/office/drawing/2014/main" id="{AF5289C1-9C34-7147-A0B1-A5291580E7E8}"/>
                  </a:ext>
                </a:extLst>
              </p:cNvPr>
              <p:cNvSpPr txBox="1"/>
              <p:nvPr/>
            </p:nvSpPr>
            <p:spPr>
              <a:xfrm>
                <a:off x="5134918" y="4300520"/>
                <a:ext cx="1054739" cy="424196"/>
              </a:xfrm>
              <a:prstGeom prst="rect">
                <a:avLst/>
              </a:prstGeom>
              <a:noFill/>
              <a:ln>
                <a:solidFill>
                  <a:schemeClr val="accent6"/>
                </a:solidFill>
              </a:ln>
            </p:spPr>
            <p:txBody>
              <a:bodyPr wrap="square" rtlCol="0">
                <a:spAutoFit/>
              </a:bodyPr>
              <a:lstStyle/>
              <a:p>
                <a:r>
                  <a:rPr lang="en-US" sz="1215" dirty="0"/>
                  <a:t>INCOSE</a:t>
                </a:r>
              </a:p>
            </p:txBody>
          </p:sp>
        </p:grpSp>
        <p:grpSp>
          <p:nvGrpSpPr>
            <p:cNvPr id="74" name="Group 73">
              <a:extLst>
                <a:ext uri="{FF2B5EF4-FFF2-40B4-BE49-F238E27FC236}">
                  <a16:creationId xmlns:a16="http://schemas.microsoft.com/office/drawing/2014/main" id="{5E01691C-75C5-944A-BF13-17DF082FB1BF}"/>
                </a:ext>
              </a:extLst>
            </p:cNvPr>
            <p:cNvGrpSpPr/>
            <p:nvPr/>
          </p:nvGrpSpPr>
          <p:grpSpPr>
            <a:xfrm>
              <a:off x="7329759" y="5809362"/>
              <a:ext cx="1101388" cy="456809"/>
              <a:chOff x="5164061" y="4990762"/>
              <a:chExt cx="891030" cy="600648"/>
            </a:xfrm>
          </p:grpSpPr>
          <p:sp>
            <p:nvSpPr>
              <p:cNvPr id="39" name="TextBox 38">
                <a:extLst>
                  <a:ext uri="{FF2B5EF4-FFF2-40B4-BE49-F238E27FC236}">
                    <a16:creationId xmlns:a16="http://schemas.microsoft.com/office/drawing/2014/main" id="{50A8B942-AD72-5547-954B-C7D6DCFE96D6}"/>
                  </a:ext>
                </a:extLst>
              </p:cNvPr>
              <p:cNvSpPr txBox="1"/>
              <p:nvPr/>
            </p:nvSpPr>
            <p:spPr>
              <a:xfrm>
                <a:off x="5164061" y="5101736"/>
                <a:ext cx="891030" cy="489674"/>
              </a:xfrm>
              <a:prstGeom prst="rect">
                <a:avLst/>
              </a:prstGeom>
              <a:noFill/>
              <a:ln>
                <a:solidFill>
                  <a:schemeClr val="accent6"/>
                </a:solidFill>
              </a:ln>
            </p:spPr>
            <p:txBody>
              <a:bodyPr wrap="square" rtlCol="0">
                <a:spAutoFit/>
              </a:bodyPr>
              <a:lstStyle/>
              <a:p>
                <a:r>
                  <a:rPr lang="en-US" sz="1215" dirty="0"/>
                  <a:t>IOHA</a:t>
                </a:r>
              </a:p>
            </p:txBody>
          </p:sp>
          <p:sp>
            <p:nvSpPr>
              <p:cNvPr id="68" name="Alternate Process 67">
                <a:extLst>
                  <a:ext uri="{FF2B5EF4-FFF2-40B4-BE49-F238E27FC236}">
                    <a16:creationId xmlns:a16="http://schemas.microsoft.com/office/drawing/2014/main" id="{35B4F71A-754A-BF4F-917C-3E0276ACD99E}"/>
                  </a:ext>
                </a:extLst>
              </p:cNvPr>
              <p:cNvSpPr/>
              <p:nvPr/>
            </p:nvSpPr>
            <p:spPr>
              <a:xfrm>
                <a:off x="5206810" y="4990762"/>
                <a:ext cx="618934" cy="457427"/>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grpSp>
        <p:grpSp>
          <p:nvGrpSpPr>
            <p:cNvPr id="106" name="Group 105">
              <a:extLst>
                <a:ext uri="{FF2B5EF4-FFF2-40B4-BE49-F238E27FC236}">
                  <a16:creationId xmlns:a16="http://schemas.microsoft.com/office/drawing/2014/main" id="{2F442D0C-C9FE-8940-9C4B-FBC4AEFA59CB}"/>
                </a:ext>
              </a:extLst>
            </p:cNvPr>
            <p:cNvGrpSpPr/>
            <p:nvPr/>
          </p:nvGrpSpPr>
          <p:grpSpPr>
            <a:xfrm>
              <a:off x="8240861" y="5358685"/>
              <a:ext cx="802637" cy="357926"/>
              <a:chOff x="6025445" y="3673107"/>
              <a:chExt cx="846459" cy="497270"/>
            </a:xfrm>
          </p:grpSpPr>
          <p:sp>
            <p:nvSpPr>
              <p:cNvPr id="38" name="TextBox 37">
                <a:extLst>
                  <a:ext uri="{FF2B5EF4-FFF2-40B4-BE49-F238E27FC236}">
                    <a16:creationId xmlns:a16="http://schemas.microsoft.com/office/drawing/2014/main" id="{F18D10AC-9173-0E40-BF4A-619B4F767D6F}"/>
                  </a:ext>
                </a:extLst>
              </p:cNvPr>
              <p:cNvSpPr txBox="1"/>
              <p:nvPr/>
            </p:nvSpPr>
            <p:spPr>
              <a:xfrm>
                <a:off x="6025445" y="3691468"/>
                <a:ext cx="846459" cy="478909"/>
              </a:xfrm>
              <a:prstGeom prst="rect">
                <a:avLst/>
              </a:prstGeom>
              <a:noFill/>
              <a:ln>
                <a:solidFill>
                  <a:schemeClr val="accent6"/>
                </a:solidFill>
              </a:ln>
            </p:spPr>
            <p:txBody>
              <a:bodyPr wrap="square" rtlCol="0">
                <a:spAutoFit/>
              </a:bodyPr>
              <a:lstStyle/>
              <a:p>
                <a:r>
                  <a:rPr lang="en-US" sz="1080" dirty="0" err="1"/>
                  <a:t>ISQua</a:t>
                </a:r>
                <a:endParaRPr lang="en-US" sz="1080" dirty="0"/>
              </a:p>
            </p:txBody>
          </p:sp>
          <p:sp>
            <p:nvSpPr>
              <p:cNvPr id="72" name="Alternate Process 71">
                <a:extLst>
                  <a:ext uri="{FF2B5EF4-FFF2-40B4-BE49-F238E27FC236}">
                    <a16:creationId xmlns:a16="http://schemas.microsoft.com/office/drawing/2014/main" id="{CDF2CD57-B683-BC40-B7C7-15D0B44F5312}"/>
                  </a:ext>
                </a:extLst>
              </p:cNvPr>
              <p:cNvSpPr/>
              <p:nvPr/>
            </p:nvSpPr>
            <p:spPr>
              <a:xfrm>
                <a:off x="6034392" y="3673107"/>
                <a:ext cx="702092" cy="466300"/>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rgbClr val="92D050"/>
                  </a:solidFill>
                </a:endParaRPr>
              </a:p>
            </p:txBody>
          </p:sp>
        </p:grpSp>
        <p:grpSp>
          <p:nvGrpSpPr>
            <p:cNvPr id="107" name="Group 106">
              <a:extLst>
                <a:ext uri="{FF2B5EF4-FFF2-40B4-BE49-F238E27FC236}">
                  <a16:creationId xmlns:a16="http://schemas.microsoft.com/office/drawing/2014/main" id="{1C0E2634-8439-8248-916C-420208649673}"/>
                </a:ext>
              </a:extLst>
            </p:cNvPr>
            <p:cNvGrpSpPr/>
            <p:nvPr/>
          </p:nvGrpSpPr>
          <p:grpSpPr>
            <a:xfrm>
              <a:off x="7343731" y="5335957"/>
              <a:ext cx="905614" cy="385575"/>
              <a:chOff x="5210072" y="3643031"/>
              <a:chExt cx="771720" cy="436074"/>
            </a:xfrm>
          </p:grpSpPr>
          <p:sp>
            <p:nvSpPr>
              <p:cNvPr id="31" name="Alternate Process 30">
                <a:extLst>
                  <a:ext uri="{FF2B5EF4-FFF2-40B4-BE49-F238E27FC236}">
                    <a16:creationId xmlns:a16="http://schemas.microsoft.com/office/drawing/2014/main" id="{97EFEE5D-267E-7E45-AD01-D4351B3D933C}"/>
                  </a:ext>
                </a:extLst>
              </p:cNvPr>
              <p:cNvSpPr/>
              <p:nvPr/>
            </p:nvSpPr>
            <p:spPr>
              <a:xfrm>
                <a:off x="5220888" y="3643031"/>
                <a:ext cx="683005" cy="418591"/>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rgbClr val="92D050"/>
                  </a:solidFill>
                </a:endParaRPr>
              </a:p>
            </p:txBody>
          </p:sp>
          <p:sp>
            <p:nvSpPr>
              <p:cNvPr id="73" name="TextBox 72">
                <a:extLst>
                  <a:ext uri="{FF2B5EF4-FFF2-40B4-BE49-F238E27FC236}">
                    <a16:creationId xmlns:a16="http://schemas.microsoft.com/office/drawing/2014/main" id="{8D0973F7-C759-6E45-A814-2160DA8211A9}"/>
                  </a:ext>
                </a:extLst>
              </p:cNvPr>
              <p:cNvSpPr txBox="1"/>
              <p:nvPr/>
            </p:nvSpPr>
            <p:spPr>
              <a:xfrm>
                <a:off x="5210072" y="3657922"/>
                <a:ext cx="771720" cy="421183"/>
              </a:xfrm>
              <a:prstGeom prst="rect">
                <a:avLst/>
              </a:prstGeom>
              <a:noFill/>
              <a:ln>
                <a:solidFill>
                  <a:schemeClr val="accent6"/>
                </a:solidFill>
              </a:ln>
            </p:spPr>
            <p:txBody>
              <a:bodyPr wrap="square" rtlCol="0">
                <a:spAutoFit/>
              </a:bodyPr>
              <a:lstStyle/>
              <a:p>
                <a:r>
                  <a:rPr lang="en-US" sz="1215" dirty="0"/>
                  <a:t>ICOH</a:t>
                </a:r>
              </a:p>
            </p:txBody>
          </p:sp>
        </p:grpSp>
        <p:grpSp>
          <p:nvGrpSpPr>
            <p:cNvPr id="104" name="Group 103">
              <a:extLst>
                <a:ext uri="{FF2B5EF4-FFF2-40B4-BE49-F238E27FC236}">
                  <a16:creationId xmlns:a16="http://schemas.microsoft.com/office/drawing/2014/main" id="{49F86784-F339-CF48-AA6A-1073EABE9C36}"/>
                </a:ext>
              </a:extLst>
            </p:cNvPr>
            <p:cNvGrpSpPr/>
            <p:nvPr/>
          </p:nvGrpSpPr>
          <p:grpSpPr>
            <a:xfrm>
              <a:off x="7382601" y="6326921"/>
              <a:ext cx="785042" cy="390416"/>
              <a:chOff x="5147658" y="4892787"/>
              <a:chExt cx="755453" cy="370618"/>
            </a:xfrm>
          </p:grpSpPr>
          <p:sp>
            <p:nvSpPr>
              <p:cNvPr id="69" name="Alternate Process 68">
                <a:extLst>
                  <a:ext uri="{FF2B5EF4-FFF2-40B4-BE49-F238E27FC236}">
                    <a16:creationId xmlns:a16="http://schemas.microsoft.com/office/drawing/2014/main" id="{3A01CA8E-0271-0443-98E0-8D51FD875756}"/>
                  </a:ext>
                </a:extLst>
              </p:cNvPr>
              <p:cNvSpPr/>
              <p:nvPr/>
            </p:nvSpPr>
            <p:spPr>
              <a:xfrm>
                <a:off x="5147658" y="4892787"/>
                <a:ext cx="755453" cy="337946"/>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78" name="TextBox 77">
                <a:extLst>
                  <a:ext uri="{FF2B5EF4-FFF2-40B4-BE49-F238E27FC236}">
                    <a16:creationId xmlns:a16="http://schemas.microsoft.com/office/drawing/2014/main" id="{AB5762C6-B0C3-D342-9775-CD1B8A2B5EEF}"/>
                  </a:ext>
                </a:extLst>
              </p:cNvPr>
              <p:cNvSpPr txBox="1"/>
              <p:nvPr/>
            </p:nvSpPr>
            <p:spPr>
              <a:xfrm>
                <a:off x="5272118" y="4909881"/>
                <a:ext cx="572377" cy="353524"/>
              </a:xfrm>
              <a:prstGeom prst="rect">
                <a:avLst/>
              </a:prstGeom>
              <a:noFill/>
              <a:ln>
                <a:solidFill>
                  <a:schemeClr val="accent6"/>
                </a:solidFill>
              </a:ln>
            </p:spPr>
            <p:txBody>
              <a:bodyPr wrap="square" rtlCol="0">
                <a:spAutoFit/>
              </a:bodyPr>
              <a:lstStyle/>
              <a:p>
                <a:r>
                  <a:rPr lang="en-US" sz="1215" dirty="0"/>
                  <a:t>FPE</a:t>
                </a:r>
              </a:p>
            </p:txBody>
          </p:sp>
        </p:grpSp>
        <p:grpSp>
          <p:nvGrpSpPr>
            <p:cNvPr id="103" name="Group 102">
              <a:extLst>
                <a:ext uri="{FF2B5EF4-FFF2-40B4-BE49-F238E27FC236}">
                  <a16:creationId xmlns:a16="http://schemas.microsoft.com/office/drawing/2014/main" id="{735EF753-B74A-EB4D-BDF3-19BF876D059A}"/>
                </a:ext>
              </a:extLst>
            </p:cNvPr>
            <p:cNvGrpSpPr/>
            <p:nvPr/>
          </p:nvGrpSpPr>
          <p:grpSpPr>
            <a:xfrm>
              <a:off x="8197759" y="6338866"/>
              <a:ext cx="980137" cy="377916"/>
              <a:chOff x="6048945" y="4796523"/>
              <a:chExt cx="1089041" cy="515650"/>
            </a:xfrm>
          </p:grpSpPr>
          <p:sp>
            <p:nvSpPr>
              <p:cNvPr id="75" name="Alternate Process 74">
                <a:extLst>
                  <a:ext uri="{FF2B5EF4-FFF2-40B4-BE49-F238E27FC236}">
                    <a16:creationId xmlns:a16="http://schemas.microsoft.com/office/drawing/2014/main" id="{AA1E70E5-5419-6B46-9E0F-CCD39F3457E0}"/>
                  </a:ext>
                </a:extLst>
              </p:cNvPr>
              <p:cNvSpPr/>
              <p:nvPr/>
            </p:nvSpPr>
            <p:spPr>
              <a:xfrm>
                <a:off x="6107063" y="4796523"/>
                <a:ext cx="871524" cy="440856"/>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91" name="TextBox 90">
                <a:extLst>
                  <a:ext uri="{FF2B5EF4-FFF2-40B4-BE49-F238E27FC236}">
                    <a16:creationId xmlns:a16="http://schemas.microsoft.com/office/drawing/2014/main" id="{B88C462D-4C10-164B-99DA-C53F7CF448B1}"/>
                  </a:ext>
                </a:extLst>
              </p:cNvPr>
              <p:cNvSpPr txBox="1"/>
              <p:nvPr/>
            </p:nvSpPr>
            <p:spPr>
              <a:xfrm>
                <a:off x="6048945" y="4804037"/>
                <a:ext cx="1089041" cy="508136"/>
              </a:xfrm>
              <a:prstGeom prst="rect">
                <a:avLst/>
              </a:prstGeom>
              <a:noFill/>
              <a:ln>
                <a:solidFill>
                  <a:schemeClr val="accent6"/>
                </a:solidFill>
              </a:ln>
            </p:spPr>
            <p:txBody>
              <a:bodyPr wrap="square" rtlCol="0">
                <a:spAutoFit/>
              </a:bodyPr>
              <a:lstStyle/>
              <a:p>
                <a:r>
                  <a:rPr lang="en-US" sz="1215" dirty="0"/>
                  <a:t>IISE/AES</a:t>
                </a:r>
              </a:p>
            </p:txBody>
          </p:sp>
        </p:grpSp>
        <p:sp>
          <p:nvSpPr>
            <p:cNvPr id="288" name="Alternate Process 287">
              <a:extLst>
                <a:ext uri="{FF2B5EF4-FFF2-40B4-BE49-F238E27FC236}">
                  <a16:creationId xmlns:a16="http://schemas.microsoft.com/office/drawing/2014/main" id="{94640ECA-B0C9-B341-A63C-CF03F2A40B54}"/>
                </a:ext>
              </a:extLst>
            </p:cNvPr>
            <p:cNvSpPr/>
            <p:nvPr/>
          </p:nvSpPr>
          <p:spPr>
            <a:xfrm>
              <a:off x="6695813" y="5793744"/>
              <a:ext cx="583629" cy="350894"/>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289" name="TextBox 288">
              <a:extLst>
                <a:ext uri="{FF2B5EF4-FFF2-40B4-BE49-F238E27FC236}">
                  <a16:creationId xmlns:a16="http://schemas.microsoft.com/office/drawing/2014/main" id="{CE001A84-1640-6E44-9BAC-E901F596D81B}"/>
                </a:ext>
              </a:extLst>
            </p:cNvPr>
            <p:cNvSpPr txBox="1"/>
            <p:nvPr/>
          </p:nvSpPr>
          <p:spPr>
            <a:xfrm>
              <a:off x="6766104" y="5842265"/>
              <a:ext cx="611467" cy="372409"/>
            </a:xfrm>
            <a:prstGeom prst="rect">
              <a:avLst/>
            </a:prstGeom>
            <a:noFill/>
            <a:ln>
              <a:solidFill>
                <a:schemeClr val="accent6"/>
              </a:solidFill>
            </a:ln>
          </p:spPr>
          <p:txBody>
            <a:bodyPr wrap="square" rtlCol="0">
              <a:spAutoFit/>
            </a:bodyPr>
            <a:lstStyle/>
            <a:p>
              <a:r>
                <a:rPr lang="en-US" sz="1215" dirty="0"/>
                <a:t>ILO</a:t>
              </a:r>
            </a:p>
          </p:txBody>
        </p:sp>
        <p:sp>
          <p:nvSpPr>
            <p:cNvPr id="21" name="Alternate Process 287">
              <a:extLst>
                <a:ext uri="{FF2B5EF4-FFF2-40B4-BE49-F238E27FC236}">
                  <a16:creationId xmlns:a16="http://schemas.microsoft.com/office/drawing/2014/main" id="{B7FD7502-0643-4F0F-E82F-28496D0C9999}"/>
                </a:ext>
              </a:extLst>
            </p:cNvPr>
            <p:cNvSpPr/>
            <p:nvPr/>
          </p:nvSpPr>
          <p:spPr>
            <a:xfrm>
              <a:off x="6720753" y="6311618"/>
              <a:ext cx="583629" cy="350894"/>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29" name="Alternate Process 287">
              <a:extLst>
                <a:ext uri="{FF2B5EF4-FFF2-40B4-BE49-F238E27FC236}">
                  <a16:creationId xmlns:a16="http://schemas.microsoft.com/office/drawing/2014/main" id="{1BE32007-ACB9-BC57-EAD6-A9AD2A6C6AC5}"/>
                </a:ext>
              </a:extLst>
            </p:cNvPr>
            <p:cNvSpPr/>
            <p:nvPr/>
          </p:nvSpPr>
          <p:spPr>
            <a:xfrm>
              <a:off x="6689865" y="5334260"/>
              <a:ext cx="583629" cy="350894"/>
            </a:xfrm>
            <a:prstGeom prst="flowChartAlternateProcess">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33" name="TextBox 32">
              <a:extLst>
                <a:ext uri="{FF2B5EF4-FFF2-40B4-BE49-F238E27FC236}">
                  <a16:creationId xmlns:a16="http://schemas.microsoft.com/office/drawing/2014/main" id="{869192CF-3B4E-00E3-778B-130C4B8499A3}"/>
                </a:ext>
              </a:extLst>
            </p:cNvPr>
            <p:cNvSpPr txBox="1"/>
            <p:nvPr/>
          </p:nvSpPr>
          <p:spPr>
            <a:xfrm>
              <a:off x="6676993" y="5327805"/>
              <a:ext cx="641308" cy="621708"/>
            </a:xfrm>
            <a:prstGeom prst="rect">
              <a:avLst/>
            </a:prstGeom>
            <a:noFill/>
            <a:ln>
              <a:solidFill>
                <a:schemeClr val="accent6"/>
              </a:solidFill>
            </a:ln>
          </p:spPr>
          <p:txBody>
            <a:bodyPr wrap="square" rtlCol="0">
              <a:spAutoFit/>
            </a:bodyPr>
            <a:lstStyle/>
            <a:p>
              <a:r>
                <a:rPr lang="en-US" sz="1215" dirty="0"/>
                <a:t>WHO</a:t>
              </a:r>
            </a:p>
          </p:txBody>
        </p:sp>
        <p:sp>
          <p:nvSpPr>
            <p:cNvPr id="35" name="TextBox 34">
              <a:extLst>
                <a:ext uri="{FF2B5EF4-FFF2-40B4-BE49-F238E27FC236}">
                  <a16:creationId xmlns:a16="http://schemas.microsoft.com/office/drawing/2014/main" id="{E03D19E1-C674-C602-1490-F8F20CAB8D38}"/>
                </a:ext>
              </a:extLst>
            </p:cNvPr>
            <p:cNvSpPr txBox="1"/>
            <p:nvPr/>
          </p:nvSpPr>
          <p:spPr>
            <a:xfrm>
              <a:off x="6670033" y="6350877"/>
              <a:ext cx="641308" cy="372409"/>
            </a:xfrm>
            <a:prstGeom prst="rect">
              <a:avLst/>
            </a:prstGeom>
            <a:noFill/>
            <a:ln>
              <a:solidFill>
                <a:schemeClr val="accent6"/>
              </a:solidFill>
            </a:ln>
          </p:spPr>
          <p:txBody>
            <a:bodyPr wrap="square" rtlCol="0">
              <a:spAutoFit/>
            </a:bodyPr>
            <a:lstStyle/>
            <a:p>
              <a:r>
                <a:rPr lang="en-US" sz="1215" dirty="0"/>
                <a:t>ISO</a:t>
              </a:r>
            </a:p>
          </p:txBody>
        </p:sp>
      </p:grpSp>
      <p:grpSp>
        <p:nvGrpSpPr>
          <p:cNvPr id="13" name="Group 12">
            <a:extLst>
              <a:ext uri="{FF2B5EF4-FFF2-40B4-BE49-F238E27FC236}">
                <a16:creationId xmlns:a16="http://schemas.microsoft.com/office/drawing/2014/main" id="{DA1D3B09-443E-A2F0-9A5F-85E4E39AF2E4}"/>
              </a:ext>
            </a:extLst>
          </p:cNvPr>
          <p:cNvGrpSpPr/>
          <p:nvPr/>
        </p:nvGrpSpPr>
        <p:grpSpPr>
          <a:xfrm>
            <a:off x="501603" y="950509"/>
            <a:ext cx="8243351" cy="1380611"/>
            <a:chOff x="488138" y="614833"/>
            <a:chExt cx="8243351" cy="1380611"/>
          </a:xfrm>
        </p:grpSpPr>
        <p:sp>
          <p:nvSpPr>
            <p:cNvPr id="450" name="Rounded Rectangle 449">
              <a:extLst>
                <a:ext uri="{FF2B5EF4-FFF2-40B4-BE49-F238E27FC236}">
                  <a16:creationId xmlns:a16="http://schemas.microsoft.com/office/drawing/2014/main" id="{47051C36-1B10-5A97-4D1A-3402EB393612}"/>
                </a:ext>
              </a:extLst>
            </p:cNvPr>
            <p:cNvSpPr/>
            <p:nvPr/>
          </p:nvSpPr>
          <p:spPr>
            <a:xfrm>
              <a:off x="488138" y="614833"/>
              <a:ext cx="8243351" cy="1371412"/>
            </a:xfrm>
            <a:prstGeom prst="roundRect">
              <a:avLst/>
            </a:prstGeom>
            <a:solidFill>
              <a:srgbClr val="0070C0">
                <a:alpha val="20000"/>
              </a:srgb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350"/>
            </a:p>
          </p:txBody>
        </p:sp>
        <p:grpSp>
          <p:nvGrpSpPr>
            <p:cNvPr id="54" name="Group 53">
              <a:extLst>
                <a:ext uri="{FF2B5EF4-FFF2-40B4-BE49-F238E27FC236}">
                  <a16:creationId xmlns:a16="http://schemas.microsoft.com/office/drawing/2014/main" id="{184E55F1-9221-084C-B928-7934DDE4C554}"/>
                </a:ext>
              </a:extLst>
            </p:cNvPr>
            <p:cNvGrpSpPr/>
            <p:nvPr/>
          </p:nvGrpSpPr>
          <p:grpSpPr>
            <a:xfrm>
              <a:off x="757701" y="674117"/>
              <a:ext cx="1167915" cy="1321327"/>
              <a:chOff x="278735" y="1417426"/>
              <a:chExt cx="1519805" cy="1957519"/>
            </a:xfrm>
          </p:grpSpPr>
          <p:sp>
            <p:nvSpPr>
              <p:cNvPr id="5" name="Frame 4">
                <a:extLst>
                  <a:ext uri="{FF2B5EF4-FFF2-40B4-BE49-F238E27FC236}">
                    <a16:creationId xmlns:a16="http://schemas.microsoft.com/office/drawing/2014/main" id="{C6B26832-D889-804F-9D5C-E5F06B1A870C}"/>
                  </a:ext>
                </a:extLst>
              </p:cNvPr>
              <p:cNvSpPr/>
              <p:nvPr/>
            </p:nvSpPr>
            <p:spPr>
              <a:xfrm>
                <a:off x="278735" y="1417426"/>
                <a:ext cx="1519805" cy="184735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15" name="TextBox 14">
                <a:extLst>
                  <a:ext uri="{FF2B5EF4-FFF2-40B4-BE49-F238E27FC236}">
                    <a16:creationId xmlns:a16="http://schemas.microsoft.com/office/drawing/2014/main" id="{88E25BF6-6B38-2647-B854-1D533CD90842}"/>
                  </a:ext>
                </a:extLst>
              </p:cNvPr>
              <p:cNvSpPr txBox="1"/>
              <p:nvPr/>
            </p:nvSpPr>
            <p:spPr>
              <a:xfrm>
                <a:off x="397929" y="1576164"/>
                <a:ext cx="1287000" cy="1798781"/>
              </a:xfrm>
              <a:prstGeom prst="rect">
                <a:avLst/>
              </a:prstGeom>
              <a:noFill/>
            </p:spPr>
            <p:txBody>
              <a:bodyPr wrap="square" rtlCol="0">
                <a:spAutoFit/>
              </a:bodyPr>
              <a:lstStyle/>
              <a:p>
                <a:r>
                  <a:rPr lang="en-US" sz="1215" dirty="0"/>
                  <a:t>PS &amp; E</a:t>
                </a:r>
              </a:p>
              <a:p>
                <a:r>
                  <a:rPr lang="en-US" sz="1215" dirty="0"/>
                  <a:t>Professional Standards and Education</a:t>
                </a:r>
              </a:p>
            </p:txBody>
          </p:sp>
        </p:grpSp>
        <p:grpSp>
          <p:nvGrpSpPr>
            <p:cNvPr id="53" name="Group 52">
              <a:extLst>
                <a:ext uri="{FF2B5EF4-FFF2-40B4-BE49-F238E27FC236}">
                  <a16:creationId xmlns:a16="http://schemas.microsoft.com/office/drawing/2014/main" id="{1152752F-9AC2-AD43-803C-B62830F6193F}"/>
                </a:ext>
              </a:extLst>
            </p:cNvPr>
            <p:cNvGrpSpPr/>
            <p:nvPr/>
          </p:nvGrpSpPr>
          <p:grpSpPr>
            <a:xfrm>
              <a:off x="2081592" y="680523"/>
              <a:ext cx="1141953" cy="1240563"/>
              <a:chOff x="1902159" y="1417427"/>
              <a:chExt cx="1563940" cy="1757720"/>
            </a:xfrm>
          </p:grpSpPr>
          <p:sp>
            <p:nvSpPr>
              <p:cNvPr id="6" name="Frame 5">
                <a:extLst>
                  <a:ext uri="{FF2B5EF4-FFF2-40B4-BE49-F238E27FC236}">
                    <a16:creationId xmlns:a16="http://schemas.microsoft.com/office/drawing/2014/main" id="{4C2D33DD-D17C-364A-845E-940B05961B14}"/>
                  </a:ext>
                </a:extLst>
              </p:cNvPr>
              <p:cNvSpPr/>
              <p:nvPr/>
            </p:nvSpPr>
            <p:spPr>
              <a:xfrm>
                <a:off x="1902159" y="1417427"/>
                <a:ext cx="1563940" cy="175772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16" name="TextBox 15">
                <a:extLst>
                  <a:ext uri="{FF2B5EF4-FFF2-40B4-BE49-F238E27FC236}">
                    <a16:creationId xmlns:a16="http://schemas.microsoft.com/office/drawing/2014/main" id="{68C58ED6-D7CA-6E4C-8D00-F75658AC11EC}"/>
                  </a:ext>
                </a:extLst>
              </p:cNvPr>
              <p:cNvSpPr txBox="1"/>
              <p:nvPr/>
            </p:nvSpPr>
            <p:spPr>
              <a:xfrm>
                <a:off x="2023841" y="1535162"/>
                <a:ext cx="1352793" cy="1521781"/>
              </a:xfrm>
              <a:prstGeom prst="rect">
                <a:avLst/>
              </a:prstGeom>
              <a:noFill/>
            </p:spPr>
            <p:txBody>
              <a:bodyPr wrap="square" rtlCol="0">
                <a:spAutoFit/>
              </a:bodyPr>
              <a:lstStyle/>
              <a:p>
                <a:r>
                  <a:rPr lang="en-US" sz="1215" dirty="0"/>
                  <a:t>STP</a:t>
                </a:r>
                <a:br>
                  <a:rPr lang="en-US" sz="1215" dirty="0"/>
                </a:br>
                <a:r>
                  <a:rPr lang="en-US" sz="1215" dirty="0"/>
                  <a:t>Science, Technology and Practice</a:t>
                </a:r>
              </a:p>
            </p:txBody>
          </p:sp>
        </p:grpSp>
        <p:grpSp>
          <p:nvGrpSpPr>
            <p:cNvPr id="52" name="Group 51">
              <a:extLst>
                <a:ext uri="{FF2B5EF4-FFF2-40B4-BE49-F238E27FC236}">
                  <a16:creationId xmlns:a16="http://schemas.microsoft.com/office/drawing/2014/main" id="{8BFBD114-0252-F946-B675-7AA78E161E7A}"/>
                </a:ext>
              </a:extLst>
            </p:cNvPr>
            <p:cNvGrpSpPr/>
            <p:nvPr/>
          </p:nvGrpSpPr>
          <p:grpSpPr>
            <a:xfrm>
              <a:off x="3342687" y="678194"/>
              <a:ext cx="1266515" cy="1262442"/>
              <a:chOff x="3514945" y="1465678"/>
              <a:chExt cx="1876318" cy="525616"/>
            </a:xfrm>
          </p:grpSpPr>
          <p:sp>
            <p:nvSpPr>
              <p:cNvPr id="7" name="Frame 6">
                <a:extLst>
                  <a:ext uri="{FF2B5EF4-FFF2-40B4-BE49-F238E27FC236}">
                    <a16:creationId xmlns:a16="http://schemas.microsoft.com/office/drawing/2014/main" id="{1C796733-E8C2-344C-8F30-A636FA7C32A6}"/>
                  </a:ext>
                </a:extLst>
              </p:cNvPr>
              <p:cNvSpPr/>
              <p:nvPr/>
            </p:nvSpPr>
            <p:spPr>
              <a:xfrm>
                <a:off x="3514945" y="1465678"/>
                <a:ext cx="1808828" cy="525616"/>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17" name="TextBox 16">
                <a:extLst>
                  <a:ext uri="{FF2B5EF4-FFF2-40B4-BE49-F238E27FC236}">
                    <a16:creationId xmlns:a16="http://schemas.microsoft.com/office/drawing/2014/main" id="{A216E1C3-C1DB-C04A-ABD6-9137D4060004}"/>
                  </a:ext>
                </a:extLst>
              </p:cNvPr>
              <p:cNvSpPr txBox="1"/>
              <p:nvPr/>
            </p:nvSpPr>
            <p:spPr>
              <a:xfrm>
                <a:off x="3667278" y="1513259"/>
                <a:ext cx="1723985" cy="271982"/>
              </a:xfrm>
              <a:prstGeom prst="rect">
                <a:avLst/>
              </a:prstGeom>
              <a:noFill/>
            </p:spPr>
            <p:txBody>
              <a:bodyPr wrap="square" rtlCol="0">
                <a:spAutoFit/>
              </a:bodyPr>
              <a:lstStyle/>
              <a:p>
                <a:r>
                  <a:rPr lang="en-US" sz="1215" dirty="0"/>
                  <a:t>ID</a:t>
                </a:r>
                <a:br>
                  <a:rPr lang="en-US" sz="1215" dirty="0"/>
                </a:br>
                <a:r>
                  <a:rPr lang="en-US" sz="1215" dirty="0"/>
                  <a:t>International Development</a:t>
                </a:r>
              </a:p>
            </p:txBody>
          </p:sp>
        </p:grpSp>
        <p:grpSp>
          <p:nvGrpSpPr>
            <p:cNvPr id="55" name="Group 54">
              <a:extLst>
                <a:ext uri="{FF2B5EF4-FFF2-40B4-BE49-F238E27FC236}">
                  <a16:creationId xmlns:a16="http://schemas.microsoft.com/office/drawing/2014/main" id="{0167FBE5-E9AB-F34C-840D-86A6D3F1DF41}"/>
                </a:ext>
              </a:extLst>
            </p:cNvPr>
            <p:cNvGrpSpPr/>
            <p:nvPr/>
          </p:nvGrpSpPr>
          <p:grpSpPr>
            <a:xfrm>
              <a:off x="4676693" y="687189"/>
              <a:ext cx="1327917" cy="1237433"/>
              <a:chOff x="5734223" y="1447831"/>
              <a:chExt cx="1967286" cy="1885261"/>
            </a:xfrm>
          </p:grpSpPr>
          <p:sp>
            <p:nvSpPr>
              <p:cNvPr id="8" name="Frame 7">
                <a:extLst>
                  <a:ext uri="{FF2B5EF4-FFF2-40B4-BE49-F238E27FC236}">
                    <a16:creationId xmlns:a16="http://schemas.microsoft.com/office/drawing/2014/main" id="{4713C572-7634-8047-90EC-F9CD22656A56}"/>
                  </a:ext>
                </a:extLst>
              </p:cNvPr>
              <p:cNvSpPr/>
              <p:nvPr/>
            </p:nvSpPr>
            <p:spPr>
              <a:xfrm>
                <a:off x="5734223" y="1447831"/>
                <a:ext cx="1967286" cy="1885261"/>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18" name="TextBox 17">
                <a:extLst>
                  <a:ext uri="{FF2B5EF4-FFF2-40B4-BE49-F238E27FC236}">
                    <a16:creationId xmlns:a16="http://schemas.microsoft.com/office/drawing/2014/main" id="{C764F4B2-A5F9-B241-B075-EE5F52D0715D}"/>
                  </a:ext>
                </a:extLst>
              </p:cNvPr>
              <p:cNvSpPr txBox="1"/>
              <p:nvPr/>
            </p:nvSpPr>
            <p:spPr>
              <a:xfrm>
                <a:off x="5846235" y="1653842"/>
                <a:ext cx="1785262" cy="1280112"/>
              </a:xfrm>
              <a:prstGeom prst="rect">
                <a:avLst/>
              </a:prstGeom>
              <a:noFill/>
            </p:spPr>
            <p:txBody>
              <a:bodyPr wrap="square" rtlCol="0">
                <a:spAutoFit/>
              </a:bodyPr>
              <a:lstStyle/>
              <a:p>
                <a:r>
                  <a:rPr lang="en-US" sz="1215" dirty="0"/>
                  <a:t>CPR </a:t>
                </a:r>
              </a:p>
              <a:p>
                <a:r>
                  <a:rPr lang="en-US" sz="1215" dirty="0"/>
                  <a:t>Communication and Public Relations</a:t>
                </a:r>
              </a:p>
            </p:txBody>
          </p:sp>
        </p:grpSp>
        <p:grpSp>
          <p:nvGrpSpPr>
            <p:cNvPr id="56" name="Group 55">
              <a:extLst>
                <a:ext uri="{FF2B5EF4-FFF2-40B4-BE49-F238E27FC236}">
                  <a16:creationId xmlns:a16="http://schemas.microsoft.com/office/drawing/2014/main" id="{7B78C24A-8502-084C-A868-C15F48012655}"/>
                </a:ext>
              </a:extLst>
            </p:cNvPr>
            <p:cNvGrpSpPr/>
            <p:nvPr/>
          </p:nvGrpSpPr>
          <p:grpSpPr>
            <a:xfrm>
              <a:off x="6117487" y="694415"/>
              <a:ext cx="1167915" cy="1237433"/>
              <a:chOff x="6842276" y="1455518"/>
              <a:chExt cx="1501260" cy="515204"/>
            </a:xfrm>
          </p:grpSpPr>
          <p:sp>
            <p:nvSpPr>
              <p:cNvPr id="9" name="Frame 8">
                <a:extLst>
                  <a:ext uri="{FF2B5EF4-FFF2-40B4-BE49-F238E27FC236}">
                    <a16:creationId xmlns:a16="http://schemas.microsoft.com/office/drawing/2014/main" id="{49A3593E-224E-A549-A14D-1807EB9CF70C}"/>
                  </a:ext>
                </a:extLst>
              </p:cNvPr>
              <p:cNvSpPr/>
              <p:nvPr/>
            </p:nvSpPr>
            <p:spPr>
              <a:xfrm>
                <a:off x="6842276" y="1455518"/>
                <a:ext cx="1501260" cy="515204"/>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20" name="TextBox 19">
                <a:extLst>
                  <a:ext uri="{FF2B5EF4-FFF2-40B4-BE49-F238E27FC236}">
                    <a16:creationId xmlns:a16="http://schemas.microsoft.com/office/drawing/2014/main" id="{86491429-5698-6E4D-B35D-6A0249749CE0}"/>
                  </a:ext>
                </a:extLst>
              </p:cNvPr>
              <p:cNvSpPr txBox="1"/>
              <p:nvPr/>
            </p:nvSpPr>
            <p:spPr>
              <a:xfrm>
                <a:off x="6943121" y="1506887"/>
                <a:ext cx="1400412" cy="349829"/>
              </a:xfrm>
              <a:prstGeom prst="rect">
                <a:avLst/>
              </a:prstGeom>
              <a:noFill/>
            </p:spPr>
            <p:txBody>
              <a:bodyPr wrap="square" rtlCol="0">
                <a:spAutoFit/>
              </a:bodyPr>
              <a:lstStyle/>
              <a:p>
                <a:r>
                  <a:rPr lang="en-US" sz="1215" dirty="0"/>
                  <a:t>DP</a:t>
                </a:r>
                <a:br>
                  <a:rPr lang="en-US" sz="1215" dirty="0"/>
                </a:br>
                <a:r>
                  <a:rPr lang="en-US" sz="1215" dirty="0"/>
                  <a:t>Development and Promotion</a:t>
                </a:r>
              </a:p>
            </p:txBody>
          </p:sp>
        </p:grpSp>
        <p:grpSp>
          <p:nvGrpSpPr>
            <p:cNvPr id="62" name="Group 61">
              <a:extLst>
                <a:ext uri="{FF2B5EF4-FFF2-40B4-BE49-F238E27FC236}">
                  <a16:creationId xmlns:a16="http://schemas.microsoft.com/office/drawing/2014/main" id="{36493698-52B5-A84C-9B6B-03EC6CD90429}"/>
                </a:ext>
              </a:extLst>
            </p:cNvPr>
            <p:cNvGrpSpPr/>
            <p:nvPr/>
          </p:nvGrpSpPr>
          <p:grpSpPr>
            <a:xfrm>
              <a:off x="7398279" y="676036"/>
              <a:ext cx="1181868" cy="1262441"/>
              <a:chOff x="8472505" y="1483651"/>
              <a:chExt cx="1584484" cy="518160"/>
            </a:xfrm>
          </p:grpSpPr>
          <p:sp>
            <p:nvSpPr>
              <p:cNvPr id="63" name="Frame 62">
                <a:extLst>
                  <a:ext uri="{FF2B5EF4-FFF2-40B4-BE49-F238E27FC236}">
                    <a16:creationId xmlns:a16="http://schemas.microsoft.com/office/drawing/2014/main" id="{4DD88EB6-123D-1B49-85E9-635C287A0C8B}"/>
                  </a:ext>
                </a:extLst>
              </p:cNvPr>
              <p:cNvSpPr/>
              <p:nvPr/>
            </p:nvSpPr>
            <p:spPr>
              <a:xfrm>
                <a:off x="8472505" y="1483651"/>
                <a:ext cx="1462335" cy="51816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solidFill>
                    <a:schemeClr val="tx1"/>
                  </a:solidFill>
                </a:endParaRPr>
              </a:p>
            </p:txBody>
          </p:sp>
          <p:sp>
            <p:nvSpPr>
              <p:cNvPr id="64" name="TextBox 63">
                <a:extLst>
                  <a:ext uri="{FF2B5EF4-FFF2-40B4-BE49-F238E27FC236}">
                    <a16:creationId xmlns:a16="http://schemas.microsoft.com/office/drawing/2014/main" id="{43E75B44-BD1D-9B41-8EC1-5D5468058A1E}"/>
                  </a:ext>
                </a:extLst>
              </p:cNvPr>
              <p:cNvSpPr txBox="1"/>
              <p:nvPr/>
            </p:nvSpPr>
            <p:spPr>
              <a:xfrm>
                <a:off x="8654909" y="1542463"/>
                <a:ext cx="1402080" cy="413788"/>
              </a:xfrm>
              <a:prstGeom prst="rect">
                <a:avLst/>
              </a:prstGeom>
              <a:noFill/>
            </p:spPr>
            <p:txBody>
              <a:bodyPr wrap="square" rtlCol="0">
                <a:spAutoFit/>
              </a:bodyPr>
              <a:lstStyle/>
              <a:p>
                <a:r>
                  <a:rPr lang="en-US" sz="1215" dirty="0"/>
                  <a:t>Awards</a:t>
                </a:r>
              </a:p>
            </p:txBody>
          </p:sp>
        </p:grpSp>
      </p:grpSp>
      <p:sp>
        <p:nvSpPr>
          <p:cNvPr id="93" name="TextBox 92">
            <a:extLst>
              <a:ext uri="{FF2B5EF4-FFF2-40B4-BE49-F238E27FC236}">
                <a16:creationId xmlns:a16="http://schemas.microsoft.com/office/drawing/2014/main" id="{D26A62CF-57E4-D45D-C456-54F0A29F6977}"/>
              </a:ext>
            </a:extLst>
          </p:cNvPr>
          <p:cNvSpPr txBox="1"/>
          <p:nvPr/>
        </p:nvSpPr>
        <p:spPr>
          <a:xfrm>
            <a:off x="3618185" y="294081"/>
            <a:ext cx="3236269" cy="530915"/>
          </a:xfrm>
          <a:prstGeom prst="rect">
            <a:avLst/>
          </a:prstGeom>
          <a:noFill/>
        </p:spPr>
        <p:txBody>
          <a:bodyPr wrap="square" rtlCol="0">
            <a:spAutoFit/>
          </a:bodyPr>
          <a:lstStyle/>
          <a:p>
            <a:r>
              <a:rPr lang="en-US" dirty="0"/>
              <a:t>The IEA Standing committees</a:t>
            </a:r>
            <a:br>
              <a:rPr lang="en-US" sz="1050" i="1" dirty="0"/>
            </a:br>
            <a:r>
              <a:rPr lang="en-US" sz="1050" i="1" dirty="0"/>
              <a:t> (</a:t>
            </a:r>
            <a:r>
              <a:rPr lang="en-US" sz="900" i="1" dirty="0"/>
              <a:t>Established by Council vote, Chairs appointed by President</a:t>
            </a:r>
            <a:r>
              <a:rPr lang="en-US" sz="1050" i="1" dirty="0"/>
              <a:t>)</a:t>
            </a:r>
          </a:p>
        </p:txBody>
      </p:sp>
      <p:grpSp>
        <p:nvGrpSpPr>
          <p:cNvPr id="108" name="Group 107">
            <a:extLst>
              <a:ext uri="{FF2B5EF4-FFF2-40B4-BE49-F238E27FC236}">
                <a16:creationId xmlns:a16="http://schemas.microsoft.com/office/drawing/2014/main" id="{6740EFC3-1C05-FF41-815A-4C6C0B8E5D4C}"/>
              </a:ext>
            </a:extLst>
          </p:cNvPr>
          <p:cNvGrpSpPr/>
          <p:nvPr/>
        </p:nvGrpSpPr>
        <p:grpSpPr>
          <a:xfrm>
            <a:off x="588421" y="3329175"/>
            <a:ext cx="1367914" cy="443369"/>
            <a:chOff x="308980" y="2813266"/>
            <a:chExt cx="2028085" cy="615462"/>
          </a:xfrm>
        </p:grpSpPr>
        <p:sp>
          <p:nvSpPr>
            <p:cNvPr id="23" name="Alternate Process 22">
              <a:extLst>
                <a:ext uri="{FF2B5EF4-FFF2-40B4-BE49-F238E27FC236}">
                  <a16:creationId xmlns:a16="http://schemas.microsoft.com/office/drawing/2014/main" id="{DFCA8498-6260-5A43-8970-59CCB8DDF243}"/>
                </a:ext>
              </a:extLst>
            </p:cNvPr>
            <p:cNvSpPr/>
            <p:nvPr/>
          </p:nvSpPr>
          <p:spPr>
            <a:xfrm>
              <a:off x="308980" y="2821628"/>
              <a:ext cx="1865518" cy="607100"/>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36" name="TextBox 35">
              <a:extLst>
                <a:ext uri="{FF2B5EF4-FFF2-40B4-BE49-F238E27FC236}">
                  <a16:creationId xmlns:a16="http://schemas.microsoft.com/office/drawing/2014/main" id="{F6A07318-8D26-8D4B-8C55-A46B6599780F}"/>
                </a:ext>
              </a:extLst>
            </p:cNvPr>
            <p:cNvSpPr txBox="1"/>
            <p:nvPr/>
          </p:nvSpPr>
          <p:spPr>
            <a:xfrm>
              <a:off x="312949" y="2813266"/>
              <a:ext cx="2024116" cy="512688"/>
            </a:xfrm>
            <a:prstGeom prst="rect">
              <a:avLst/>
            </a:prstGeom>
            <a:noFill/>
            <a:ln>
              <a:solidFill>
                <a:schemeClr val="tx1">
                  <a:lumMod val="50000"/>
                  <a:lumOff val="50000"/>
                </a:schemeClr>
              </a:solidFill>
            </a:ln>
          </p:spPr>
          <p:txBody>
            <a:bodyPr wrap="square" rtlCol="0">
              <a:spAutoFit/>
            </a:bodyPr>
            <a:lstStyle/>
            <a:p>
              <a:r>
                <a:rPr lang="en-US" sz="900" dirty="0"/>
                <a:t>Endorsement of  certification bodies</a:t>
              </a:r>
            </a:p>
          </p:txBody>
        </p:sp>
      </p:grpSp>
      <p:grpSp>
        <p:nvGrpSpPr>
          <p:cNvPr id="114" name="Group 113">
            <a:extLst>
              <a:ext uri="{FF2B5EF4-FFF2-40B4-BE49-F238E27FC236}">
                <a16:creationId xmlns:a16="http://schemas.microsoft.com/office/drawing/2014/main" id="{4D29E628-E301-C84B-8B79-4C408D022373}"/>
              </a:ext>
            </a:extLst>
          </p:cNvPr>
          <p:cNvGrpSpPr/>
          <p:nvPr/>
        </p:nvGrpSpPr>
        <p:grpSpPr>
          <a:xfrm>
            <a:off x="576647" y="2893993"/>
            <a:ext cx="1493601" cy="361216"/>
            <a:chOff x="405816" y="2706733"/>
            <a:chExt cx="1250216" cy="617655"/>
          </a:xfrm>
        </p:grpSpPr>
        <p:sp>
          <p:nvSpPr>
            <p:cNvPr id="81" name="Alternate Process 80">
              <a:extLst>
                <a:ext uri="{FF2B5EF4-FFF2-40B4-BE49-F238E27FC236}">
                  <a16:creationId xmlns:a16="http://schemas.microsoft.com/office/drawing/2014/main" id="{6EEBFF63-6B95-8746-837D-5FC17AE39D82}"/>
                </a:ext>
              </a:extLst>
            </p:cNvPr>
            <p:cNvSpPr/>
            <p:nvPr/>
          </p:nvSpPr>
          <p:spPr>
            <a:xfrm>
              <a:off x="405816" y="2711740"/>
              <a:ext cx="1058977" cy="612648"/>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3" name="TextBox 112">
              <a:extLst>
                <a:ext uri="{FF2B5EF4-FFF2-40B4-BE49-F238E27FC236}">
                  <a16:creationId xmlns:a16="http://schemas.microsoft.com/office/drawing/2014/main" id="{4E11539E-7677-3B49-AC8C-14A2F2D28E08}"/>
                </a:ext>
              </a:extLst>
            </p:cNvPr>
            <p:cNvSpPr txBox="1"/>
            <p:nvPr/>
          </p:nvSpPr>
          <p:spPr>
            <a:xfrm>
              <a:off x="419948" y="2706733"/>
              <a:ext cx="1236084" cy="394707"/>
            </a:xfrm>
            <a:prstGeom prst="rect">
              <a:avLst/>
            </a:prstGeom>
            <a:noFill/>
            <a:ln>
              <a:solidFill>
                <a:schemeClr val="tx1">
                  <a:lumMod val="50000"/>
                  <a:lumOff val="50000"/>
                </a:schemeClr>
              </a:solidFill>
            </a:ln>
          </p:spPr>
          <p:txBody>
            <a:bodyPr wrap="square" rtlCol="0">
              <a:spAutoFit/>
            </a:bodyPr>
            <a:lstStyle/>
            <a:p>
              <a:r>
                <a:rPr lang="en-US" sz="900" dirty="0"/>
                <a:t>Website Education Map</a:t>
              </a:r>
            </a:p>
          </p:txBody>
        </p:sp>
      </p:grpSp>
      <p:sp>
        <p:nvSpPr>
          <p:cNvPr id="22" name="Alternate Process 21">
            <a:extLst>
              <a:ext uri="{FF2B5EF4-FFF2-40B4-BE49-F238E27FC236}">
                <a16:creationId xmlns:a16="http://schemas.microsoft.com/office/drawing/2014/main" id="{4095523A-53C3-8749-941E-4FC0E76D3FEF}"/>
              </a:ext>
            </a:extLst>
          </p:cNvPr>
          <p:cNvSpPr/>
          <p:nvPr/>
        </p:nvSpPr>
        <p:spPr>
          <a:xfrm>
            <a:off x="2149287" y="2427660"/>
            <a:ext cx="902736" cy="441341"/>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8" name="Alternate Process 27">
            <a:extLst>
              <a:ext uri="{FF2B5EF4-FFF2-40B4-BE49-F238E27FC236}">
                <a16:creationId xmlns:a16="http://schemas.microsoft.com/office/drawing/2014/main" id="{6A46AD15-1618-A048-AF8E-0438367F3545}"/>
              </a:ext>
            </a:extLst>
          </p:cNvPr>
          <p:cNvSpPr/>
          <p:nvPr/>
        </p:nvSpPr>
        <p:spPr>
          <a:xfrm>
            <a:off x="6172285" y="2948737"/>
            <a:ext cx="1076828" cy="441341"/>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0" name="Alternate Process 29">
            <a:extLst>
              <a:ext uri="{FF2B5EF4-FFF2-40B4-BE49-F238E27FC236}">
                <a16:creationId xmlns:a16="http://schemas.microsoft.com/office/drawing/2014/main" id="{50F4059A-03E9-574E-B3DB-671C03A73E67}"/>
              </a:ext>
            </a:extLst>
          </p:cNvPr>
          <p:cNvSpPr/>
          <p:nvPr/>
        </p:nvSpPr>
        <p:spPr>
          <a:xfrm>
            <a:off x="3414492" y="2450704"/>
            <a:ext cx="1023403" cy="441341"/>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Coordination IEA regional Networks</a:t>
            </a:r>
          </a:p>
        </p:txBody>
      </p:sp>
      <p:sp>
        <p:nvSpPr>
          <p:cNvPr id="34" name="Alternate Process 33">
            <a:extLst>
              <a:ext uri="{FF2B5EF4-FFF2-40B4-BE49-F238E27FC236}">
                <a16:creationId xmlns:a16="http://schemas.microsoft.com/office/drawing/2014/main" id="{8AB5D47D-2743-654E-8D1F-2D0EC38326E5}"/>
              </a:ext>
            </a:extLst>
          </p:cNvPr>
          <p:cNvSpPr/>
          <p:nvPr/>
        </p:nvSpPr>
        <p:spPr>
          <a:xfrm>
            <a:off x="6165403" y="2475105"/>
            <a:ext cx="1055865" cy="396607"/>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3" name="TextBox 42">
            <a:extLst>
              <a:ext uri="{FF2B5EF4-FFF2-40B4-BE49-F238E27FC236}">
                <a16:creationId xmlns:a16="http://schemas.microsoft.com/office/drawing/2014/main" id="{97C21492-569B-2C44-9630-356E65C5AAC1}"/>
              </a:ext>
            </a:extLst>
          </p:cNvPr>
          <p:cNvSpPr txBox="1"/>
          <p:nvPr/>
        </p:nvSpPr>
        <p:spPr>
          <a:xfrm>
            <a:off x="6311760" y="2470142"/>
            <a:ext cx="876990" cy="369332"/>
          </a:xfrm>
          <a:prstGeom prst="rect">
            <a:avLst/>
          </a:prstGeom>
          <a:noFill/>
          <a:ln>
            <a:solidFill>
              <a:schemeClr val="tx1">
                <a:lumMod val="50000"/>
                <a:lumOff val="50000"/>
              </a:schemeClr>
            </a:solidFill>
          </a:ln>
        </p:spPr>
        <p:txBody>
          <a:bodyPr wrap="square" rtlCol="0">
            <a:spAutoFit/>
          </a:bodyPr>
          <a:lstStyle/>
          <a:p>
            <a:r>
              <a:rPr lang="en-US" sz="900" dirty="0"/>
              <a:t>Congress </a:t>
            </a:r>
          </a:p>
          <a:p>
            <a:r>
              <a:rPr lang="en-US" sz="900" dirty="0"/>
              <a:t>Guidelines</a:t>
            </a:r>
          </a:p>
        </p:txBody>
      </p:sp>
      <p:grpSp>
        <p:nvGrpSpPr>
          <p:cNvPr id="71" name="Group 70">
            <a:extLst>
              <a:ext uri="{FF2B5EF4-FFF2-40B4-BE49-F238E27FC236}">
                <a16:creationId xmlns:a16="http://schemas.microsoft.com/office/drawing/2014/main" id="{973BF61A-0320-2841-9A3F-57CD6981A452}"/>
              </a:ext>
            </a:extLst>
          </p:cNvPr>
          <p:cNvGrpSpPr/>
          <p:nvPr/>
        </p:nvGrpSpPr>
        <p:grpSpPr>
          <a:xfrm>
            <a:off x="2156229" y="3383884"/>
            <a:ext cx="1125209" cy="507831"/>
            <a:chOff x="1284896" y="2525902"/>
            <a:chExt cx="1666977" cy="752341"/>
          </a:xfrm>
        </p:grpSpPr>
        <p:sp>
          <p:nvSpPr>
            <p:cNvPr id="24" name="Alternate Process 23">
              <a:extLst>
                <a:ext uri="{FF2B5EF4-FFF2-40B4-BE49-F238E27FC236}">
                  <a16:creationId xmlns:a16="http://schemas.microsoft.com/office/drawing/2014/main" id="{81BDDF6F-1F8D-884B-A7C4-E16037D1F3D6}"/>
                </a:ext>
              </a:extLst>
            </p:cNvPr>
            <p:cNvSpPr/>
            <p:nvPr/>
          </p:nvSpPr>
          <p:spPr>
            <a:xfrm>
              <a:off x="1284896" y="2594537"/>
              <a:ext cx="1472380" cy="612648"/>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15"/>
            </a:p>
          </p:txBody>
        </p:sp>
        <p:sp>
          <p:nvSpPr>
            <p:cNvPr id="44" name="TextBox 43">
              <a:extLst>
                <a:ext uri="{FF2B5EF4-FFF2-40B4-BE49-F238E27FC236}">
                  <a16:creationId xmlns:a16="http://schemas.microsoft.com/office/drawing/2014/main" id="{E325FBE5-4C08-CF43-BDAD-96EA5598D9B5}"/>
                </a:ext>
              </a:extLst>
            </p:cNvPr>
            <p:cNvSpPr txBox="1"/>
            <p:nvPr/>
          </p:nvSpPr>
          <p:spPr>
            <a:xfrm>
              <a:off x="1302939" y="2525902"/>
              <a:ext cx="1648934" cy="752341"/>
            </a:xfrm>
            <a:prstGeom prst="rect">
              <a:avLst/>
            </a:prstGeom>
            <a:noFill/>
            <a:ln>
              <a:solidFill>
                <a:schemeClr val="tx1">
                  <a:lumMod val="50000"/>
                  <a:lumOff val="50000"/>
                </a:schemeClr>
              </a:solidFill>
            </a:ln>
          </p:spPr>
          <p:txBody>
            <a:bodyPr wrap="square" rtlCol="0">
              <a:spAutoFit/>
            </a:bodyPr>
            <a:lstStyle/>
            <a:p>
              <a:r>
                <a:rPr lang="en-US" sz="900" dirty="0"/>
                <a:t>Endorsement of events and publications</a:t>
              </a:r>
            </a:p>
          </p:txBody>
        </p:sp>
      </p:grpSp>
      <p:grpSp>
        <p:nvGrpSpPr>
          <p:cNvPr id="92" name="Group 91">
            <a:extLst>
              <a:ext uri="{FF2B5EF4-FFF2-40B4-BE49-F238E27FC236}">
                <a16:creationId xmlns:a16="http://schemas.microsoft.com/office/drawing/2014/main" id="{42AA308B-93A7-7E4E-B4D3-2DA8AB7B0912}"/>
              </a:ext>
            </a:extLst>
          </p:cNvPr>
          <p:cNvGrpSpPr/>
          <p:nvPr/>
        </p:nvGrpSpPr>
        <p:grpSpPr>
          <a:xfrm>
            <a:off x="2152324" y="2934733"/>
            <a:ext cx="1096905" cy="441341"/>
            <a:chOff x="1887503" y="3629029"/>
            <a:chExt cx="1626285" cy="612648"/>
          </a:xfrm>
        </p:grpSpPr>
        <p:sp>
          <p:nvSpPr>
            <p:cNvPr id="25" name="Alternate Process 24">
              <a:extLst>
                <a:ext uri="{FF2B5EF4-FFF2-40B4-BE49-F238E27FC236}">
                  <a16:creationId xmlns:a16="http://schemas.microsoft.com/office/drawing/2014/main" id="{9D6AD21E-36D0-094C-9BBC-13B0C98B751D}"/>
                </a:ext>
              </a:extLst>
            </p:cNvPr>
            <p:cNvSpPr/>
            <p:nvPr/>
          </p:nvSpPr>
          <p:spPr>
            <a:xfrm>
              <a:off x="1912808" y="3629029"/>
              <a:ext cx="1453988" cy="612648"/>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5" name="TextBox 44">
              <a:extLst>
                <a:ext uri="{FF2B5EF4-FFF2-40B4-BE49-F238E27FC236}">
                  <a16:creationId xmlns:a16="http://schemas.microsoft.com/office/drawing/2014/main" id="{A0A749E9-6144-5245-B14A-6A1C3FD02F1C}"/>
                </a:ext>
              </a:extLst>
            </p:cNvPr>
            <p:cNvSpPr txBox="1"/>
            <p:nvPr/>
          </p:nvSpPr>
          <p:spPr>
            <a:xfrm>
              <a:off x="1887503" y="3682545"/>
              <a:ext cx="1626285" cy="512689"/>
            </a:xfrm>
            <a:prstGeom prst="rect">
              <a:avLst/>
            </a:prstGeom>
            <a:noFill/>
            <a:ln>
              <a:solidFill>
                <a:schemeClr val="tx1">
                  <a:lumMod val="50000"/>
                  <a:lumOff val="50000"/>
                </a:schemeClr>
              </a:solidFill>
            </a:ln>
          </p:spPr>
          <p:txBody>
            <a:bodyPr wrap="square" rtlCol="0">
              <a:spAutoFit/>
            </a:bodyPr>
            <a:lstStyle/>
            <a:p>
              <a:r>
                <a:rPr lang="en-US" sz="900" dirty="0"/>
                <a:t>IEA Congress</a:t>
              </a:r>
            </a:p>
            <a:p>
              <a:r>
                <a:rPr lang="en-US" sz="900" dirty="0"/>
                <a:t>Scientific Program</a:t>
              </a:r>
            </a:p>
          </p:txBody>
        </p:sp>
      </p:grpSp>
      <p:sp>
        <p:nvSpPr>
          <p:cNvPr id="67" name="TextBox 66">
            <a:extLst>
              <a:ext uri="{FF2B5EF4-FFF2-40B4-BE49-F238E27FC236}">
                <a16:creationId xmlns:a16="http://schemas.microsoft.com/office/drawing/2014/main" id="{AF9080C5-16C7-8847-8D6F-8B274C44E84A}"/>
              </a:ext>
            </a:extLst>
          </p:cNvPr>
          <p:cNvSpPr txBox="1"/>
          <p:nvPr/>
        </p:nvSpPr>
        <p:spPr>
          <a:xfrm>
            <a:off x="6187639" y="2961247"/>
            <a:ext cx="1308446" cy="369332"/>
          </a:xfrm>
          <a:prstGeom prst="rect">
            <a:avLst/>
          </a:prstGeom>
          <a:noFill/>
          <a:ln>
            <a:solidFill>
              <a:schemeClr val="tx1">
                <a:lumMod val="50000"/>
                <a:lumOff val="50000"/>
              </a:schemeClr>
            </a:solidFill>
          </a:ln>
        </p:spPr>
        <p:txBody>
          <a:bodyPr wrap="square" rtlCol="0">
            <a:spAutoFit/>
          </a:bodyPr>
          <a:lstStyle/>
          <a:p>
            <a:r>
              <a:rPr lang="en-US" sz="900" dirty="0"/>
              <a:t> Liaison with</a:t>
            </a:r>
          </a:p>
          <a:p>
            <a:r>
              <a:rPr lang="en-US" sz="900" dirty="0"/>
              <a:t>Congress Hosts</a:t>
            </a:r>
          </a:p>
        </p:txBody>
      </p:sp>
      <p:sp>
        <p:nvSpPr>
          <p:cNvPr id="26" name="Alternate Process 25">
            <a:extLst>
              <a:ext uri="{FF2B5EF4-FFF2-40B4-BE49-F238E27FC236}">
                <a16:creationId xmlns:a16="http://schemas.microsoft.com/office/drawing/2014/main" id="{26603112-54CD-8B42-9F45-1DE43718B8A3}"/>
              </a:ext>
            </a:extLst>
          </p:cNvPr>
          <p:cNvSpPr/>
          <p:nvPr/>
        </p:nvSpPr>
        <p:spPr>
          <a:xfrm>
            <a:off x="3438275" y="2946514"/>
            <a:ext cx="1004941" cy="441342"/>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9" name="TextBox 78">
            <a:extLst>
              <a:ext uri="{FF2B5EF4-FFF2-40B4-BE49-F238E27FC236}">
                <a16:creationId xmlns:a16="http://schemas.microsoft.com/office/drawing/2014/main" id="{F674A191-921B-374C-BF04-96B70357C957}"/>
              </a:ext>
            </a:extLst>
          </p:cNvPr>
          <p:cNvSpPr txBox="1"/>
          <p:nvPr/>
        </p:nvSpPr>
        <p:spPr>
          <a:xfrm>
            <a:off x="3447260" y="2933668"/>
            <a:ext cx="1118525" cy="507831"/>
          </a:xfrm>
          <a:prstGeom prst="rect">
            <a:avLst/>
          </a:prstGeom>
          <a:noFill/>
          <a:ln>
            <a:solidFill>
              <a:schemeClr val="tx1">
                <a:lumMod val="50000"/>
                <a:lumOff val="50000"/>
              </a:schemeClr>
            </a:solidFill>
          </a:ln>
        </p:spPr>
        <p:txBody>
          <a:bodyPr wrap="square" rtlCol="0">
            <a:spAutoFit/>
          </a:bodyPr>
          <a:lstStyle/>
          <a:p>
            <a:r>
              <a:rPr lang="en-US" sz="900" dirty="0"/>
              <a:t>Support non-member HFE societies</a:t>
            </a:r>
          </a:p>
        </p:txBody>
      </p:sp>
      <p:sp>
        <p:nvSpPr>
          <p:cNvPr id="61" name="TextBox 60">
            <a:extLst>
              <a:ext uri="{FF2B5EF4-FFF2-40B4-BE49-F238E27FC236}">
                <a16:creationId xmlns:a16="http://schemas.microsoft.com/office/drawing/2014/main" id="{6C97F19B-A9CA-9640-9082-EAE0D9827FEB}"/>
              </a:ext>
            </a:extLst>
          </p:cNvPr>
          <p:cNvSpPr txBox="1"/>
          <p:nvPr/>
        </p:nvSpPr>
        <p:spPr>
          <a:xfrm>
            <a:off x="2186154" y="2499295"/>
            <a:ext cx="1041511" cy="369332"/>
          </a:xfrm>
          <a:prstGeom prst="rect">
            <a:avLst/>
          </a:prstGeom>
          <a:noFill/>
          <a:ln>
            <a:solidFill>
              <a:schemeClr val="tx1">
                <a:lumMod val="50000"/>
                <a:lumOff val="50000"/>
              </a:schemeClr>
            </a:solidFill>
          </a:ln>
        </p:spPr>
        <p:txBody>
          <a:bodyPr wrap="square" rtlCol="0">
            <a:spAutoFit/>
          </a:bodyPr>
          <a:lstStyle/>
          <a:p>
            <a:r>
              <a:rPr lang="en-US" sz="900" dirty="0"/>
              <a:t>Technical Committees</a:t>
            </a:r>
          </a:p>
        </p:txBody>
      </p:sp>
      <p:grpSp>
        <p:nvGrpSpPr>
          <p:cNvPr id="60" name="Group 59">
            <a:extLst>
              <a:ext uri="{FF2B5EF4-FFF2-40B4-BE49-F238E27FC236}">
                <a16:creationId xmlns:a16="http://schemas.microsoft.com/office/drawing/2014/main" id="{2F3AB717-49AF-EC43-9FC4-0D04D8B1FFB8}"/>
              </a:ext>
            </a:extLst>
          </p:cNvPr>
          <p:cNvGrpSpPr/>
          <p:nvPr/>
        </p:nvGrpSpPr>
        <p:grpSpPr>
          <a:xfrm>
            <a:off x="4817856" y="2411529"/>
            <a:ext cx="1037315" cy="369332"/>
            <a:chOff x="5205030" y="5781606"/>
            <a:chExt cx="1537935" cy="512691"/>
          </a:xfrm>
        </p:grpSpPr>
        <p:sp>
          <p:nvSpPr>
            <p:cNvPr id="77" name="Alternate Process 76">
              <a:extLst>
                <a:ext uri="{FF2B5EF4-FFF2-40B4-BE49-F238E27FC236}">
                  <a16:creationId xmlns:a16="http://schemas.microsoft.com/office/drawing/2014/main" id="{FE30CA77-9745-A948-8EA2-F1B5EC5EC624}"/>
                </a:ext>
              </a:extLst>
            </p:cNvPr>
            <p:cNvSpPr/>
            <p:nvPr/>
          </p:nvSpPr>
          <p:spPr>
            <a:xfrm>
              <a:off x="5205030" y="5845665"/>
              <a:ext cx="1537935" cy="369333"/>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6" name="TextBox 45">
              <a:extLst>
                <a:ext uri="{FF2B5EF4-FFF2-40B4-BE49-F238E27FC236}">
                  <a16:creationId xmlns:a16="http://schemas.microsoft.com/office/drawing/2014/main" id="{01095076-10AA-264E-A450-563A4A4F3052}"/>
                </a:ext>
              </a:extLst>
            </p:cNvPr>
            <p:cNvSpPr txBox="1"/>
            <p:nvPr/>
          </p:nvSpPr>
          <p:spPr>
            <a:xfrm>
              <a:off x="5309418" y="5781606"/>
              <a:ext cx="1294315" cy="512691"/>
            </a:xfrm>
            <a:prstGeom prst="rect">
              <a:avLst/>
            </a:prstGeom>
            <a:noFill/>
            <a:ln>
              <a:solidFill>
                <a:schemeClr val="tx1">
                  <a:lumMod val="50000"/>
                  <a:lumOff val="50000"/>
                </a:schemeClr>
              </a:solidFill>
            </a:ln>
          </p:spPr>
          <p:txBody>
            <a:bodyPr wrap="square" rtlCol="0">
              <a:spAutoFit/>
            </a:bodyPr>
            <a:lstStyle/>
            <a:p>
              <a:r>
                <a:rPr lang="en-US" sz="900" dirty="0"/>
                <a:t>IEA </a:t>
              </a:r>
              <a:r>
                <a:rPr lang="en-US" sz="900" dirty="0" err="1"/>
                <a:t>NewsBriefs</a:t>
              </a:r>
              <a:endParaRPr lang="en-US" sz="900" dirty="0"/>
            </a:p>
          </p:txBody>
        </p:sp>
      </p:grpSp>
      <p:grpSp>
        <p:nvGrpSpPr>
          <p:cNvPr id="139" name="Group 138">
            <a:extLst>
              <a:ext uri="{FF2B5EF4-FFF2-40B4-BE49-F238E27FC236}">
                <a16:creationId xmlns:a16="http://schemas.microsoft.com/office/drawing/2014/main" id="{A0FE724A-FA73-3842-A2B3-F10759703BCB}"/>
              </a:ext>
            </a:extLst>
          </p:cNvPr>
          <p:cNvGrpSpPr/>
          <p:nvPr/>
        </p:nvGrpSpPr>
        <p:grpSpPr>
          <a:xfrm>
            <a:off x="558221" y="2438682"/>
            <a:ext cx="1556060" cy="384273"/>
            <a:chOff x="479519" y="2601228"/>
            <a:chExt cx="1331885" cy="651755"/>
          </a:xfrm>
        </p:grpSpPr>
        <p:sp>
          <p:nvSpPr>
            <p:cNvPr id="140" name="Alternate Process 139">
              <a:extLst>
                <a:ext uri="{FF2B5EF4-FFF2-40B4-BE49-F238E27FC236}">
                  <a16:creationId xmlns:a16="http://schemas.microsoft.com/office/drawing/2014/main" id="{E1ECB635-800C-444A-8823-9EF0AA54A9BA}"/>
                </a:ext>
              </a:extLst>
            </p:cNvPr>
            <p:cNvSpPr/>
            <p:nvPr/>
          </p:nvSpPr>
          <p:spPr>
            <a:xfrm>
              <a:off x="479519" y="2640335"/>
              <a:ext cx="1101586" cy="612648"/>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42" name="TextBox 141">
              <a:extLst>
                <a:ext uri="{FF2B5EF4-FFF2-40B4-BE49-F238E27FC236}">
                  <a16:creationId xmlns:a16="http://schemas.microsoft.com/office/drawing/2014/main" id="{0C7815FE-8885-4B4E-BB0C-8C199E89161B}"/>
                </a:ext>
              </a:extLst>
            </p:cNvPr>
            <p:cNvSpPr txBox="1"/>
            <p:nvPr/>
          </p:nvSpPr>
          <p:spPr>
            <a:xfrm>
              <a:off x="502303" y="2601228"/>
              <a:ext cx="1309101" cy="626414"/>
            </a:xfrm>
            <a:prstGeom prst="rect">
              <a:avLst/>
            </a:prstGeom>
            <a:noFill/>
            <a:ln>
              <a:solidFill>
                <a:schemeClr val="tx1">
                  <a:lumMod val="50000"/>
                  <a:lumOff val="50000"/>
                </a:schemeClr>
              </a:solidFill>
            </a:ln>
          </p:spPr>
          <p:txBody>
            <a:bodyPr wrap="square" rtlCol="0">
              <a:spAutoFit/>
            </a:bodyPr>
            <a:lstStyle/>
            <a:p>
              <a:r>
                <a:rPr lang="en-US" sz="900" dirty="0"/>
                <a:t>Support of university </a:t>
              </a:r>
              <a:br>
                <a:rPr lang="en-US" sz="900" dirty="0"/>
              </a:br>
              <a:r>
                <a:rPr lang="en-US" sz="900" dirty="0"/>
                <a:t>programs</a:t>
              </a:r>
            </a:p>
          </p:txBody>
        </p:sp>
      </p:grpSp>
      <p:sp>
        <p:nvSpPr>
          <p:cNvPr id="145" name="Alternate Process 144">
            <a:extLst>
              <a:ext uri="{FF2B5EF4-FFF2-40B4-BE49-F238E27FC236}">
                <a16:creationId xmlns:a16="http://schemas.microsoft.com/office/drawing/2014/main" id="{1B4A4B1D-FAA0-3B43-A7F9-BC79F9E42DE7}"/>
              </a:ext>
            </a:extLst>
          </p:cNvPr>
          <p:cNvSpPr/>
          <p:nvPr/>
        </p:nvSpPr>
        <p:spPr>
          <a:xfrm>
            <a:off x="4809211" y="2796103"/>
            <a:ext cx="1031104" cy="286232"/>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Social Media platforms</a:t>
            </a:r>
          </a:p>
        </p:txBody>
      </p:sp>
      <p:sp>
        <p:nvSpPr>
          <p:cNvPr id="438" name="Alternate Process 144">
            <a:extLst>
              <a:ext uri="{FF2B5EF4-FFF2-40B4-BE49-F238E27FC236}">
                <a16:creationId xmlns:a16="http://schemas.microsoft.com/office/drawing/2014/main" id="{9595E116-4B9B-0960-C6FE-FA4FB571F6D4}"/>
              </a:ext>
            </a:extLst>
          </p:cNvPr>
          <p:cNvSpPr/>
          <p:nvPr/>
        </p:nvSpPr>
        <p:spPr>
          <a:xfrm>
            <a:off x="4795113" y="3160192"/>
            <a:ext cx="1031104" cy="286232"/>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Early Career Community</a:t>
            </a:r>
          </a:p>
        </p:txBody>
      </p:sp>
      <p:grpSp>
        <p:nvGrpSpPr>
          <p:cNvPr id="49" name="Group 48">
            <a:extLst>
              <a:ext uri="{FF2B5EF4-FFF2-40B4-BE49-F238E27FC236}">
                <a16:creationId xmlns:a16="http://schemas.microsoft.com/office/drawing/2014/main" id="{D295206D-748F-9151-2444-3E0D9FB5348A}"/>
              </a:ext>
            </a:extLst>
          </p:cNvPr>
          <p:cNvGrpSpPr/>
          <p:nvPr/>
        </p:nvGrpSpPr>
        <p:grpSpPr>
          <a:xfrm>
            <a:off x="7496085" y="2475389"/>
            <a:ext cx="1063075" cy="267630"/>
            <a:chOff x="5205030" y="5843486"/>
            <a:chExt cx="1576127" cy="371512"/>
          </a:xfrm>
        </p:grpSpPr>
        <p:sp>
          <p:nvSpPr>
            <p:cNvPr id="51" name="Alternate Process 76">
              <a:extLst>
                <a:ext uri="{FF2B5EF4-FFF2-40B4-BE49-F238E27FC236}">
                  <a16:creationId xmlns:a16="http://schemas.microsoft.com/office/drawing/2014/main" id="{B3463603-80CA-4C77-FDF4-C17BE3703A37}"/>
                </a:ext>
              </a:extLst>
            </p:cNvPr>
            <p:cNvSpPr/>
            <p:nvPr/>
          </p:nvSpPr>
          <p:spPr>
            <a:xfrm>
              <a:off x="5205030" y="5845665"/>
              <a:ext cx="1537935" cy="369333"/>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8" name="TextBox 57">
              <a:extLst>
                <a:ext uri="{FF2B5EF4-FFF2-40B4-BE49-F238E27FC236}">
                  <a16:creationId xmlns:a16="http://schemas.microsoft.com/office/drawing/2014/main" id="{4261D9A1-8665-7EA0-367B-AD7501C156C6}"/>
                </a:ext>
              </a:extLst>
            </p:cNvPr>
            <p:cNvSpPr txBox="1"/>
            <p:nvPr/>
          </p:nvSpPr>
          <p:spPr>
            <a:xfrm>
              <a:off x="5257537" y="5843486"/>
              <a:ext cx="1523620" cy="320431"/>
            </a:xfrm>
            <a:prstGeom prst="rect">
              <a:avLst/>
            </a:prstGeom>
            <a:noFill/>
            <a:ln>
              <a:solidFill>
                <a:schemeClr val="tx1">
                  <a:lumMod val="50000"/>
                  <a:lumOff val="50000"/>
                </a:schemeClr>
              </a:solidFill>
            </a:ln>
          </p:spPr>
          <p:txBody>
            <a:bodyPr wrap="square" rtlCol="0">
              <a:spAutoFit/>
            </a:bodyPr>
            <a:lstStyle/>
            <a:p>
              <a:r>
                <a:rPr lang="en-US" sz="900" dirty="0"/>
                <a:t>IEA Fellowships</a:t>
              </a:r>
            </a:p>
          </p:txBody>
        </p:sp>
      </p:grpSp>
      <p:sp>
        <p:nvSpPr>
          <p:cNvPr id="59" name="Alternate Process 144">
            <a:extLst>
              <a:ext uri="{FF2B5EF4-FFF2-40B4-BE49-F238E27FC236}">
                <a16:creationId xmlns:a16="http://schemas.microsoft.com/office/drawing/2014/main" id="{312265A4-53C7-87DF-57EE-92E3A629464B}"/>
              </a:ext>
            </a:extLst>
          </p:cNvPr>
          <p:cNvSpPr/>
          <p:nvPr/>
        </p:nvSpPr>
        <p:spPr>
          <a:xfrm>
            <a:off x="7499190" y="2843280"/>
            <a:ext cx="1031104" cy="286232"/>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Annual awards</a:t>
            </a:r>
          </a:p>
        </p:txBody>
      </p:sp>
      <p:sp>
        <p:nvSpPr>
          <p:cNvPr id="452" name="Alternate Process 144">
            <a:extLst>
              <a:ext uri="{FF2B5EF4-FFF2-40B4-BE49-F238E27FC236}">
                <a16:creationId xmlns:a16="http://schemas.microsoft.com/office/drawing/2014/main" id="{2C4BEF21-39AC-9B0E-952A-399B724C0EE9}"/>
              </a:ext>
            </a:extLst>
          </p:cNvPr>
          <p:cNvSpPr/>
          <p:nvPr/>
        </p:nvSpPr>
        <p:spPr>
          <a:xfrm>
            <a:off x="7496085" y="3229773"/>
            <a:ext cx="1031104" cy="286232"/>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Triennial Awards</a:t>
            </a:r>
          </a:p>
        </p:txBody>
      </p:sp>
    </p:spTree>
    <p:extLst>
      <p:ext uri="{BB962C8B-B14F-4D97-AF65-F5344CB8AC3E}">
        <p14:creationId xmlns:p14="http://schemas.microsoft.com/office/powerpoint/2010/main" val="3960103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480185" y="122548"/>
            <a:ext cx="7121554" cy="772174"/>
          </a:xfrm>
        </p:spPr>
        <p:txBody>
          <a:bodyPr>
            <a:normAutofit fontScale="90000"/>
          </a:bodyPr>
          <a:lstStyle/>
          <a:p>
            <a:pPr algn="ctr"/>
            <a:r>
              <a:rPr lang="en-US" altLang="en-US" sz="3001" dirty="0"/>
              <a:t>The IEA has 26 Technical Committees </a:t>
            </a:r>
            <a:br>
              <a:rPr lang="en-US" altLang="en-US" sz="3001" dirty="0"/>
            </a:br>
            <a:r>
              <a:rPr lang="en-US" altLang="en-US" sz="3001" dirty="0"/>
              <a:t>(interest groups)</a:t>
            </a:r>
          </a:p>
        </p:txBody>
      </p:sp>
      <p:sp>
        <p:nvSpPr>
          <p:cNvPr id="7" name="Content Placeholder 2">
            <a:extLst>
              <a:ext uri="{FF2B5EF4-FFF2-40B4-BE49-F238E27FC236}">
                <a16:creationId xmlns:a16="http://schemas.microsoft.com/office/drawing/2014/main" id="{429DB7F8-0961-9A41-A232-B21B335EC9E1}"/>
              </a:ext>
            </a:extLst>
          </p:cNvPr>
          <p:cNvSpPr>
            <a:spLocks noGrp="1"/>
          </p:cNvSpPr>
          <p:nvPr>
            <p:ph sz="half" idx="1"/>
          </p:nvPr>
        </p:nvSpPr>
        <p:spPr>
          <a:xfrm>
            <a:off x="1316200" y="1035588"/>
            <a:ext cx="3255800" cy="4011293"/>
          </a:xfrm>
        </p:spPr>
        <p:txBody>
          <a:bodyPr/>
          <a:lstStyle/>
          <a:p>
            <a:pPr marL="257244" indent="-257244">
              <a:buClr>
                <a:schemeClr val="tx1"/>
              </a:buClr>
              <a:buSzPct val="100000"/>
              <a:buFont typeface="+mj-lt"/>
              <a:buAutoNum type="arabicPeriod"/>
            </a:pPr>
            <a:r>
              <a:rPr lang="en-US" sz="1200" dirty="0">
                <a:hlinkClick r:id="rId2">
                  <a:extLst>
                    <a:ext uri="{A12FA001-AC4F-418D-AE19-62706E023703}">
                      <ahyp:hlinkClr xmlns:ahyp="http://schemas.microsoft.com/office/drawing/2018/hyperlinkcolor" val="tx"/>
                    </a:ext>
                  </a:extLst>
                </a:hlinkClick>
              </a:rPr>
              <a:t>Activity Theories for Work Analysis and Design</a:t>
            </a:r>
            <a:endParaRPr lang="en-US" sz="1200" dirty="0"/>
          </a:p>
          <a:p>
            <a:pPr marL="257244" indent="-257244">
              <a:buClr>
                <a:schemeClr val="tx1"/>
              </a:buClr>
              <a:buSzPct val="100000"/>
              <a:buFont typeface="+mj-lt"/>
              <a:buAutoNum type="arabicPeriod"/>
            </a:pPr>
            <a:r>
              <a:rPr lang="en-US" sz="1200" dirty="0">
                <a:hlinkClick r:id="rId3">
                  <a:extLst>
                    <a:ext uri="{A12FA001-AC4F-418D-AE19-62706E023703}">
                      <ahyp:hlinkClr xmlns:ahyp="http://schemas.microsoft.com/office/drawing/2018/hyperlinkcolor" val="tx"/>
                    </a:ext>
                  </a:extLst>
                </a:hlinkClick>
              </a:rPr>
              <a:t>Aerospace HFE</a:t>
            </a:r>
            <a:endParaRPr lang="en-US" sz="1200" dirty="0"/>
          </a:p>
          <a:p>
            <a:pPr marL="257244" indent="-257244">
              <a:buClr>
                <a:schemeClr val="tx1"/>
              </a:buClr>
              <a:buSzPct val="100000"/>
              <a:buFont typeface="+mj-lt"/>
              <a:buAutoNum type="arabicPeriod"/>
            </a:pPr>
            <a:r>
              <a:rPr lang="en-US" sz="1200" dirty="0">
                <a:hlinkClick r:id="rId4">
                  <a:extLst>
                    <a:ext uri="{A12FA001-AC4F-418D-AE19-62706E023703}">
                      <ahyp:hlinkClr xmlns:ahyp="http://schemas.microsoft.com/office/drawing/2018/hyperlinkcolor" val="tx"/>
                    </a:ext>
                  </a:extLst>
                </a:hlinkClick>
              </a:rPr>
              <a:t>Affective Design </a:t>
            </a:r>
            <a:endParaRPr lang="en-US" sz="1200" dirty="0"/>
          </a:p>
          <a:p>
            <a:pPr marL="257244" indent="-257244">
              <a:buClr>
                <a:schemeClr val="tx1"/>
              </a:buClr>
              <a:buSzPct val="100000"/>
              <a:buFont typeface="+mj-lt"/>
              <a:buAutoNum type="arabicPeriod"/>
            </a:pPr>
            <a:r>
              <a:rPr lang="en-US" sz="1200" dirty="0">
                <a:hlinkClick r:id="rId5">
                  <a:extLst>
                    <a:ext uri="{A12FA001-AC4F-418D-AE19-62706E023703}">
                      <ahyp:hlinkClr xmlns:ahyp="http://schemas.microsoft.com/office/drawing/2018/hyperlinkcolor" val="tx"/>
                    </a:ext>
                  </a:extLst>
                </a:hlinkClick>
              </a:rPr>
              <a:t>Aging </a:t>
            </a:r>
            <a:endParaRPr lang="en-US" sz="1200" dirty="0"/>
          </a:p>
          <a:p>
            <a:pPr marL="257244" indent="-257244">
              <a:buClr>
                <a:schemeClr val="tx1"/>
              </a:buClr>
              <a:buSzPct val="100000"/>
              <a:buFont typeface="+mj-lt"/>
              <a:buAutoNum type="arabicPeriod"/>
            </a:pPr>
            <a:r>
              <a:rPr lang="en-US" sz="1200" dirty="0">
                <a:hlinkClick r:id="rId6">
                  <a:extLst>
                    <a:ext uri="{A12FA001-AC4F-418D-AE19-62706E023703}">
                      <ahyp:hlinkClr xmlns:ahyp="http://schemas.microsoft.com/office/drawing/2018/hyperlinkcolor" val="tx"/>
                    </a:ext>
                  </a:extLst>
                </a:hlinkClick>
              </a:rPr>
              <a:t>Agriculture</a:t>
            </a:r>
            <a:endParaRPr lang="en-US" sz="1200" dirty="0"/>
          </a:p>
          <a:p>
            <a:pPr marL="257244" indent="-257244">
              <a:buClr>
                <a:schemeClr val="tx1"/>
              </a:buClr>
              <a:buSzPct val="100000"/>
              <a:buFont typeface="+mj-lt"/>
              <a:buAutoNum type="arabicPeriod"/>
            </a:pPr>
            <a:r>
              <a:rPr lang="en-US" sz="1200" dirty="0">
                <a:hlinkClick r:id="rId7">
                  <a:extLst>
                    <a:ext uri="{A12FA001-AC4F-418D-AE19-62706E023703}">
                      <ahyp:hlinkClr xmlns:ahyp="http://schemas.microsoft.com/office/drawing/2018/hyperlinkcolor" val="tx"/>
                    </a:ext>
                  </a:extLst>
                </a:hlinkClick>
              </a:rPr>
              <a:t>Anthropometry</a:t>
            </a:r>
            <a:endParaRPr lang="en-US" sz="1200" dirty="0"/>
          </a:p>
          <a:p>
            <a:pPr marL="257244" indent="-257244">
              <a:buClr>
                <a:schemeClr val="tx1"/>
              </a:buClr>
              <a:buSzPct val="100000"/>
              <a:buFont typeface="+mj-lt"/>
              <a:buAutoNum type="arabicPeriod"/>
            </a:pPr>
            <a:r>
              <a:rPr lang="en-US" sz="1200" dirty="0">
                <a:hlinkClick r:id="rId8">
                  <a:extLst>
                    <a:ext uri="{A12FA001-AC4F-418D-AE19-62706E023703}">
                      <ahyp:hlinkClr xmlns:ahyp="http://schemas.microsoft.com/office/drawing/2018/hyperlinkcolor" val="tx"/>
                    </a:ext>
                  </a:extLst>
                </a:hlinkClick>
              </a:rPr>
              <a:t>Auditory Ergonomics </a:t>
            </a:r>
            <a:endParaRPr lang="en-US" sz="1200" dirty="0"/>
          </a:p>
          <a:p>
            <a:pPr marL="257244" indent="-257244">
              <a:buClr>
                <a:schemeClr val="tx1"/>
              </a:buClr>
              <a:buSzPct val="100000"/>
              <a:buFont typeface="+mj-lt"/>
              <a:buAutoNum type="arabicPeriod"/>
            </a:pPr>
            <a:r>
              <a:rPr lang="en-US" sz="1200" dirty="0">
                <a:hlinkClick r:id="rId9">
                  <a:extLst>
                    <a:ext uri="{A12FA001-AC4F-418D-AE19-62706E023703}">
                      <ahyp:hlinkClr xmlns:ahyp="http://schemas.microsoft.com/office/drawing/2018/hyperlinkcolor" val="tx"/>
                    </a:ext>
                  </a:extLst>
                </a:hlinkClick>
              </a:rPr>
              <a:t>Building and Construction</a:t>
            </a:r>
            <a:endParaRPr lang="en-US" sz="1200" dirty="0"/>
          </a:p>
          <a:p>
            <a:pPr marL="257244" indent="-257244">
              <a:buClr>
                <a:schemeClr val="tx1"/>
              </a:buClr>
              <a:buSzPct val="100000"/>
              <a:buFont typeface="+mj-lt"/>
              <a:buAutoNum type="arabicPeriod"/>
            </a:pPr>
            <a:r>
              <a:rPr lang="en-US" sz="1200" dirty="0">
                <a:hlinkClick r:id="rId10">
                  <a:extLst>
                    <a:ext uri="{A12FA001-AC4F-418D-AE19-62706E023703}">
                      <ahyp:hlinkClr xmlns:ahyp="http://schemas.microsoft.com/office/drawing/2018/hyperlinkcolor" val="tx"/>
                    </a:ext>
                  </a:extLst>
                </a:hlinkClick>
              </a:rPr>
              <a:t>Digital Human Modeling and Simulation</a:t>
            </a:r>
            <a:endParaRPr lang="en-US" sz="1200" dirty="0"/>
          </a:p>
          <a:p>
            <a:pPr marL="257244" indent="-257244">
              <a:buClr>
                <a:schemeClr val="tx1"/>
              </a:buClr>
              <a:buSzPct val="100000"/>
              <a:buFont typeface="+mj-lt"/>
              <a:buAutoNum type="arabicPeriod"/>
            </a:pPr>
            <a:r>
              <a:rPr lang="en-US" sz="1200" dirty="0">
                <a:hlinkClick r:id="rId11">
                  <a:extLst>
                    <a:ext uri="{A12FA001-AC4F-418D-AE19-62706E023703}">
                      <ahyp:hlinkClr xmlns:ahyp="http://schemas.microsoft.com/office/drawing/2018/hyperlinkcolor" val="tx"/>
                    </a:ext>
                  </a:extLst>
                </a:hlinkClick>
              </a:rPr>
              <a:t>Ergonomics for Children and Educational Environments</a:t>
            </a:r>
            <a:endParaRPr lang="en-US" sz="1200" dirty="0"/>
          </a:p>
          <a:p>
            <a:pPr marL="257244" indent="-257244">
              <a:buClr>
                <a:schemeClr val="tx1"/>
              </a:buClr>
              <a:buSzPct val="100000"/>
              <a:buFont typeface="+mj-lt"/>
              <a:buAutoNum type="arabicPeriod"/>
            </a:pPr>
            <a:r>
              <a:rPr lang="en-US" sz="1200" dirty="0">
                <a:hlinkClick r:id="rId12">
                  <a:extLst>
                    <a:ext uri="{A12FA001-AC4F-418D-AE19-62706E023703}">
                      <ahyp:hlinkClr xmlns:ahyp="http://schemas.microsoft.com/office/drawing/2018/hyperlinkcolor" val="tx"/>
                    </a:ext>
                  </a:extLst>
                </a:hlinkClick>
              </a:rPr>
              <a:t>Ergonomics in Advanced Imaging</a:t>
            </a:r>
            <a:r>
              <a:rPr lang="en-US" sz="1200" b="1" dirty="0">
                <a:solidFill>
                  <a:srgbClr val="FF0000"/>
                </a:solidFill>
              </a:rPr>
              <a:t> New</a:t>
            </a:r>
          </a:p>
          <a:p>
            <a:pPr marL="257244" indent="-257244">
              <a:buClr>
                <a:schemeClr val="tx1"/>
              </a:buClr>
              <a:buSzPct val="100000"/>
              <a:buFont typeface="+mj-lt"/>
              <a:buAutoNum type="arabicPeriod"/>
            </a:pPr>
            <a:r>
              <a:rPr lang="en-US" sz="1200" dirty="0">
                <a:hlinkClick r:id="rId13">
                  <a:extLst>
                    <a:ext uri="{A12FA001-AC4F-418D-AE19-62706E023703}">
                      <ahyp:hlinkClr xmlns:ahyp="http://schemas.microsoft.com/office/drawing/2018/hyperlinkcolor" val="tx"/>
                    </a:ext>
                  </a:extLst>
                </a:hlinkClick>
              </a:rPr>
              <a:t>Ergonomics in Design</a:t>
            </a:r>
            <a:endParaRPr lang="en-US" sz="1200" dirty="0"/>
          </a:p>
          <a:p>
            <a:pPr marL="257244" indent="-257244">
              <a:buClr>
                <a:schemeClr val="tx1"/>
              </a:buClr>
              <a:buSzPct val="100000"/>
              <a:buFont typeface="+mj-lt"/>
              <a:buAutoNum type="arabicPeriod"/>
            </a:pPr>
            <a:r>
              <a:rPr lang="en-US" sz="1200" dirty="0">
                <a:hlinkClick r:id="rId14">
                  <a:extLst>
                    <a:ext uri="{A12FA001-AC4F-418D-AE19-62706E023703}">
                      <ahyp:hlinkClr xmlns:ahyp="http://schemas.microsoft.com/office/drawing/2018/hyperlinkcolor" val="tx"/>
                    </a:ext>
                  </a:extLst>
                </a:hlinkClick>
              </a:rPr>
              <a:t>Ergonomics in Design for All  (EinDfA)</a:t>
            </a:r>
            <a:r>
              <a:rPr lang="en-US" sz="1200" dirty="0"/>
              <a:t> </a:t>
            </a:r>
            <a:r>
              <a:rPr lang="en-US" sz="1200" b="1" dirty="0">
                <a:solidFill>
                  <a:srgbClr val="FF0000"/>
                </a:solidFill>
              </a:rPr>
              <a:t>New</a:t>
            </a:r>
            <a:br>
              <a:rPr lang="en-US" sz="1200" dirty="0"/>
            </a:br>
            <a:endParaRPr lang="en-US" sz="1200" dirty="0"/>
          </a:p>
        </p:txBody>
      </p:sp>
      <p:sp>
        <p:nvSpPr>
          <p:cNvPr id="8" name="Content Placeholder 7">
            <a:extLst>
              <a:ext uri="{FF2B5EF4-FFF2-40B4-BE49-F238E27FC236}">
                <a16:creationId xmlns:a16="http://schemas.microsoft.com/office/drawing/2014/main" id="{F902FFDB-A3FC-1245-A19E-15078659BDF3}"/>
              </a:ext>
            </a:extLst>
          </p:cNvPr>
          <p:cNvSpPr txBox="1">
            <a:spLocks/>
          </p:cNvSpPr>
          <p:nvPr/>
        </p:nvSpPr>
        <p:spPr>
          <a:xfrm>
            <a:off x="4798062" y="1155555"/>
            <a:ext cx="3487058" cy="3891326"/>
          </a:xfrm>
          <a:prstGeom prst="rect">
            <a:avLst/>
          </a:prstGeom>
        </p:spPr>
        <p:txBody>
          <a:bodyPr/>
          <a:lst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257244" indent="-257244">
              <a:buClr>
                <a:schemeClr val="tx1"/>
              </a:buClr>
              <a:buSzPct val="100000"/>
              <a:buFont typeface="+mj-lt"/>
              <a:buAutoNum type="arabicPeriod" startAt="14"/>
            </a:pPr>
            <a:r>
              <a:rPr lang="en-US" altLang="ja-JP" sz="1200" dirty="0">
                <a:hlinkClick r:id="rId15">
                  <a:extLst>
                    <a:ext uri="{A12FA001-AC4F-418D-AE19-62706E023703}">
                      <ahyp:hlinkClr xmlns:ahyp="http://schemas.microsoft.com/office/drawing/2018/hyperlinkcolor" val="tx"/>
                    </a:ext>
                  </a:extLst>
                </a:hlinkClick>
              </a:rPr>
              <a:t>Ergonomics in Manufacturing</a:t>
            </a:r>
            <a:endParaRPr lang="en-US" altLang="ja-JP" sz="1200" dirty="0"/>
          </a:p>
          <a:p>
            <a:pPr marL="257244" indent="-257244">
              <a:buClr>
                <a:schemeClr val="tx1"/>
              </a:buClr>
              <a:buSzPct val="100000"/>
              <a:buFont typeface="+mj-lt"/>
              <a:buAutoNum type="arabicPeriod" startAt="14"/>
            </a:pPr>
            <a:r>
              <a:rPr lang="en-US" altLang="ja-JP" sz="1200" dirty="0">
                <a:hlinkClick r:id="rId16">
                  <a:extLst>
                    <a:ext uri="{A12FA001-AC4F-418D-AE19-62706E023703}">
                      <ahyp:hlinkClr xmlns:ahyp="http://schemas.microsoft.com/office/drawing/2018/hyperlinkcolor" val="tx"/>
                    </a:ext>
                  </a:extLst>
                </a:hlinkClick>
              </a:rPr>
              <a:t>Gender and Work</a:t>
            </a:r>
            <a:endParaRPr lang="en-US" sz="1200" dirty="0"/>
          </a:p>
          <a:p>
            <a:pPr marL="257244" indent="-257244">
              <a:buClr>
                <a:schemeClr val="tx1"/>
              </a:buClr>
              <a:buSzPct val="100000"/>
              <a:buFont typeface="+mj-lt"/>
              <a:buAutoNum type="arabicPeriod" startAt="14"/>
            </a:pPr>
            <a:r>
              <a:rPr lang="en-US" sz="1200" dirty="0">
                <a:hlinkClick r:id="rId17">
                  <a:extLst>
                    <a:ext uri="{A12FA001-AC4F-418D-AE19-62706E023703}">
                      <ahyp:hlinkClr xmlns:ahyp="http://schemas.microsoft.com/office/drawing/2018/hyperlinkcolor" val="tx"/>
                    </a:ext>
                  </a:extLst>
                </a:hlinkClick>
              </a:rPr>
              <a:t>Healthcare Ergonomics</a:t>
            </a:r>
            <a:endParaRPr lang="en-US" sz="1200" dirty="0"/>
          </a:p>
          <a:p>
            <a:pPr marL="257244" indent="-257244">
              <a:buClr>
                <a:schemeClr val="tx1"/>
              </a:buClr>
              <a:buSzPct val="100000"/>
              <a:buFont typeface="+mj-lt"/>
              <a:buAutoNum type="arabicPeriod" startAt="14"/>
            </a:pPr>
            <a:r>
              <a:rPr lang="en-US" sz="1200" dirty="0">
                <a:hlinkClick r:id="rId18">
                  <a:extLst>
                    <a:ext uri="{A12FA001-AC4F-418D-AE19-62706E023703}">
                      <ahyp:hlinkClr xmlns:ahyp="http://schemas.microsoft.com/office/drawing/2018/hyperlinkcolor" val="tx"/>
                    </a:ext>
                  </a:extLst>
                </a:hlinkClick>
              </a:rPr>
              <a:t>Human Factors and Sustainable Development</a:t>
            </a:r>
            <a:endParaRPr lang="en-US" sz="1200" dirty="0"/>
          </a:p>
          <a:p>
            <a:pPr marL="257244" indent="-257244">
              <a:buClr>
                <a:schemeClr val="tx1"/>
              </a:buClr>
              <a:buSzPct val="100000"/>
              <a:buFont typeface="+mj-lt"/>
              <a:buAutoNum type="arabicPeriod" startAt="14"/>
            </a:pPr>
            <a:r>
              <a:rPr lang="en-US" sz="1200" dirty="0">
                <a:hlinkClick r:id="rId19">
                  <a:extLst>
                    <a:ext uri="{A12FA001-AC4F-418D-AE19-62706E023703}">
                      <ahyp:hlinkClr xmlns:ahyp="http://schemas.microsoft.com/office/drawing/2018/hyperlinkcolor" val="tx"/>
                    </a:ext>
                  </a:extLst>
                </a:hlinkClick>
              </a:rPr>
              <a:t>Human Factors in Robotics</a:t>
            </a:r>
            <a:r>
              <a:rPr lang="en-US" sz="1200" dirty="0"/>
              <a:t>  </a:t>
            </a:r>
            <a:r>
              <a:rPr lang="en-US" sz="1200" dirty="0">
                <a:solidFill>
                  <a:srgbClr val="FF0000"/>
                </a:solidFill>
              </a:rPr>
              <a:t>New</a:t>
            </a:r>
          </a:p>
          <a:p>
            <a:pPr marL="257244" indent="-257244">
              <a:buClr>
                <a:schemeClr val="tx1"/>
              </a:buClr>
              <a:buSzPct val="100000"/>
              <a:buFont typeface="+mj-lt"/>
              <a:buAutoNum type="arabicPeriod" startAt="14"/>
            </a:pPr>
            <a:r>
              <a:rPr lang="en-US" sz="1200" dirty="0">
                <a:hlinkClick r:id="rId20">
                  <a:extLst>
                    <a:ext uri="{A12FA001-AC4F-418D-AE19-62706E023703}">
                      <ahyp:hlinkClr xmlns:ahyp="http://schemas.microsoft.com/office/drawing/2018/hyperlinkcolor" val="tx"/>
                    </a:ext>
                  </a:extLst>
                </a:hlinkClick>
              </a:rPr>
              <a:t>Mining</a:t>
            </a:r>
            <a:endParaRPr lang="en-US" sz="1200" dirty="0"/>
          </a:p>
          <a:p>
            <a:pPr marL="257244" indent="-257244">
              <a:buClr>
                <a:schemeClr val="tx1"/>
              </a:buClr>
              <a:buSzPct val="100000"/>
              <a:buFont typeface="+mj-lt"/>
              <a:buAutoNum type="arabicPeriod" startAt="14"/>
            </a:pPr>
            <a:r>
              <a:rPr lang="en-US" sz="1200" dirty="0">
                <a:hlinkClick r:id="rId21">
                  <a:extLst>
                    <a:ext uri="{A12FA001-AC4F-418D-AE19-62706E023703}">
                      <ahyp:hlinkClr xmlns:ahyp="http://schemas.microsoft.com/office/drawing/2018/hyperlinkcolor" val="tx"/>
                    </a:ext>
                  </a:extLst>
                </a:hlinkClick>
              </a:rPr>
              <a:t>Musculoskeletal Disorders</a:t>
            </a:r>
            <a:endParaRPr lang="en-US" sz="1200" dirty="0"/>
          </a:p>
          <a:p>
            <a:pPr marL="257244" indent="-257244">
              <a:buClr>
                <a:schemeClr val="tx1"/>
              </a:buClr>
              <a:buSzPct val="100000"/>
              <a:buFont typeface="+mj-lt"/>
              <a:buAutoNum type="arabicPeriod" startAt="14"/>
            </a:pPr>
            <a:r>
              <a:rPr lang="en-US" sz="1200" dirty="0">
                <a:hlinkClick r:id="rId22">
                  <a:extLst>
                    <a:ext uri="{A12FA001-AC4F-418D-AE19-62706E023703}">
                      <ahyp:hlinkClr xmlns:ahyp="http://schemas.microsoft.com/office/drawing/2018/hyperlinkcolor" val="tx"/>
                    </a:ext>
                  </a:extLst>
                </a:hlinkClick>
              </a:rPr>
              <a:t>Organizational Design and Management</a:t>
            </a:r>
            <a:endParaRPr lang="en-US" sz="1200" dirty="0"/>
          </a:p>
          <a:p>
            <a:pPr marL="257244" indent="-257244">
              <a:buClr>
                <a:schemeClr val="tx1"/>
              </a:buClr>
              <a:buSzPct val="100000"/>
              <a:buFont typeface="+mj-lt"/>
              <a:buAutoNum type="arabicPeriod" startAt="14"/>
            </a:pPr>
            <a:r>
              <a:rPr lang="en-US" sz="1200" dirty="0">
                <a:hlinkClick r:id="rId23">
                  <a:extLst>
                    <a:ext uri="{A12FA001-AC4F-418D-AE19-62706E023703}">
                      <ahyp:hlinkClr xmlns:ahyp="http://schemas.microsoft.com/office/drawing/2018/hyperlinkcolor" val="tx"/>
                    </a:ext>
                  </a:extLst>
                </a:hlinkClick>
              </a:rPr>
              <a:t>Process Control</a:t>
            </a:r>
            <a:endParaRPr lang="en-US" sz="1200" dirty="0"/>
          </a:p>
          <a:p>
            <a:pPr marL="257244" indent="-257244">
              <a:buClr>
                <a:schemeClr val="tx1"/>
              </a:buClr>
              <a:buSzPct val="100000"/>
              <a:buFont typeface="+mj-lt"/>
              <a:buAutoNum type="arabicPeriod" startAt="14"/>
            </a:pPr>
            <a:r>
              <a:rPr lang="en-US" sz="1200" dirty="0">
                <a:hlinkClick r:id="rId24">
                  <a:extLst>
                    <a:ext uri="{A12FA001-AC4F-418D-AE19-62706E023703}">
                      <ahyp:hlinkClr xmlns:ahyp="http://schemas.microsoft.com/office/drawing/2018/hyperlinkcolor" val="tx"/>
                    </a:ext>
                  </a:extLst>
                </a:hlinkClick>
              </a:rPr>
              <a:t>Psychophysiology in Ergonomics</a:t>
            </a:r>
            <a:endParaRPr lang="en-US" sz="1200" dirty="0"/>
          </a:p>
          <a:p>
            <a:pPr marL="257244" indent="-257244">
              <a:buClr>
                <a:schemeClr val="tx1"/>
              </a:buClr>
              <a:buSzPct val="100000"/>
              <a:buFont typeface="+mj-lt"/>
              <a:buAutoNum type="arabicPeriod" startAt="14"/>
            </a:pPr>
            <a:r>
              <a:rPr lang="en-US" sz="1200" dirty="0">
                <a:hlinkClick r:id="rId25">
                  <a:extLst>
                    <a:ext uri="{A12FA001-AC4F-418D-AE19-62706E023703}">
                      <ahyp:hlinkClr xmlns:ahyp="http://schemas.microsoft.com/office/drawing/2018/hyperlinkcolor" val="tx"/>
                    </a:ext>
                  </a:extLst>
                </a:hlinkClick>
              </a:rPr>
              <a:t>Safety &amp; Health</a:t>
            </a:r>
            <a:endParaRPr lang="en-US" sz="1200" dirty="0"/>
          </a:p>
          <a:p>
            <a:pPr marL="257244" indent="-257244">
              <a:buClr>
                <a:schemeClr val="tx1"/>
              </a:buClr>
              <a:buSzPct val="100000"/>
              <a:buFont typeface="+mj-lt"/>
              <a:buAutoNum type="arabicPeriod" startAt="14"/>
            </a:pPr>
            <a:r>
              <a:rPr lang="en-US" sz="1200" dirty="0">
                <a:hlinkClick r:id="rId26">
                  <a:extLst>
                    <a:ext uri="{A12FA001-AC4F-418D-AE19-62706E023703}">
                      <ahyp:hlinkClr xmlns:ahyp="http://schemas.microsoft.com/office/drawing/2018/hyperlinkcolor" val="tx"/>
                    </a:ext>
                  </a:extLst>
                </a:hlinkClick>
              </a:rPr>
              <a:t>Slips, Trips and Falls</a:t>
            </a:r>
            <a:endParaRPr lang="en-US" sz="1200" dirty="0"/>
          </a:p>
          <a:p>
            <a:pPr marL="257244" indent="-257244">
              <a:buClr>
                <a:schemeClr val="tx1"/>
              </a:buClr>
              <a:buSzPct val="100000"/>
              <a:buFont typeface="+mj-lt"/>
              <a:buAutoNum type="arabicPeriod" startAt="14"/>
            </a:pPr>
            <a:r>
              <a:rPr lang="en-US" sz="1200" dirty="0">
                <a:hlinkClick r:id="rId27">
                  <a:extLst>
                    <a:ext uri="{A12FA001-AC4F-418D-AE19-62706E023703}">
                      <ahyp:hlinkClr xmlns:ahyp="http://schemas.microsoft.com/office/drawing/2018/hyperlinkcolor" val="tx"/>
                    </a:ext>
                  </a:extLst>
                </a:hlinkClick>
              </a:rPr>
              <a:t>Transport Ergonomics and Human Factors (TEHF) </a:t>
            </a:r>
            <a:endParaRPr lang="en-US" sz="1200" dirty="0"/>
          </a:p>
          <a:p>
            <a:pPr marL="257244" indent="-257244">
              <a:buClr>
                <a:schemeClr val="tx1"/>
              </a:buClr>
              <a:buSzPct val="100000"/>
              <a:buFont typeface="+mj-lt"/>
              <a:buAutoNum type="arabicPeriod" startAt="14"/>
            </a:pPr>
            <a:r>
              <a:rPr lang="en-US" sz="1200" dirty="0">
                <a:hlinkClick r:id="rId28">
                  <a:extLst>
                    <a:ext uri="{A12FA001-AC4F-418D-AE19-62706E023703}">
                      <ahyp:hlinkClr xmlns:ahyp="http://schemas.microsoft.com/office/drawing/2018/hyperlinkcolor" val="tx"/>
                    </a:ext>
                  </a:extLst>
                </a:hlinkClick>
              </a:rPr>
              <a:t>Visual Ergonomics</a:t>
            </a:r>
            <a:endParaRPr lang="en-US" sz="1200" dirty="0"/>
          </a:p>
          <a:p>
            <a:pPr marL="257244" indent="-257244">
              <a:buClr>
                <a:schemeClr val="tx1"/>
              </a:buClr>
              <a:buSzPct val="100000"/>
              <a:buFont typeface="+mj-lt"/>
              <a:buAutoNum type="arabicPeriod" startAt="14"/>
            </a:pPr>
            <a:r>
              <a:rPr lang="en-US" sz="1200" dirty="0">
                <a:hlinkClick r:id="rId29">
                  <a:extLst>
                    <a:ext uri="{A12FA001-AC4F-418D-AE19-62706E023703}">
                      <ahyp:hlinkClr xmlns:ahyp="http://schemas.microsoft.com/office/drawing/2018/hyperlinkcolor" val="tx"/>
                    </a:ext>
                  </a:extLst>
                </a:hlinkClick>
              </a:rPr>
              <a:t>Work With Computing Systems – WWCS</a:t>
            </a:r>
            <a:endParaRPr lang="en-US" sz="1200" dirty="0"/>
          </a:p>
          <a:p>
            <a:pPr marL="257244" indent="-257244">
              <a:buClr>
                <a:schemeClr val="tx1"/>
              </a:buClr>
              <a:buSzPct val="100000"/>
              <a:buFont typeface="+mj-lt"/>
              <a:buAutoNum type="arabicPeriod" startAt="14"/>
            </a:pPr>
            <a:r>
              <a:rPr lang="en" sz="1200" u="sng" dirty="0"/>
              <a:t>Ergonomics in Informal work sector</a:t>
            </a:r>
            <a:r>
              <a:rPr lang="en" sz="1200" dirty="0">
                <a:solidFill>
                  <a:srgbClr val="FF0000"/>
                </a:solidFill>
              </a:rPr>
              <a:t> New</a:t>
            </a:r>
          </a:p>
          <a:p>
            <a:pPr marL="257244" indent="-257244">
              <a:buClr>
                <a:schemeClr val="tx1"/>
              </a:buClr>
              <a:buSzPct val="100000"/>
              <a:buFont typeface="+mj-lt"/>
              <a:buAutoNum type="arabicPeriod" startAt="14"/>
            </a:pPr>
            <a:endParaRPr lang="en" sz="1200" dirty="0"/>
          </a:p>
          <a:p>
            <a:pPr marL="257244" indent="-257244">
              <a:buClr>
                <a:schemeClr val="tx1"/>
              </a:buClr>
              <a:buSzPct val="100000"/>
              <a:buFont typeface="+mj-lt"/>
              <a:buAutoNum type="arabicPeriod" startAt="14"/>
            </a:pPr>
            <a:endParaRPr lang="en-US" sz="1200" dirty="0"/>
          </a:p>
        </p:txBody>
      </p:sp>
      <p:sp>
        <p:nvSpPr>
          <p:cNvPr id="2" name="TextBox 1">
            <a:extLst>
              <a:ext uri="{FF2B5EF4-FFF2-40B4-BE49-F238E27FC236}">
                <a16:creationId xmlns:a16="http://schemas.microsoft.com/office/drawing/2014/main" id="{4CF0AF98-9612-4DF3-0798-529D9D99F791}"/>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8/8</a:t>
            </a:r>
          </a:p>
        </p:txBody>
      </p:sp>
    </p:spTree>
    <p:extLst>
      <p:ext uri="{BB962C8B-B14F-4D97-AF65-F5344CB8AC3E}">
        <p14:creationId xmlns:p14="http://schemas.microsoft.com/office/powerpoint/2010/main" val="3994686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A8B10-FC76-45AC-9DD4-455475A088B8}"/>
              </a:ext>
            </a:extLst>
          </p:cNvPr>
          <p:cNvSpPr>
            <a:spLocks noGrp="1"/>
          </p:cNvSpPr>
          <p:nvPr>
            <p:ph type="title"/>
          </p:nvPr>
        </p:nvSpPr>
        <p:spPr>
          <a:xfrm>
            <a:off x="1386844" y="913894"/>
            <a:ext cx="6370312" cy="2870545"/>
          </a:xfrm>
        </p:spPr>
        <p:txBody>
          <a:bodyPr>
            <a:normAutofit/>
          </a:bodyPr>
          <a:lstStyle/>
          <a:p>
            <a:pPr algn="ctr">
              <a:lnSpc>
                <a:spcPct val="80000"/>
              </a:lnSpc>
              <a:defRPr/>
            </a:pPr>
            <a:br>
              <a:rPr lang="en" sz="3001" dirty="0"/>
            </a:br>
            <a:br>
              <a:rPr lang="en" sz="3001" dirty="0"/>
            </a:br>
            <a:r>
              <a:rPr lang="en" sz="3001" dirty="0"/>
              <a:t>Definitions and </a:t>
            </a:r>
            <a:r>
              <a:rPr lang="en-US" sz="3001" dirty="0"/>
              <a:t>Understandings of</a:t>
            </a:r>
            <a:br>
              <a:rPr lang="en" sz="3001" dirty="0"/>
            </a:br>
            <a:r>
              <a:rPr lang="de-CH" sz="3001" dirty="0"/>
              <a:t>Human </a:t>
            </a:r>
            <a:r>
              <a:rPr lang="de-CH" sz="3001" dirty="0" err="1"/>
              <a:t>Factors</a:t>
            </a:r>
            <a:r>
              <a:rPr lang="de-CH" sz="3001" dirty="0"/>
              <a:t> / </a:t>
            </a:r>
            <a:r>
              <a:rPr lang="de-CH" sz="3001" dirty="0" err="1"/>
              <a:t>Ergonomics</a:t>
            </a:r>
            <a:r>
              <a:rPr lang="de-CH" sz="3001" dirty="0"/>
              <a:t> </a:t>
            </a:r>
            <a:br>
              <a:rPr lang="de-CH" sz="3001" dirty="0"/>
            </a:br>
            <a:br>
              <a:rPr lang="en-US" sz="3001" kern="0" dirty="0">
                <a:solidFill>
                  <a:srgbClr val="0070C0"/>
                </a:solidFill>
              </a:rPr>
            </a:br>
            <a:endParaRPr sz="3001" dirty="0">
              <a:solidFill>
                <a:srgbClr val="0070C0"/>
              </a:solidFill>
            </a:endParaRPr>
          </a:p>
        </p:txBody>
      </p:sp>
      <p:sp>
        <p:nvSpPr>
          <p:cNvPr id="3" name="TextBox 2">
            <a:extLst>
              <a:ext uri="{FF2B5EF4-FFF2-40B4-BE49-F238E27FC236}">
                <a16:creationId xmlns:a16="http://schemas.microsoft.com/office/drawing/2014/main" id="{FAF0C314-CBAF-3989-E55C-7F17E0509B23}"/>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4/8</a:t>
            </a:r>
          </a:p>
        </p:txBody>
      </p:sp>
    </p:spTree>
    <p:extLst>
      <p:ext uri="{BB962C8B-B14F-4D97-AF65-F5344CB8AC3E}">
        <p14:creationId xmlns:p14="http://schemas.microsoft.com/office/powerpoint/2010/main" val="1696241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1251173" y="393615"/>
            <a:ext cx="6459632" cy="509668"/>
          </a:xfrm>
        </p:spPr>
        <p:txBody>
          <a:bodyPr>
            <a:normAutofit fontScale="90000"/>
          </a:bodyPr>
          <a:lstStyle/>
          <a:p>
            <a:pPr algn="ctr">
              <a:lnSpc>
                <a:spcPct val="80000"/>
              </a:lnSpc>
            </a:pPr>
            <a:r>
              <a:rPr lang="en-US" altLang="en-US" sz="3001" dirty="0"/>
              <a:t>HFE is a </a:t>
            </a:r>
            <a:r>
              <a:rPr lang="en-US" altLang="en-US" sz="3001" dirty="0">
                <a:solidFill>
                  <a:srgbClr val="FF0000"/>
                </a:solidFill>
              </a:rPr>
              <a:t>Design </a:t>
            </a:r>
            <a:r>
              <a:rPr lang="en-US" altLang="en-US" sz="3001" dirty="0"/>
              <a:t>Activity focused on </a:t>
            </a:r>
            <a:r>
              <a:rPr lang="en-US" altLang="en-US" sz="3001" dirty="0">
                <a:solidFill>
                  <a:srgbClr val="FF0000"/>
                </a:solidFill>
              </a:rPr>
              <a:t>Systems</a:t>
            </a:r>
          </a:p>
        </p:txBody>
      </p:sp>
      <p:graphicFrame>
        <p:nvGraphicFramePr>
          <p:cNvPr id="8" name="表 7">
            <a:extLst>
              <a:ext uri="{FF2B5EF4-FFF2-40B4-BE49-F238E27FC236}">
                <a16:creationId xmlns:a16="http://schemas.microsoft.com/office/drawing/2014/main" id="{FB9F6839-5BAE-E443-8D01-46FEC2C47C2B}"/>
              </a:ext>
            </a:extLst>
          </p:cNvPr>
          <p:cNvGraphicFramePr>
            <a:graphicFrameLocks noGrp="1"/>
          </p:cNvGraphicFramePr>
          <p:nvPr/>
        </p:nvGraphicFramePr>
        <p:xfrm>
          <a:off x="407301" y="1161700"/>
          <a:ext cx="8338927" cy="3791884"/>
        </p:xfrm>
        <a:graphic>
          <a:graphicData uri="http://schemas.openxmlformats.org/drawingml/2006/table">
            <a:tbl>
              <a:tblPr firstRow="1" bandRow="1">
                <a:tableStyleId>{5C22544A-7EE6-4342-B048-85BDC9FD1C3A}</a:tableStyleId>
              </a:tblPr>
              <a:tblGrid>
                <a:gridCol w="8338927">
                  <a:extLst>
                    <a:ext uri="{9D8B030D-6E8A-4147-A177-3AD203B41FA5}">
                      <a16:colId xmlns:a16="http://schemas.microsoft.com/office/drawing/2014/main" val="20000"/>
                    </a:ext>
                  </a:extLst>
                </a:gridCol>
              </a:tblGrid>
              <a:tr h="596852">
                <a:tc>
                  <a:txBody>
                    <a:bodyPr/>
                    <a:lstStyle/>
                    <a:p>
                      <a:pPr marL="0" marR="0" indent="0" algn="l" defTabSz="914400" rtl="0" eaLnBrk="1" fontAlgn="auto" latinLnBrk="0" hangingPunct="1">
                        <a:lnSpc>
                          <a:spcPct val="80000"/>
                        </a:lnSpc>
                        <a:spcBef>
                          <a:spcPts val="600"/>
                        </a:spcBef>
                        <a:spcAft>
                          <a:spcPts val="0"/>
                        </a:spcAft>
                        <a:buClrTx/>
                        <a:buSzTx/>
                        <a:buFontTx/>
                        <a:buNone/>
                        <a:tabLst/>
                        <a:defRPr/>
                      </a:pPr>
                      <a:r>
                        <a:rPr lang="en-US" altLang="ja-JP" sz="2100" b="0" i="0" dirty="0">
                          <a:solidFill>
                            <a:schemeClr val="tx1"/>
                          </a:solidFill>
                          <a:latin typeface="Calibri" panose="020F0502020204030204" pitchFamily="34" charset="0"/>
                          <a:ea typeface="Calibri Light" charset="0"/>
                          <a:cs typeface="Calibri" panose="020F0502020204030204" pitchFamily="34" charset="0"/>
                        </a:rPr>
                        <a:t>Ergonomics</a:t>
                      </a:r>
                      <a:r>
                        <a:rPr lang="en-US" altLang="ja-JP" sz="2100" b="0" i="0" dirty="0">
                          <a:solidFill>
                            <a:srgbClr val="FF0000"/>
                          </a:solidFill>
                          <a:latin typeface="Calibri" panose="020F0502020204030204" pitchFamily="34" charset="0"/>
                          <a:ea typeface="Calibri Light" charset="0"/>
                          <a:cs typeface="Calibri" panose="020F0502020204030204" pitchFamily="34" charset="0"/>
                        </a:rPr>
                        <a:t> </a:t>
                      </a:r>
                      <a:r>
                        <a:rPr lang="en-US" altLang="ja-JP" sz="2100" b="0" i="0" dirty="0">
                          <a:solidFill>
                            <a:schemeClr val="tx1"/>
                          </a:solidFill>
                          <a:latin typeface="Calibri" panose="020F0502020204030204" pitchFamily="34" charset="0"/>
                          <a:ea typeface="Calibri Light" charset="0"/>
                          <a:cs typeface="Calibri" panose="020F0502020204030204" pitchFamily="34" charset="0"/>
                        </a:rPr>
                        <a:t>is</a:t>
                      </a:r>
                      <a:r>
                        <a:rPr lang="en-US" altLang="ja-JP" sz="2100" b="0" i="0" baseline="0" dirty="0">
                          <a:solidFill>
                            <a:schemeClr val="tx1"/>
                          </a:solidFill>
                          <a:latin typeface="Calibri" panose="020F0502020204030204" pitchFamily="34" charset="0"/>
                          <a:ea typeface="Calibri Light" charset="0"/>
                          <a:cs typeface="Calibri" panose="020F0502020204030204" pitchFamily="34" charset="0"/>
                        </a:rPr>
                        <a:t> t</a:t>
                      </a:r>
                      <a:r>
                        <a:rPr lang="en-US" altLang="ja-JP" sz="2100" b="0" i="0" dirty="0">
                          <a:solidFill>
                            <a:schemeClr val="tx1"/>
                          </a:solidFill>
                          <a:latin typeface="Calibri" panose="020F0502020204030204" pitchFamily="34" charset="0"/>
                          <a:ea typeface="Calibri Light" charset="0"/>
                          <a:cs typeface="Calibri" panose="020F0502020204030204" pitchFamily="34" charset="0"/>
                        </a:rPr>
                        <a:t>he scientific discipline</a:t>
                      </a:r>
                      <a:r>
                        <a:rPr lang="en-US" altLang="ja-JP" sz="2100" b="0" i="0" baseline="0" dirty="0">
                          <a:solidFill>
                            <a:schemeClr val="tx1"/>
                          </a:solidFill>
                          <a:latin typeface="Calibri" panose="020F0502020204030204" pitchFamily="34" charset="0"/>
                          <a:ea typeface="Calibri Light" charset="0"/>
                          <a:cs typeface="Calibri" panose="020F0502020204030204" pitchFamily="34" charset="0"/>
                        </a:rPr>
                        <a:t> </a:t>
                      </a:r>
                      <a:r>
                        <a:rPr lang="en-US" altLang="ja-JP" sz="2100" b="0" i="0" dirty="0">
                          <a:solidFill>
                            <a:schemeClr val="tx1"/>
                          </a:solidFill>
                          <a:latin typeface="Calibri" panose="020F0502020204030204" pitchFamily="34" charset="0"/>
                          <a:ea typeface="Calibri Light" charset="0"/>
                          <a:cs typeface="Calibri" panose="020F0502020204030204" pitchFamily="34" charset="0"/>
                        </a:rPr>
                        <a:t>concerned with…</a:t>
                      </a:r>
                    </a:p>
                  </a:txBody>
                  <a:tcPr marL="68599" marR="68599" marT="34294" marB="34294">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971045">
                <a:tc>
                  <a:txBody>
                    <a:bodyPr/>
                    <a:lstStyle/>
                    <a:p>
                      <a:pPr marL="0" marR="0" indent="0" algn="l" defTabSz="914400" rtl="0" eaLnBrk="1" fontAlgn="auto" latinLnBrk="0" hangingPunct="1">
                        <a:lnSpc>
                          <a:spcPct val="80000"/>
                        </a:lnSpc>
                        <a:spcBef>
                          <a:spcPts val="600"/>
                        </a:spcBef>
                        <a:spcAft>
                          <a:spcPts val="0"/>
                        </a:spcAft>
                        <a:buClrTx/>
                        <a:buSzTx/>
                        <a:buFontTx/>
                        <a:buNone/>
                        <a:tabLst/>
                        <a:defRPr/>
                      </a:pPr>
                      <a:r>
                        <a:rPr lang="en-US" altLang="ja-JP" sz="2100" b="1" i="0" u="sng" dirty="0">
                          <a:solidFill>
                            <a:schemeClr val="tx1"/>
                          </a:solidFill>
                          <a:latin typeface="Calibri" panose="020F0502020204030204" pitchFamily="34" charset="0"/>
                          <a:ea typeface="Calibri Light" charset="0"/>
                          <a:cs typeface="Calibri" panose="020F0502020204030204" pitchFamily="34" charset="0"/>
                        </a:rPr>
                        <a:t>Science:</a:t>
                      </a:r>
                    </a:p>
                    <a:p>
                      <a:pPr marL="0" marR="0" indent="0" algn="l" defTabSz="914400" rtl="0" eaLnBrk="1" fontAlgn="auto" latinLnBrk="0" hangingPunct="1">
                        <a:lnSpc>
                          <a:spcPct val="80000"/>
                        </a:lnSpc>
                        <a:spcBef>
                          <a:spcPts val="600"/>
                        </a:spcBef>
                        <a:spcAft>
                          <a:spcPts val="0"/>
                        </a:spcAft>
                        <a:buClrTx/>
                        <a:buSzTx/>
                        <a:buFontTx/>
                        <a:buNone/>
                        <a:tabLst/>
                        <a:defRPr/>
                      </a:pPr>
                      <a:r>
                        <a:rPr lang="en-US" altLang="ja-JP" sz="2100" b="0" i="0" dirty="0">
                          <a:solidFill>
                            <a:schemeClr val="tx1"/>
                          </a:solidFill>
                          <a:latin typeface="Calibri" panose="020F0502020204030204" pitchFamily="34" charset="0"/>
                          <a:ea typeface="Calibri Light" charset="0"/>
                          <a:cs typeface="Calibri" panose="020F0502020204030204" pitchFamily="34" charset="0"/>
                        </a:rPr>
                        <a:t>…the understanding of interactions among humans and other elements of a </a:t>
                      </a:r>
                      <a:r>
                        <a:rPr lang="en-US" altLang="ja-JP" sz="2100" b="0" i="0" dirty="0">
                          <a:solidFill>
                            <a:srgbClr val="FF0000"/>
                          </a:solidFill>
                          <a:latin typeface="Calibri" panose="020F0502020204030204" pitchFamily="34" charset="0"/>
                          <a:ea typeface="Calibri Light" charset="0"/>
                          <a:cs typeface="Calibri" panose="020F0502020204030204" pitchFamily="34" charset="0"/>
                        </a:rPr>
                        <a:t>system</a:t>
                      </a:r>
                      <a:r>
                        <a:rPr lang="en-US" altLang="ja-JP" sz="2100" b="0" i="0" dirty="0">
                          <a:solidFill>
                            <a:schemeClr val="tx1"/>
                          </a:solidFill>
                          <a:latin typeface="Calibri" panose="020F0502020204030204" pitchFamily="34" charset="0"/>
                          <a:ea typeface="Calibri Light" charset="0"/>
                          <a:cs typeface="Calibri" panose="020F0502020204030204" pitchFamily="34" charset="0"/>
                        </a:rPr>
                        <a:t>, and… </a:t>
                      </a:r>
                    </a:p>
                  </a:txBody>
                  <a:tcPr marL="68599" marR="68599" marT="34294" marB="34294">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252942">
                <a:tc>
                  <a:txBody>
                    <a:bodyPr/>
                    <a:lstStyle/>
                    <a:p>
                      <a:pPr marL="0" marR="0" indent="0" algn="l" defTabSz="914400" rtl="0" eaLnBrk="1" fontAlgn="auto" latinLnBrk="0" hangingPunct="1">
                        <a:lnSpc>
                          <a:spcPct val="80000"/>
                        </a:lnSpc>
                        <a:spcBef>
                          <a:spcPts val="600"/>
                        </a:spcBef>
                        <a:spcAft>
                          <a:spcPts val="0"/>
                        </a:spcAft>
                        <a:buClrTx/>
                        <a:buSzTx/>
                        <a:buFontTx/>
                        <a:buNone/>
                        <a:tabLst/>
                        <a:defRPr/>
                      </a:pPr>
                      <a:r>
                        <a:rPr lang="en-US" altLang="ja-JP" sz="2100" b="1" i="0" u="sng" dirty="0">
                          <a:solidFill>
                            <a:schemeClr val="tx1"/>
                          </a:solidFill>
                          <a:latin typeface="Calibri" panose="020F0502020204030204" pitchFamily="34" charset="0"/>
                          <a:ea typeface="Calibri Light" charset="0"/>
                          <a:cs typeface="Calibri" panose="020F0502020204030204" pitchFamily="34" charset="0"/>
                        </a:rPr>
                        <a:t>Practice:</a:t>
                      </a:r>
                    </a:p>
                    <a:p>
                      <a:pPr marL="0" marR="0" indent="0" algn="l" defTabSz="914400" rtl="0" eaLnBrk="1" fontAlgn="auto" latinLnBrk="0" hangingPunct="1">
                        <a:lnSpc>
                          <a:spcPct val="80000"/>
                        </a:lnSpc>
                        <a:spcBef>
                          <a:spcPts val="600"/>
                        </a:spcBef>
                        <a:spcAft>
                          <a:spcPts val="0"/>
                        </a:spcAft>
                        <a:buClrTx/>
                        <a:buSzTx/>
                        <a:buFontTx/>
                        <a:buNone/>
                        <a:tabLst/>
                        <a:defRPr/>
                      </a:pPr>
                      <a:r>
                        <a:rPr lang="en-US" altLang="ja-JP" sz="2100" b="0" i="0" dirty="0">
                          <a:solidFill>
                            <a:schemeClr val="tx1"/>
                          </a:solidFill>
                          <a:latin typeface="Calibri" panose="020F0502020204030204" pitchFamily="34" charset="0"/>
                          <a:ea typeface="Calibri Light" charset="0"/>
                          <a:cs typeface="Calibri" panose="020F0502020204030204" pitchFamily="34" charset="0"/>
                        </a:rPr>
                        <a:t>…the profession that applies theory, principles, data and methods </a:t>
                      </a:r>
                      <a:r>
                        <a:rPr lang="en-US" altLang="ja-JP" sz="2100" b="0" i="0" dirty="0">
                          <a:solidFill>
                            <a:srgbClr val="FF0000"/>
                          </a:solidFill>
                          <a:latin typeface="Calibri" panose="020F0502020204030204" pitchFamily="34" charset="0"/>
                          <a:ea typeface="Calibri Light" charset="0"/>
                          <a:cs typeface="Calibri" panose="020F0502020204030204" pitchFamily="34" charset="0"/>
                        </a:rPr>
                        <a:t>to design </a:t>
                      </a:r>
                      <a:r>
                        <a:rPr lang="en-US" altLang="ja-JP" sz="2100" b="0" i="0" dirty="0">
                          <a:solidFill>
                            <a:schemeClr val="tx1"/>
                          </a:solidFill>
                          <a:latin typeface="Calibri" panose="020F0502020204030204" pitchFamily="34" charset="0"/>
                          <a:ea typeface="Calibri Light" charset="0"/>
                          <a:cs typeface="Calibri" panose="020F0502020204030204" pitchFamily="34" charset="0"/>
                        </a:rPr>
                        <a:t>in order…</a:t>
                      </a:r>
                    </a:p>
                    <a:p>
                      <a:pPr marL="0" marR="0" indent="0" algn="l" defTabSz="914400" rtl="0" eaLnBrk="1" fontAlgn="auto" latinLnBrk="0" hangingPunct="1">
                        <a:lnSpc>
                          <a:spcPct val="80000"/>
                        </a:lnSpc>
                        <a:spcBef>
                          <a:spcPts val="600"/>
                        </a:spcBef>
                        <a:spcAft>
                          <a:spcPts val="0"/>
                        </a:spcAft>
                        <a:buClrTx/>
                        <a:buSzTx/>
                        <a:buFontTx/>
                        <a:buNone/>
                        <a:tabLst/>
                        <a:defRPr/>
                      </a:pPr>
                      <a:endParaRPr lang="en-US" altLang="ja-JP" sz="2100" b="0" i="0" u="none" dirty="0">
                        <a:solidFill>
                          <a:schemeClr val="tx1"/>
                        </a:solidFill>
                        <a:latin typeface="Calibri" panose="020F0502020204030204" pitchFamily="34" charset="0"/>
                        <a:ea typeface="Calibri Light" charset="0"/>
                        <a:cs typeface="Calibri" panose="020F0502020204030204" pitchFamily="34" charset="0"/>
                      </a:endParaRPr>
                    </a:p>
                  </a:txBody>
                  <a:tcPr marL="68599" marR="68599" marT="34294" marB="34294">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971045">
                <a:tc>
                  <a:txBody>
                    <a:bodyPr/>
                    <a:lstStyle/>
                    <a:p>
                      <a:pPr marL="0" marR="0" indent="0" algn="l" defTabSz="914400" rtl="0" eaLnBrk="1" fontAlgn="auto" latinLnBrk="0" hangingPunct="1">
                        <a:lnSpc>
                          <a:spcPct val="80000"/>
                        </a:lnSpc>
                        <a:spcBef>
                          <a:spcPts val="600"/>
                        </a:spcBef>
                        <a:spcAft>
                          <a:spcPts val="0"/>
                        </a:spcAft>
                        <a:buClrTx/>
                        <a:buSzTx/>
                        <a:buFontTx/>
                        <a:buNone/>
                        <a:tabLst/>
                        <a:defRPr/>
                      </a:pPr>
                      <a:r>
                        <a:rPr lang="en-US" altLang="ja-JP" sz="2100" b="1" i="0" dirty="0">
                          <a:solidFill>
                            <a:schemeClr val="tx1"/>
                          </a:solidFill>
                          <a:latin typeface="Calibri" panose="020F0502020204030204" pitchFamily="34" charset="0"/>
                          <a:ea typeface="Calibri Light" charset="0"/>
                          <a:cs typeface="Calibri" panose="020F0502020204030204" pitchFamily="34" charset="0"/>
                        </a:rPr>
                        <a:t>Goal:</a:t>
                      </a:r>
                    </a:p>
                    <a:p>
                      <a:pPr marL="0" marR="0" indent="0" algn="l" defTabSz="914400" rtl="0" eaLnBrk="1" fontAlgn="auto" latinLnBrk="0" hangingPunct="1">
                        <a:lnSpc>
                          <a:spcPct val="80000"/>
                        </a:lnSpc>
                        <a:spcBef>
                          <a:spcPts val="0"/>
                        </a:spcBef>
                        <a:spcAft>
                          <a:spcPts val="0"/>
                        </a:spcAft>
                        <a:buClrTx/>
                        <a:buSzTx/>
                        <a:buFontTx/>
                        <a:buNone/>
                        <a:tabLst/>
                        <a:defRPr/>
                      </a:pPr>
                      <a:r>
                        <a:rPr lang="en-US" altLang="ja-JP" sz="2100" b="0" i="0" dirty="0">
                          <a:solidFill>
                            <a:schemeClr val="tx1"/>
                          </a:solidFill>
                          <a:latin typeface="Calibri" panose="020F0502020204030204" pitchFamily="34" charset="0"/>
                          <a:ea typeface="Calibri Light" charset="0"/>
                          <a:cs typeface="Calibri" panose="020F0502020204030204" pitchFamily="34" charset="0"/>
                        </a:rPr>
                        <a:t>…to optimize human </a:t>
                      </a:r>
                      <a:r>
                        <a:rPr lang="en-US" altLang="ja-JP" sz="2100" b="0" i="0" dirty="0">
                          <a:solidFill>
                            <a:srgbClr val="FF0000"/>
                          </a:solidFill>
                          <a:latin typeface="Calibri" panose="020F0502020204030204" pitchFamily="34" charset="0"/>
                          <a:ea typeface="Calibri Light" charset="0"/>
                          <a:cs typeface="Calibri" panose="020F0502020204030204" pitchFamily="34" charset="0"/>
                        </a:rPr>
                        <a:t>well-being</a:t>
                      </a:r>
                      <a:r>
                        <a:rPr lang="en-US" altLang="ja-JP" sz="2100" b="0" i="0" dirty="0">
                          <a:solidFill>
                            <a:schemeClr val="tx1"/>
                          </a:solidFill>
                          <a:latin typeface="Calibri" panose="020F0502020204030204" pitchFamily="34" charset="0"/>
                          <a:ea typeface="Calibri Light" charset="0"/>
                          <a:cs typeface="Calibri" panose="020F0502020204030204" pitchFamily="34" charset="0"/>
                        </a:rPr>
                        <a:t> and overall </a:t>
                      </a:r>
                      <a:r>
                        <a:rPr lang="en-US" altLang="ja-JP" sz="2100" b="0" i="0" dirty="0">
                          <a:solidFill>
                            <a:srgbClr val="FF0000"/>
                          </a:solidFill>
                          <a:latin typeface="Calibri" panose="020F0502020204030204" pitchFamily="34" charset="0"/>
                          <a:ea typeface="Calibri Light" charset="0"/>
                          <a:cs typeface="Calibri" panose="020F0502020204030204" pitchFamily="34" charset="0"/>
                        </a:rPr>
                        <a:t>system performance</a:t>
                      </a:r>
                    </a:p>
                  </a:txBody>
                  <a:tcPr marL="68599" marR="68599" marT="34294" marB="34294">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4" name="正方形/長方形 3">
            <a:extLst>
              <a:ext uri="{FF2B5EF4-FFF2-40B4-BE49-F238E27FC236}">
                <a16:creationId xmlns:a16="http://schemas.microsoft.com/office/drawing/2014/main" id="{C5630C20-56CB-0649-8E1A-B863B77E1EC4}"/>
              </a:ext>
            </a:extLst>
          </p:cNvPr>
          <p:cNvSpPr/>
          <p:nvPr/>
        </p:nvSpPr>
        <p:spPr>
          <a:xfrm>
            <a:off x="4945388" y="4745770"/>
            <a:ext cx="4013215" cy="415627"/>
          </a:xfrm>
          <a:prstGeom prst="rect">
            <a:avLst/>
          </a:prstGeom>
        </p:spPr>
        <p:txBody>
          <a:bodyPr wrap="none">
            <a:spAutoFit/>
          </a:bodyPr>
          <a:lstStyle/>
          <a:p>
            <a:r>
              <a:rPr lang="en-US" altLang="ja-JP" sz="2101" i="1" dirty="0">
                <a:solidFill>
                  <a:srgbClr val="426DCE"/>
                </a:solidFill>
              </a:rPr>
              <a:t>Cf. </a:t>
            </a:r>
            <a:r>
              <a:rPr lang="ja-JP" altLang="en-US" sz="2101" i="1">
                <a:solidFill>
                  <a:srgbClr val="426DCE"/>
                </a:solidFill>
              </a:rPr>
              <a:t>https://iea.cc/whats/index.html</a:t>
            </a:r>
          </a:p>
        </p:txBody>
      </p:sp>
      <p:sp>
        <p:nvSpPr>
          <p:cNvPr id="2" name="TextBox 1">
            <a:extLst>
              <a:ext uri="{FF2B5EF4-FFF2-40B4-BE49-F238E27FC236}">
                <a16:creationId xmlns:a16="http://schemas.microsoft.com/office/drawing/2014/main" id="{83450512-B410-3DF1-F23D-04186A9728E6}"/>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4/8</a:t>
            </a:r>
          </a:p>
        </p:txBody>
      </p:sp>
    </p:spTree>
    <p:extLst>
      <p:ext uri="{BB962C8B-B14F-4D97-AF65-F5344CB8AC3E}">
        <p14:creationId xmlns:p14="http://schemas.microsoft.com/office/powerpoint/2010/main" val="89379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円/楕円 15">
            <a:extLst>
              <a:ext uri="{FF2B5EF4-FFF2-40B4-BE49-F238E27FC236}">
                <a16:creationId xmlns:a16="http://schemas.microsoft.com/office/drawing/2014/main" id="{ECC65061-8DB8-E140-8D5B-D657B04D6E1C}"/>
              </a:ext>
            </a:extLst>
          </p:cNvPr>
          <p:cNvSpPr>
            <a:spLocks noChangeArrowheads="1"/>
          </p:cNvSpPr>
          <p:nvPr/>
        </p:nvSpPr>
        <p:spPr bwMode="auto">
          <a:xfrm>
            <a:off x="2399734" y="2400732"/>
            <a:ext cx="4805720" cy="1028418"/>
          </a:xfrm>
          <a:prstGeom prst="ellipse">
            <a:avLst/>
          </a:prstGeom>
          <a:solidFill>
            <a:schemeClr val="accent6">
              <a:lumMod val="40000"/>
              <a:lumOff val="60000"/>
            </a:schemeClr>
          </a:solidFill>
          <a:ln w="12700">
            <a:solidFill>
              <a:schemeClr val="tx2">
                <a:lumMod val="95000"/>
                <a:lumOff val="5000"/>
              </a:schemeClr>
            </a:solid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endParaRPr lang="en-US" altLang="ja-JP" sz="2101" b="1" dirty="0">
              <a:latin typeface="Calibri" panose="020F0502020204030204" pitchFamily="34" charset="0"/>
              <a:cs typeface="Calibri" panose="020F0502020204030204" pitchFamily="34" charset="0"/>
            </a:endParaRPr>
          </a:p>
          <a:p>
            <a:pPr algn="ctr" eaLnBrk="1" hangingPunct="1">
              <a:lnSpc>
                <a:spcPct val="80000"/>
              </a:lnSpc>
              <a:defRPr/>
            </a:pPr>
            <a:r>
              <a:rPr lang="en-US" altLang="ja-JP" sz="2101" b="1" dirty="0">
                <a:latin typeface="Calibri" panose="020F0502020204030204" pitchFamily="34" charset="0"/>
                <a:cs typeface="Calibri" panose="020F0502020204030204" pitchFamily="34" charset="0"/>
              </a:rPr>
              <a:t>Other Issues:  Technical, cultural, environmental….</a:t>
            </a:r>
          </a:p>
          <a:p>
            <a:pPr algn="ctr" eaLnBrk="1" hangingPunct="1">
              <a:lnSpc>
                <a:spcPct val="80000"/>
              </a:lnSpc>
              <a:defRPr/>
            </a:pPr>
            <a:endParaRPr lang="en-US" altLang="ja-JP" sz="2101" b="1" dirty="0">
              <a:latin typeface="Calibri" panose="020F0502020204030204" pitchFamily="34" charset="0"/>
              <a:cs typeface="Calibri" panose="020F0502020204030204" pitchFamily="34" charset="0"/>
            </a:endParaRPr>
          </a:p>
        </p:txBody>
      </p:sp>
      <p:sp>
        <p:nvSpPr>
          <p:cNvPr id="7" name="円/楕円 12">
            <a:extLst>
              <a:ext uri="{FF2B5EF4-FFF2-40B4-BE49-F238E27FC236}">
                <a16:creationId xmlns:a16="http://schemas.microsoft.com/office/drawing/2014/main" id="{032FA620-ABB2-2D40-AE01-E0ABCE7D425F}"/>
              </a:ext>
            </a:extLst>
          </p:cNvPr>
          <p:cNvSpPr>
            <a:spLocks noChangeArrowheads="1"/>
          </p:cNvSpPr>
          <p:nvPr/>
        </p:nvSpPr>
        <p:spPr bwMode="auto">
          <a:xfrm>
            <a:off x="1642226" y="2077892"/>
            <a:ext cx="1772111" cy="845126"/>
          </a:xfrm>
          <a:prstGeom prst="ellipse">
            <a:avLst/>
          </a:prstGeom>
          <a:solidFill>
            <a:schemeClr val="accent6">
              <a:lumMod val="40000"/>
              <a:lumOff val="60000"/>
            </a:schemeClr>
          </a:solidFill>
          <a:ln w="12700">
            <a:solidFill>
              <a:schemeClr val="tx2">
                <a:lumMod val="95000"/>
                <a:lumOff val="5000"/>
              </a:schemeClr>
            </a:solid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2101" b="1" dirty="0">
                <a:latin typeface="Calibri" panose="020F0502020204030204" pitchFamily="34" charset="0"/>
                <a:cs typeface="Calibri" panose="020F0502020204030204" pitchFamily="34" charset="0"/>
              </a:rPr>
              <a:t>Physical Issues</a:t>
            </a:r>
          </a:p>
        </p:txBody>
      </p:sp>
      <p:sp>
        <p:nvSpPr>
          <p:cNvPr id="17" name="Title 1">
            <a:extLst>
              <a:ext uri="{FF2B5EF4-FFF2-40B4-BE49-F238E27FC236}">
                <a16:creationId xmlns:a16="http://schemas.microsoft.com/office/drawing/2014/main" id="{B098098A-E8FF-6049-ACEA-72FCB361B246}"/>
              </a:ext>
            </a:extLst>
          </p:cNvPr>
          <p:cNvSpPr txBox="1">
            <a:spLocks/>
          </p:cNvSpPr>
          <p:nvPr/>
        </p:nvSpPr>
        <p:spPr bwMode="auto">
          <a:xfrm>
            <a:off x="434839" y="676220"/>
            <a:ext cx="8735509" cy="60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4299" rIns="0" bIns="0" numCol="1" anchor="b" anchorCtr="0" compatLnSpc="1">
            <a:prstTxWarp prst="textNoShape">
              <a:avLst/>
            </a:prstTxWarp>
          </a:bodyPr>
          <a:lstStyle>
            <a:lvl1pPr algn="l" rtl="0" eaLnBrk="0" fontAlgn="base" hangingPunct="0">
              <a:spcBef>
                <a:spcPct val="0"/>
              </a:spcBef>
              <a:spcAft>
                <a:spcPct val="0"/>
              </a:spcAft>
              <a:defRPr sz="5000" kern="1200" baseline="0">
                <a:solidFill>
                  <a:schemeClr val="tx1"/>
                </a:solidFill>
                <a:latin typeface="Calibri Light" panose="020F0302020204030204" pitchFamily="34" charset="0"/>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Fira Sans ExtraLight" pitchFamily="34" charset="0"/>
              </a:defRPr>
            </a:lvl6pPr>
            <a:lvl7pPr marL="914400" algn="l" rtl="0" fontAlgn="base">
              <a:spcBef>
                <a:spcPct val="0"/>
              </a:spcBef>
              <a:spcAft>
                <a:spcPct val="0"/>
              </a:spcAft>
              <a:defRPr sz="5000">
                <a:solidFill>
                  <a:schemeClr val="tx2"/>
                </a:solidFill>
                <a:latin typeface="Fira Sans ExtraLight" pitchFamily="34" charset="0"/>
              </a:defRPr>
            </a:lvl7pPr>
            <a:lvl8pPr marL="1371600" algn="l" rtl="0" fontAlgn="base">
              <a:spcBef>
                <a:spcPct val="0"/>
              </a:spcBef>
              <a:spcAft>
                <a:spcPct val="0"/>
              </a:spcAft>
              <a:defRPr sz="5000">
                <a:solidFill>
                  <a:schemeClr val="tx2"/>
                </a:solidFill>
                <a:latin typeface="Fira Sans ExtraLight" pitchFamily="34" charset="0"/>
              </a:defRPr>
            </a:lvl8pPr>
            <a:lvl9pPr marL="1828800" algn="l" rtl="0" fontAlgn="base">
              <a:spcBef>
                <a:spcPct val="0"/>
              </a:spcBef>
              <a:spcAft>
                <a:spcPct val="0"/>
              </a:spcAft>
              <a:defRPr sz="5000">
                <a:solidFill>
                  <a:schemeClr val="tx2"/>
                </a:solidFill>
                <a:latin typeface="Fira Sans ExtraLight" pitchFamily="34" charset="0"/>
              </a:defRPr>
            </a:lvl9pPr>
          </a:lstStyle>
          <a:p>
            <a:pPr algn="ctr"/>
            <a:r>
              <a:rPr lang="en-US" altLang="en-US" sz="3001" b="1" dirty="0">
                <a:solidFill>
                  <a:srgbClr val="0070C0"/>
                </a:solidFill>
                <a:latin typeface="+mj-lt"/>
              </a:rPr>
              <a:t>High quality HFE combines disciplines..</a:t>
            </a:r>
          </a:p>
        </p:txBody>
      </p:sp>
      <p:sp>
        <p:nvSpPr>
          <p:cNvPr id="19" name="円/楕円 12">
            <a:extLst>
              <a:ext uri="{FF2B5EF4-FFF2-40B4-BE49-F238E27FC236}">
                <a16:creationId xmlns:a16="http://schemas.microsoft.com/office/drawing/2014/main" id="{86603B83-B511-DF40-B2DD-822458B61135}"/>
              </a:ext>
            </a:extLst>
          </p:cNvPr>
          <p:cNvSpPr>
            <a:spLocks noChangeArrowheads="1"/>
          </p:cNvSpPr>
          <p:nvPr/>
        </p:nvSpPr>
        <p:spPr bwMode="auto">
          <a:xfrm>
            <a:off x="5433343" y="1842735"/>
            <a:ext cx="1772111" cy="845126"/>
          </a:xfrm>
          <a:prstGeom prst="ellipse">
            <a:avLst/>
          </a:prstGeom>
          <a:solidFill>
            <a:schemeClr val="accent6">
              <a:lumMod val="40000"/>
              <a:lumOff val="60000"/>
            </a:schemeClr>
          </a:solidFill>
          <a:ln w="12700">
            <a:solidFill>
              <a:schemeClr val="tx2">
                <a:lumMod val="95000"/>
                <a:lumOff val="5000"/>
              </a:schemeClr>
            </a:solid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2101" b="1" dirty="0">
                <a:latin typeface="Calibri" panose="020F0502020204030204" pitchFamily="34" charset="0"/>
                <a:cs typeface="Calibri" panose="020F0502020204030204" pitchFamily="34" charset="0"/>
              </a:rPr>
              <a:t>Cognitive Issues</a:t>
            </a:r>
          </a:p>
        </p:txBody>
      </p:sp>
      <p:sp>
        <p:nvSpPr>
          <p:cNvPr id="21" name="円/楕円 12">
            <a:extLst>
              <a:ext uri="{FF2B5EF4-FFF2-40B4-BE49-F238E27FC236}">
                <a16:creationId xmlns:a16="http://schemas.microsoft.com/office/drawing/2014/main" id="{005B57D3-373D-824F-8B53-8B0A331A8EA2}"/>
              </a:ext>
            </a:extLst>
          </p:cNvPr>
          <p:cNvSpPr>
            <a:spLocks noChangeArrowheads="1"/>
          </p:cNvSpPr>
          <p:nvPr/>
        </p:nvSpPr>
        <p:spPr bwMode="auto">
          <a:xfrm>
            <a:off x="5460472" y="3780694"/>
            <a:ext cx="1772111" cy="845126"/>
          </a:xfrm>
          <a:prstGeom prst="ellipse">
            <a:avLst/>
          </a:prstGeom>
          <a:solidFill>
            <a:schemeClr val="bg1">
              <a:alpha val="47000"/>
            </a:schemeClr>
          </a:solidFill>
          <a:ln w="25400">
            <a:solidFill>
              <a:schemeClr val="tx2">
                <a:lumMod val="95000"/>
                <a:lumOff val="5000"/>
              </a:schemeClr>
            </a:solid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800" b="1" dirty="0">
                <a:latin typeface="Calibri" panose="020F0502020204030204" pitchFamily="34" charset="0"/>
                <a:cs typeface="Calibri" panose="020F0502020204030204" pitchFamily="34" charset="0"/>
              </a:rPr>
              <a:t>Real World</a:t>
            </a:r>
          </a:p>
          <a:p>
            <a:pPr algn="ctr" eaLnBrk="1" hangingPunct="1">
              <a:lnSpc>
                <a:spcPct val="80000"/>
              </a:lnSpc>
              <a:defRPr/>
            </a:pPr>
            <a:r>
              <a:rPr lang="en-US" altLang="ja-JP" sz="1800" b="1" dirty="0">
                <a:latin typeface="Calibri" panose="020F0502020204030204" pitchFamily="34" charset="0"/>
                <a:cs typeface="Calibri" panose="020F0502020204030204" pitchFamily="34" charset="0"/>
              </a:rPr>
              <a:t>Problem</a:t>
            </a:r>
          </a:p>
        </p:txBody>
      </p:sp>
      <p:cxnSp>
        <p:nvCxnSpPr>
          <p:cNvPr id="22" name="直線コネクタ 21">
            <a:extLst>
              <a:ext uri="{FF2B5EF4-FFF2-40B4-BE49-F238E27FC236}">
                <a16:creationId xmlns:a16="http://schemas.microsoft.com/office/drawing/2014/main" id="{8913406C-68B9-7249-81D5-66DE0133F445}"/>
              </a:ext>
            </a:extLst>
          </p:cNvPr>
          <p:cNvCxnSpPr>
            <a:cxnSpLocks/>
            <a:stCxn id="19" idx="6"/>
            <a:endCxn id="21" idx="6"/>
          </p:cNvCxnSpPr>
          <p:nvPr/>
        </p:nvCxnSpPr>
        <p:spPr>
          <a:xfrm>
            <a:off x="7205455" y="2265299"/>
            <a:ext cx="27129" cy="19379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1FC350C5-E441-A84D-80A6-DA778038AD98}"/>
              </a:ext>
            </a:extLst>
          </p:cNvPr>
          <p:cNvCxnSpPr>
            <a:cxnSpLocks/>
            <a:stCxn id="7" idx="3"/>
            <a:endCxn id="21" idx="3"/>
          </p:cNvCxnSpPr>
          <p:nvPr/>
        </p:nvCxnSpPr>
        <p:spPr>
          <a:xfrm>
            <a:off x="1901746" y="2799251"/>
            <a:ext cx="3818245" cy="17028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円/楕円 12">
            <a:extLst>
              <a:ext uri="{FF2B5EF4-FFF2-40B4-BE49-F238E27FC236}">
                <a16:creationId xmlns:a16="http://schemas.microsoft.com/office/drawing/2014/main" id="{D34903D4-A584-AC43-B9D7-D0FB081F4370}"/>
              </a:ext>
            </a:extLst>
          </p:cNvPr>
          <p:cNvSpPr>
            <a:spLocks noChangeArrowheads="1"/>
          </p:cNvSpPr>
          <p:nvPr/>
        </p:nvSpPr>
        <p:spPr bwMode="auto">
          <a:xfrm>
            <a:off x="3047602" y="1721019"/>
            <a:ext cx="2782026" cy="907823"/>
          </a:xfrm>
          <a:prstGeom prst="ellipse">
            <a:avLst/>
          </a:prstGeom>
          <a:solidFill>
            <a:schemeClr val="accent6">
              <a:lumMod val="40000"/>
              <a:lumOff val="60000"/>
            </a:schemeClr>
          </a:solidFill>
          <a:ln w="12700">
            <a:solidFill>
              <a:schemeClr val="tx2">
                <a:lumMod val="95000"/>
                <a:lumOff val="5000"/>
              </a:schemeClr>
            </a:solid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2101" b="1" dirty="0">
                <a:latin typeface="Calibri" panose="020F0502020204030204" pitchFamily="34" charset="0"/>
                <a:cs typeface="Calibri" panose="020F0502020204030204" pitchFamily="34" charset="0"/>
              </a:rPr>
              <a:t>Organizational Issues</a:t>
            </a:r>
          </a:p>
        </p:txBody>
      </p:sp>
      <p:sp>
        <p:nvSpPr>
          <p:cNvPr id="2" name="TextBox 1">
            <a:extLst>
              <a:ext uri="{FF2B5EF4-FFF2-40B4-BE49-F238E27FC236}">
                <a16:creationId xmlns:a16="http://schemas.microsoft.com/office/drawing/2014/main" id="{D80F1798-B8E5-5E1F-38BA-55ADF26F6F45}"/>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4/8</a:t>
            </a:r>
          </a:p>
        </p:txBody>
      </p:sp>
    </p:spTree>
    <p:extLst>
      <p:ext uri="{BB962C8B-B14F-4D97-AF65-F5344CB8AC3E}">
        <p14:creationId xmlns:p14="http://schemas.microsoft.com/office/powerpoint/2010/main" val="596229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円/楕円 12">
            <a:extLst>
              <a:ext uri="{FF2B5EF4-FFF2-40B4-BE49-F238E27FC236}">
                <a16:creationId xmlns:a16="http://schemas.microsoft.com/office/drawing/2014/main" id="{5E0081F3-2F92-5C44-8A0E-354489BD1556}"/>
              </a:ext>
            </a:extLst>
          </p:cNvPr>
          <p:cNvSpPr>
            <a:spLocks noChangeArrowheads="1"/>
          </p:cNvSpPr>
          <p:nvPr/>
        </p:nvSpPr>
        <p:spPr bwMode="auto">
          <a:xfrm>
            <a:off x="1970998" y="1479368"/>
            <a:ext cx="5430664" cy="3321738"/>
          </a:xfrm>
          <a:prstGeom prst="ellipse">
            <a:avLst/>
          </a:prstGeom>
          <a:solidFill>
            <a:schemeClr val="accent6">
              <a:lumMod val="75000"/>
              <a:alpha val="36000"/>
            </a:schemeClr>
          </a:solidFill>
          <a:ln w="12700">
            <a:no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r>
              <a:rPr lang="en-US" altLang="ja-JP" sz="1800" b="1" dirty="0">
                <a:latin typeface="Calibri" panose="020F0502020204030204" pitchFamily="34" charset="0"/>
                <a:cs typeface="Calibri" panose="020F0502020204030204" pitchFamily="34" charset="0"/>
              </a:rPr>
              <a:t>System Influencers</a:t>
            </a: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p:txBody>
      </p:sp>
      <p:sp>
        <p:nvSpPr>
          <p:cNvPr id="9" name="円/楕円 12">
            <a:extLst>
              <a:ext uri="{FF2B5EF4-FFF2-40B4-BE49-F238E27FC236}">
                <a16:creationId xmlns:a16="http://schemas.microsoft.com/office/drawing/2014/main" id="{CEF8E3AF-5198-064D-AB34-688392B85CB0}"/>
              </a:ext>
            </a:extLst>
          </p:cNvPr>
          <p:cNvSpPr>
            <a:spLocks noChangeArrowheads="1"/>
          </p:cNvSpPr>
          <p:nvPr/>
        </p:nvSpPr>
        <p:spPr bwMode="auto">
          <a:xfrm>
            <a:off x="2614103" y="1996940"/>
            <a:ext cx="4144454" cy="2286595"/>
          </a:xfrm>
          <a:prstGeom prst="ellipse">
            <a:avLst/>
          </a:prstGeom>
          <a:solidFill>
            <a:schemeClr val="accent6">
              <a:lumMod val="60000"/>
              <a:lumOff val="40000"/>
              <a:alpha val="54000"/>
            </a:schemeClr>
          </a:solidFill>
          <a:ln w="12700">
            <a:no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r>
              <a:rPr lang="en-US" altLang="ja-JP" sz="1800" b="1" dirty="0">
                <a:latin typeface="Calibri" panose="020F0502020204030204" pitchFamily="34" charset="0"/>
                <a:cs typeface="Calibri" panose="020F0502020204030204" pitchFamily="34" charset="0"/>
              </a:rPr>
              <a:t>System Decision Makers</a:t>
            </a: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p:txBody>
      </p:sp>
      <p:sp>
        <p:nvSpPr>
          <p:cNvPr id="8" name="円/楕円 12">
            <a:extLst>
              <a:ext uri="{FF2B5EF4-FFF2-40B4-BE49-F238E27FC236}">
                <a16:creationId xmlns:a16="http://schemas.microsoft.com/office/drawing/2014/main" id="{606E5DC1-90CC-7941-B6E2-66142305EE4D}"/>
              </a:ext>
            </a:extLst>
          </p:cNvPr>
          <p:cNvSpPr>
            <a:spLocks noChangeArrowheads="1"/>
          </p:cNvSpPr>
          <p:nvPr/>
        </p:nvSpPr>
        <p:spPr bwMode="auto">
          <a:xfrm>
            <a:off x="3228625" y="2403725"/>
            <a:ext cx="2915409" cy="1473025"/>
          </a:xfrm>
          <a:prstGeom prst="ellipse">
            <a:avLst/>
          </a:prstGeom>
          <a:solidFill>
            <a:schemeClr val="accent6">
              <a:lumMod val="40000"/>
              <a:lumOff val="60000"/>
              <a:alpha val="71000"/>
            </a:schemeClr>
          </a:solidFill>
          <a:ln w="12700">
            <a:no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r>
              <a:rPr lang="en-US" altLang="ja-JP" sz="1800" b="1" dirty="0">
                <a:latin typeface="Calibri" panose="020F0502020204030204" pitchFamily="34" charset="0"/>
                <a:cs typeface="Calibri" panose="020F0502020204030204" pitchFamily="34" charset="0"/>
              </a:rPr>
              <a:t>System Experts</a:t>
            </a: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a:p>
            <a:pPr algn="ctr" eaLnBrk="1" hangingPunct="1">
              <a:lnSpc>
                <a:spcPct val="80000"/>
              </a:lnSpc>
              <a:defRPr/>
            </a:pPr>
            <a:endParaRPr lang="en-US" altLang="ja-JP" sz="1800" b="1" dirty="0">
              <a:latin typeface="Calibri" panose="020F0502020204030204" pitchFamily="34" charset="0"/>
              <a:cs typeface="Calibri" panose="020F0502020204030204" pitchFamily="34" charset="0"/>
            </a:endParaRPr>
          </a:p>
        </p:txBody>
      </p:sp>
      <p:sp>
        <p:nvSpPr>
          <p:cNvPr id="21506" name="Title 1"/>
          <p:cNvSpPr>
            <a:spLocks noGrp="1"/>
          </p:cNvSpPr>
          <p:nvPr>
            <p:ph type="title" idx="4294967295"/>
          </p:nvPr>
        </p:nvSpPr>
        <p:spPr>
          <a:xfrm>
            <a:off x="1535116" y="425574"/>
            <a:ext cx="6173808" cy="952303"/>
          </a:xfrm>
        </p:spPr>
        <p:txBody>
          <a:bodyPr>
            <a:normAutofit fontScale="90000"/>
          </a:bodyPr>
          <a:lstStyle/>
          <a:p>
            <a:pPr algn="ctr">
              <a:lnSpc>
                <a:spcPct val="80000"/>
              </a:lnSpc>
            </a:pPr>
            <a:r>
              <a:rPr lang="en-US" altLang="en-US" sz="3300" b="1" dirty="0">
                <a:solidFill>
                  <a:srgbClr val="0070C0"/>
                </a:solidFill>
                <a:latin typeface="+mj-lt"/>
                <a:cs typeface="+mj-cs"/>
              </a:rPr>
              <a:t>..and stakeholders</a:t>
            </a:r>
            <a:r>
              <a:rPr lang="en-US" altLang="en-US" sz="3001" dirty="0"/>
              <a:t>.</a:t>
            </a:r>
            <a:br>
              <a:rPr lang="en-US" altLang="en-US" sz="3001" dirty="0"/>
            </a:br>
            <a:r>
              <a:rPr lang="en-US" altLang="en-US" sz="3001" dirty="0"/>
              <a:t>It considers and engages s</a:t>
            </a:r>
            <a:r>
              <a:rPr lang="en-US" altLang="en-US" dirty="0"/>
              <a:t>takeholders at all levels</a:t>
            </a:r>
          </a:p>
        </p:txBody>
      </p:sp>
      <p:sp>
        <p:nvSpPr>
          <p:cNvPr id="7" name="円/楕円 12">
            <a:extLst>
              <a:ext uri="{FF2B5EF4-FFF2-40B4-BE49-F238E27FC236}">
                <a16:creationId xmlns:a16="http://schemas.microsoft.com/office/drawing/2014/main" id="{48D3D144-AE4F-2843-9D8C-9321D1E88EA4}"/>
              </a:ext>
            </a:extLst>
          </p:cNvPr>
          <p:cNvSpPr>
            <a:spLocks noChangeArrowheads="1"/>
          </p:cNvSpPr>
          <p:nvPr/>
        </p:nvSpPr>
        <p:spPr bwMode="auto">
          <a:xfrm>
            <a:off x="3800274" y="2854413"/>
            <a:ext cx="1772111" cy="571649"/>
          </a:xfrm>
          <a:prstGeom prst="ellipse">
            <a:avLst/>
          </a:prstGeom>
          <a:solidFill>
            <a:schemeClr val="accent6">
              <a:lumMod val="20000"/>
              <a:lumOff val="80000"/>
            </a:schemeClr>
          </a:solidFill>
          <a:ln w="12700">
            <a:no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1800" b="1" dirty="0">
                <a:latin typeface="Calibri" panose="020F0502020204030204" pitchFamily="34" charset="0"/>
                <a:cs typeface="Calibri" panose="020F0502020204030204" pitchFamily="34" charset="0"/>
              </a:rPr>
              <a:t>System Actors</a:t>
            </a:r>
          </a:p>
        </p:txBody>
      </p:sp>
      <p:sp>
        <p:nvSpPr>
          <p:cNvPr id="11" name="正方形/長方形 10">
            <a:extLst>
              <a:ext uri="{FF2B5EF4-FFF2-40B4-BE49-F238E27FC236}">
                <a16:creationId xmlns:a16="http://schemas.microsoft.com/office/drawing/2014/main" id="{8BC7B243-C85F-E549-B2E4-3769CCF91563}"/>
              </a:ext>
            </a:extLst>
          </p:cNvPr>
          <p:cNvSpPr/>
          <p:nvPr/>
        </p:nvSpPr>
        <p:spPr bwMode="auto">
          <a:xfrm>
            <a:off x="5096680" y="4808831"/>
            <a:ext cx="4144454" cy="509847"/>
          </a:xfrm>
          <a:prstGeom prst="rect">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anchor="ctr">
            <a:noAutofit/>
          </a:bodyPr>
          <a:lstStyle>
            <a:lvl1pPr algn="ctr">
              <a:defRPr sz="2400">
                <a:solidFill>
                  <a:schemeClr val="tx1"/>
                </a:solidFill>
                <a:latin typeface="Times New Roman" charset="0"/>
                <a:ea typeface="ＭＳ Ｐゴシック" charset="-128"/>
              </a:defRPr>
            </a:lvl1pPr>
            <a:lvl2pPr marL="742950" indent="-285750" algn="ctr">
              <a:defRPr sz="2400">
                <a:solidFill>
                  <a:schemeClr val="tx1"/>
                </a:solidFill>
                <a:latin typeface="Times New Roman" charset="0"/>
                <a:ea typeface="ＭＳ Ｐゴシック" charset="-128"/>
              </a:defRPr>
            </a:lvl2pPr>
            <a:lvl3pPr marL="1143000" indent="-228600" algn="ctr">
              <a:defRPr sz="2400">
                <a:solidFill>
                  <a:schemeClr val="tx1"/>
                </a:solidFill>
                <a:latin typeface="Times New Roman" charset="0"/>
                <a:ea typeface="ＭＳ Ｐゴシック" charset="-128"/>
              </a:defRPr>
            </a:lvl3pPr>
            <a:lvl4pPr marL="1600200" indent="-228600" algn="ctr">
              <a:defRPr sz="2400">
                <a:solidFill>
                  <a:schemeClr val="tx1"/>
                </a:solidFill>
                <a:latin typeface="Times New Roman" charset="0"/>
                <a:ea typeface="ＭＳ Ｐゴシック" charset="-128"/>
              </a:defRPr>
            </a:lvl4pPr>
            <a:lvl5pPr marL="2057400" indent="-228600" algn="ctr">
              <a:defRPr sz="2400">
                <a:solidFill>
                  <a:schemeClr val="tx1"/>
                </a:solidFill>
                <a:latin typeface="Times New Roman" charset="0"/>
                <a:ea typeface="ＭＳ Ｐゴシック" charset="-128"/>
              </a:defRPr>
            </a:lvl5pPr>
            <a:lvl6pPr marL="2514600" indent="-228600" algn="ctr"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algn="ctr"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algn="ctr"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algn="ctr" eaLnBrk="0" fontAlgn="base" hangingPunct="0">
              <a:spcBef>
                <a:spcPct val="0"/>
              </a:spcBef>
              <a:spcAft>
                <a:spcPct val="0"/>
              </a:spcAft>
              <a:defRPr sz="2400">
                <a:solidFill>
                  <a:schemeClr val="tx1"/>
                </a:solidFill>
                <a:latin typeface="Times New Roman" charset="0"/>
                <a:ea typeface="ＭＳ Ｐゴシック" charset="-128"/>
              </a:defRPr>
            </a:lvl9pPr>
          </a:lstStyle>
          <a:p>
            <a:r>
              <a:rPr lang="en-US" altLang="ja-JP" sz="1500" i="1" dirty="0">
                <a:latin typeface="Calibri" charset="0"/>
              </a:rPr>
              <a:t>Cf. Jan </a:t>
            </a:r>
            <a:r>
              <a:rPr lang="en-US" altLang="ja-JP" sz="1500" i="1" dirty="0" err="1">
                <a:latin typeface="Calibri" charset="0"/>
              </a:rPr>
              <a:t>Dul</a:t>
            </a:r>
            <a:r>
              <a:rPr lang="en-US" altLang="ja-JP" sz="1500" i="1" dirty="0">
                <a:latin typeface="Calibri" charset="0"/>
              </a:rPr>
              <a:t> et al, Future of Ergonomics Report</a:t>
            </a:r>
          </a:p>
        </p:txBody>
      </p:sp>
      <p:sp>
        <p:nvSpPr>
          <p:cNvPr id="2" name="TextBox 1">
            <a:extLst>
              <a:ext uri="{FF2B5EF4-FFF2-40B4-BE49-F238E27FC236}">
                <a16:creationId xmlns:a16="http://schemas.microsoft.com/office/drawing/2014/main" id="{46CDF11A-CBBB-CBC2-AB33-843BD1ACB5B4}"/>
              </a:ext>
            </a:extLst>
          </p:cNvPr>
          <p:cNvSpPr txBox="1"/>
          <p:nvPr/>
        </p:nvSpPr>
        <p:spPr>
          <a:xfrm>
            <a:off x="7986091" y="88545"/>
            <a:ext cx="1066792" cy="307777"/>
          </a:xfrm>
          <a:prstGeom prst="rect">
            <a:avLst/>
          </a:prstGeom>
          <a:solidFill>
            <a:srgbClr val="3A6ECE">
              <a:alpha val="17000"/>
            </a:srgbClr>
          </a:solidFill>
        </p:spPr>
        <p:txBody>
          <a:bodyPr wrap="square" rtlCol="0">
            <a:spAutoFit/>
          </a:bodyPr>
          <a:lstStyle/>
          <a:p>
            <a:r>
              <a:rPr lang="en-GB" sz="1400" i="1" dirty="0"/>
              <a:t>Section 4/8</a:t>
            </a:r>
          </a:p>
        </p:txBody>
      </p:sp>
    </p:spTree>
    <p:extLst>
      <p:ext uri="{BB962C8B-B14F-4D97-AF65-F5344CB8AC3E}">
        <p14:creationId xmlns:p14="http://schemas.microsoft.com/office/powerpoint/2010/main" val="2832667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495636-10CB-0114-FF2A-54E1DAE04B44}"/>
              </a:ext>
            </a:extLst>
          </p:cNvPr>
          <p:cNvSpPr>
            <a:spLocks noGrp="1"/>
          </p:cNvSpPr>
          <p:nvPr>
            <p:ph idx="1"/>
          </p:nvPr>
        </p:nvSpPr>
        <p:spPr>
          <a:xfrm>
            <a:off x="422910" y="1125259"/>
            <a:ext cx="7874067" cy="2030368"/>
          </a:xfrm>
        </p:spPr>
        <p:txBody>
          <a:bodyPr>
            <a:normAutofit lnSpcReduction="10000"/>
          </a:bodyPr>
          <a:lstStyle/>
          <a:p>
            <a:r>
              <a:rPr lang="en-GB" dirty="0"/>
              <a:t>No uniform understanding of what ergonomics is about.</a:t>
            </a:r>
          </a:p>
          <a:p>
            <a:r>
              <a:rPr lang="en-GB" dirty="0"/>
              <a:t>No universal acceptance that ergonomics and human factors (engineering) are one and the same thing.</a:t>
            </a:r>
          </a:p>
          <a:p>
            <a:r>
              <a:rPr lang="en-GB" dirty="0"/>
              <a:t>The tools and methods that are used by HFE practitioners are not always validated.</a:t>
            </a:r>
          </a:p>
          <a:p>
            <a:r>
              <a:rPr lang="en-GB" dirty="0"/>
              <a:t>The title “ergonomist” is not officially protected in most countries.</a:t>
            </a:r>
          </a:p>
        </p:txBody>
      </p:sp>
      <p:sp>
        <p:nvSpPr>
          <p:cNvPr id="3" name="TextBox 2">
            <a:extLst>
              <a:ext uri="{FF2B5EF4-FFF2-40B4-BE49-F238E27FC236}">
                <a16:creationId xmlns:a16="http://schemas.microsoft.com/office/drawing/2014/main" id="{A730D1AB-99A3-3435-8E50-34E33D111F62}"/>
              </a:ext>
            </a:extLst>
          </p:cNvPr>
          <p:cNvSpPr txBox="1"/>
          <p:nvPr/>
        </p:nvSpPr>
        <p:spPr>
          <a:xfrm>
            <a:off x="422910" y="602039"/>
            <a:ext cx="4822257" cy="523220"/>
          </a:xfrm>
          <a:prstGeom prst="rect">
            <a:avLst/>
          </a:prstGeom>
          <a:noFill/>
        </p:spPr>
        <p:txBody>
          <a:bodyPr wrap="square" rtlCol="0">
            <a:spAutoFit/>
          </a:bodyPr>
          <a:lstStyle/>
          <a:p>
            <a:r>
              <a:rPr lang="en-GB" sz="2800" dirty="0"/>
              <a:t>Some issues that plague us all:</a:t>
            </a:r>
          </a:p>
        </p:txBody>
      </p:sp>
      <p:pic>
        <p:nvPicPr>
          <p:cNvPr id="1026" name="Picture 2" descr="Image result for grrrr">
            <a:extLst>
              <a:ext uri="{FF2B5EF4-FFF2-40B4-BE49-F238E27FC236}">
                <a16:creationId xmlns:a16="http://schemas.microsoft.com/office/drawing/2014/main" id="{C83E77FE-DC6A-EF88-AA1A-C49C3BDA3B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1344" y="194907"/>
            <a:ext cx="1714500" cy="1587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4470B50-4B9A-1ADB-161C-6F8DD0D456DF}"/>
              </a:ext>
            </a:extLst>
          </p:cNvPr>
          <p:cNvSpPr txBox="1"/>
          <p:nvPr/>
        </p:nvSpPr>
        <p:spPr>
          <a:xfrm>
            <a:off x="2228571" y="3055100"/>
            <a:ext cx="6824312" cy="2185214"/>
          </a:xfrm>
          <a:prstGeom prst="rect">
            <a:avLst/>
          </a:prstGeom>
          <a:solidFill>
            <a:schemeClr val="accent1"/>
          </a:solidFill>
        </p:spPr>
        <p:txBody>
          <a:bodyPr wrap="square" rtlCol="0">
            <a:spAutoFit/>
          </a:bodyPr>
          <a:lstStyle/>
          <a:p>
            <a:r>
              <a:rPr lang="en-GB" sz="2800" dirty="0">
                <a:solidFill>
                  <a:schemeClr val="bg1"/>
                </a:solidFill>
              </a:rPr>
              <a:t>Solutions:</a:t>
            </a:r>
          </a:p>
          <a:p>
            <a:pPr marL="285750" indent="-285750">
              <a:buFont typeface="Arial" panose="020B0604020202020204" pitchFamily="34" charset="0"/>
              <a:buChar char="•"/>
            </a:pPr>
            <a:r>
              <a:rPr lang="en-GB" dirty="0">
                <a:solidFill>
                  <a:schemeClr val="bg1"/>
                </a:solidFill>
              </a:rPr>
              <a:t>Encourage practitioners to get certified / upgrade education</a:t>
            </a:r>
          </a:p>
          <a:p>
            <a:pPr marL="285750" indent="-285750">
              <a:buFont typeface="Arial" panose="020B0604020202020204" pitchFamily="34" charset="0"/>
              <a:buChar char="•"/>
            </a:pPr>
            <a:r>
              <a:rPr lang="en-GB" dirty="0">
                <a:solidFill>
                  <a:schemeClr val="bg1"/>
                </a:solidFill>
              </a:rPr>
              <a:t>Encourage practitioners to identify with profession and use their title</a:t>
            </a:r>
          </a:p>
          <a:p>
            <a:pPr marL="285750" indent="-285750">
              <a:buFont typeface="Arial" panose="020B0604020202020204" pitchFamily="34" charset="0"/>
              <a:buChar char="•"/>
            </a:pPr>
            <a:r>
              <a:rPr lang="en-GB" dirty="0">
                <a:solidFill>
                  <a:schemeClr val="bg1"/>
                </a:solidFill>
              </a:rPr>
              <a:t>Only use validated tools and methods where possible. Be honest.</a:t>
            </a:r>
          </a:p>
          <a:p>
            <a:pPr marL="285750" indent="-285750">
              <a:buFont typeface="Arial" panose="020B0604020202020204" pitchFamily="34" charset="0"/>
              <a:buChar char="•"/>
            </a:pPr>
            <a:r>
              <a:rPr lang="en-GB" dirty="0">
                <a:solidFill>
                  <a:schemeClr val="bg1"/>
                </a:solidFill>
              </a:rPr>
              <a:t>Encourage national societies to establish certification systems</a:t>
            </a:r>
          </a:p>
          <a:p>
            <a:pPr marL="285750" indent="-285750">
              <a:buFont typeface="Arial" panose="020B0604020202020204" pitchFamily="34" charset="0"/>
              <a:buChar char="•"/>
            </a:pPr>
            <a:r>
              <a:rPr lang="en-GB" dirty="0">
                <a:solidFill>
                  <a:schemeClr val="bg1"/>
                </a:solidFill>
              </a:rPr>
              <a:t>Reach out to system decision makers.</a:t>
            </a:r>
          </a:p>
        </p:txBody>
      </p:sp>
      <p:sp>
        <p:nvSpPr>
          <p:cNvPr id="5" name="TextBox 4">
            <a:extLst>
              <a:ext uri="{FF2B5EF4-FFF2-40B4-BE49-F238E27FC236}">
                <a16:creationId xmlns:a16="http://schemas.microsoft.com/office/drawing/2014/main" id="{2374FA07-8456-3A74-6F52-D4ADD6512F51}"/>
              </a:ext>
            </a:extLst>
          </p:cNvPr>
          <p:cNvSpPr txBox="1"/>
          <p:nvPr/>
        </p:nvSpPr>
        <p:spPr>
          <a:xfrm>
            <a:off x="7986091" y="88545"/>
            <a:ext cx="1066792" cy="307777"/>
          </a:xfrm>
          <a:prstGeom prst="rect">
            <a:avLst/>
          </a:prstGeom>
          <a:solidFill>
            <a:srgbClr val="3A6ECE">
              <a:alpha val="17000"/>
            </a:srgbClr>
          </a:solidFill>
        </p:spPr>
        <p:txBody>
          <a:bodyPr wrap="square" rtlCol="0">
            <a:spAutoFit/>
          </a:bodyPr>
          <a:lstStyle/>
          <a:p>
            <a:r>
              <a:rPr lang="en-GB" sz="1400" i="1" dirty="0"/>
              <a:t>Section 4/8</a:t>
            </a:r>
          </a:p>
        </p:txBody>
      </p:sp>
    </p:spTree>
    <p:extLst>
      <p:ext uri="{BB962C8B-B14F-4D97-AF65-F5344CB8AC3E}">
        <p14:creationId xmlns:p14="http://schemas.microsoft.com/office/powerpoint/2010/main" val="143559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F77D3A-F77B-47F4-15C8-32734AD9A730}"/>
              </a:ext>
            </a:extLst>
          </p:cNvPr>
          <p:cNvSpPr txBox="1"/>
          <p:nvPr/>
        </p:nvSpPr>
        <p:spPr>
          <a:xfrm>
            <a:off x="2349125" y="1618230"/>
            <a:ext cx="4781950" cy="1077218"/>
          </a:xfrm>
          <a:prstGeom prst="rect">
            <a:avLst/>
          </a:prstGeom>
          <a:noFill/>
        </p:spPr>
        <p:txBody>
          <a:bodyPr wrap="none" rtlCol="0">
            <a:spAutoFit/>
          </a:bodyPr>
          <a:lstStyle/>
          <a:p>
            <a:pPr algn="ctr"/>
            <a:r>
              <a:rPr lang="en-GB" sz="3200" dirty="0"/>
              <a:t>International Collaboration </a:t>
            </a:r>
            <a:br>
              <a:rPr lang="en-GB" sz="3200" dirty="0"/>
            </a:br>
            <a:r>
              <a:rPr lang="en-GB" sz="3200" dirty="0"/>
              <a:t>and Partners</a:t>
            </a:r>
          </a:p>
        </p:txBody>
      </p:sp>
    </p:spTree>
    <p:extLst>
      <p:ext uri="{BB962C8B-B14F-4D97-AF65-F5344CB8AC3E}">
        <p14:creationId xmlns:p14="http://schemas.microsoft.com/office/powerpoint/2010/main" val="1687944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0" y="4882561"/>
            <a:ext cx="4353144" cy="343358"/>
          </a:xfrm>
        </p:spPr>
        <p:txBody>
          <a:bodyPr>
            <a:noAutofit/>
          </a:bodyPr>
          <a:lstStyle/>
          <a:p>
            <a:r>
              <a:rPr lang="en-US" altLang="en-US" sz="1800" dirty="0"/>
              <a:t>See: Future of Ergonomics – </a:t>
            </a:r>
            <a:r>
              <a:rPr lang="en-US" altLang="en-US" sz="1800" dirty="0" err="1"/>
              <a:t>Dul</a:t>
            </a:r>
            <a:r>
              <a:rPr lang="en-US" altLang="en-US" sz="1800" dirty="0"/>
              <a:t>, et al, 2012</a:t>
            </a:r>
          </a:p>
        </p:txBody>
      </p:sp>
      <p:sp>
        <p:nvSpPr>
          <p:cNvPr id="15367" name="Date Placeholder 6"/>
          <p:cNvSpPr>
            <a:spLocks noGrp="1" noChangeArrowheads="1"/>
          </p:cNvSpPr>
          <p:nvPr>
            <p:ph type="dt" sz="quarter" idx="10"/>
          </p:nvPr>
        </p:nvSpPr>
        <p:spPr bwMode="auto">
          <a:xfrm>
            <a:off x="842177" y="6346825"/>
            <a:ext cx="1600986" cy="17582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0" numCol="1" rtlCol="0" anchor="b" anchorCtr="0" compatLnSpc="1">
            <a:prstTxWarp prst="textNoShape">
              <a:avLst/>
            </a:prstTxWarp>
          </a:bodyPr>
          <a:lstStyle>
            <a:defPPr>
              <a:defRPr lang="en-US"/>
            </a:defPPr>
            <a:lvl1pPr algn="ctr" defTabSz="608013" rtl="0" fontAlgn="base">
              <a:spcBef>
                <a:spcPct val="0"/>
              </a:spcBef>
              <a:spcAft>
                <a:spcPct val="0"/>
              </a:spcAft>
              <a:defRPr sz="1000" kern="1200" baseline="0">
                <a:solidFill>
                  <a:schemeClr val="tx1"/>
                </a:solidFill>
                <a:latin typeface="Calibri Light" panose="020F0302020204030204" pitchFamily="34" charset="0"/>
                <a:ea typeface="ＭＳ Ｐゴシック" charset="0"/>
                <a:cs typeface="Calibri Light" panose="020F0302020204030204" pitchFamily="34" charset="0"/>
              </a:defRPr>
            </a:lvl1pPr>
            <a:lvl2pPr marL="608013" indent="-150813" algn="l" defTabSz="608013" rtl="0" fontAlgn="base">
              <a:spcBef>
                <a:spcPct val="0"/>
              </a:spcBef>
              <a:spcAft>
                <a:spcPct val="0"/>
              </a:spcAft>
              <a:defRPr sz="3200" kern="1200">
                <a:solidFill>
                  <a:schemeClr val="tx1"/>
                </a:solidFill>
                <a:latin typeface="Arial" charset="0"/>
                <a:ea typeface="ＭＳ Ｐゴシック" charset="0"/>
                <a:cs typeface="ＭＳ Ｐゴシック" charset="0"/>
              </a:defRPr>
            </a:lvl2pPr>
            <a:lvl3pPr marL="1217613" indent="-303213" algn="l" defTabSz="608013" rtl="0" fontAlgn="base">
              <a:spcBef>
                <a:spcPct val="0"/>
              </a:spcBef>
              <a:spcAft>
                <a:spcPct val="0"/>
              </a:spcAft>
              <a:defRPr sz="3200" kern="1200">
                <a:solidFill>
                  <a:schemeClr val="tx1"/>
                </a:solidFill>
                <a:latin typeface="Arial" charset="0"/>
                <a:ea typeface="ＭＳ Ｐゴシック" charset="0"/>
                <a:cs typeface="ＭＳ Ｐゴシック" charset="0"/>
              </a:defRPr>
            </a:lvl3pPr>
            <a:lvl4pPr marL="1825625" indent="-454025" algn="l" defTabSz="608013" rtl="0" fontAlgn="base">
              <a:spcBef>
                <a:spcPct val="0"/>
              </a:spcBef>
              <a:spcAft>
                <a:spcPct val="0"/>
              </a:spcAft>
              <a:defRPr sz="3200" kern="1200">
                <a:solidFill>
                  <a:schemeClr val="tx1"/>
                </a:solidFill>
                <a:latin typeface="Arial" charset="0"/>
                <a:ea typeface="ＭＳ Ｐゴシック" charset="0"/>
                <a:cs typeface="ＭＳ Ｐゴシック" charset="0"/>
              </a:defRPr>
            </a:lvl4pPr>
            <a:lvl5pPr marL="2435225" indent="-606425" algn="l" defTabSz="608013" rtl="0" fontAlgn="base">
              <a:spcBef>
                <a:spcPct val="0"/>
              </a:spcBef>
              <a:spcAft>
                <a:spcPct val="0"/>
              </a:spcAft>
              <a:defRPr sz="3200" kern="1200">
                <a:solidFill>
                  <a:schemeClr val="tx1"/>
                </a:solidFill>
                <a:latin typeface="Arial" charset="0"/>
                <a:ea typeface="ＭＳ Ｐゴシック" charset="0"/>
                <a:cs typeface="ＭＳ Ｐゴシック" charset="0"/>
              </a:defRPr>
            </a:lvl5pPr>
            <a:lvl6pPr marL="2286000" algn="l" defTabSz="457200" rtl="0" eaLnBrk="1" latinLnBrk="0" hangingPunct="1">
              <a:defRPr sz="3200" kern="1200">
                <a:solidFill>
                  <a:schemeClr val="tx1"/>
                </a:solidFill>
                <a:latin typeface="Arial" charset="0"/>
                <a:ea typeface="ＭＳ Ｐゴシック" charset="0"/>
                <a:cs typeface="ＭＳ Ｐゴシック" charset="0"/>
              </a:defRPr>
            </a:lvl6pPr>
            <a:lvl7pPr marL="2743200" algn="l" defTabSz="457200" rtl="0" eaLnBrk="1" latinLnBrk="0" hangingPunct="1">
              <a:defRPr sz="3200" kern="1200">
                <a:solidFill>
                  <a:schemeClr val="tx1"/>
                </a:solidFill>
                <a:latin typeface="Arial" charset="0"/>
                <a:ea typeface="ＭＳ Ｐゴシック" charset="0"/>
                <a:cs typeface="ＭＳ Ｐゴシック" charset="0"/>
              </a:defRPr>
            </a:lvl7pPr>
            <a:lvl8pPr marL="3200400" algn="l" defTabSz="457200" rtl="0" eaLnBrk="1" latinLnBrk="0" hangingPunct="1">
              <a:defRPr sz="3200" kern="1200">
                <a:solidFill>
                  <a:schemeClr val="tx1"/>
                </a:solidFill>
                <a:latin typeface="Arial" charset="0"/>
                <a:ea typeface="ＭＳ Ｐゴシック" charset="0"/>
                <a:cs typeface="ＭＳ Ｐゴシック" charset="0"/>
              </a:defRPr>
            </a:lvl8pPr>
            <a:lvl9pPr marL="3657600" algn="l" defTabSz="457200" rtl="0" eaLnBrk="1" latinLnBrk="0" hangingPunct="1">
              <a:defRPr sz="3200" kern="1200">
                <a:solidFill>
                  <a:schemeClr val="tx1"/>
                </a:solidFill>
                <a:latin typeface="Arial" charset="0"/>
                <a:ea typeface="ＭＳ Ｐゴシック" charset="0"/>
                <a:cs typeface="ＭＳ Ｐゴシック" charset="0"/>
              </a:defRPr>
            </a:lvl9pPr>
          </a:lstStyle>
          <a:p>
            <a:pPr>
              <a:defRPr/>
            </a:pPr>
            <a:fld id="{C9BC14CA-94BB-4056-844D-E2FE5E67D048}" type="datetime1">
              <a:rPr lang="en-US" smtClean="0"/>
              <a:pPr>
                <a:defRPr/>
              </a:pPr>
              <a:t>7/19/23</a:t>
            </a:fld>
            <a:endParaRPr lang="en-US" altLang="en-US" sz="900">
              <a:latin typeface="Calibri Light" pitchFamily="34" charset="0"/>
            </a:endParaRPr>
          </a:p>
        </p:txBody>
      </p:sp>
      <p:sp>
        <p:nvSpPr>
          <p:cNvPr id="15368" name="Footer Placeholder 7"/>
          <p:cNvSpPr>
            <a:spLocks noGrp="1" noChangeArrowheads="1"/>
          </p:cNvSpPr>
          <p:nvPr>
            <p:ph type="ftr" sz="quarter" idx="11"/>
          </p:nvPr>
        </p:nvSpPr>
        <p:spPr bwMode="auto">
          <a:xfrm>
            <a:off x="653270" y="6347415"/>
            <a:ext cx="9107434" cy="17464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0" numCol="1" rtlCol="0" anchor="b" anchorCtr="0" compatLnSpc="1">
            <a:prstTxWarp prst="textNoShape">
              <a:avLst/>
            </a:prstTxWarp>
          </a:bodyPr>
          <a:lstStyle>
            <a:defPPr>
              <a:defRPr lang="en-US"/>
            </a:defPPr>
            <a:lvl1pPr algn="l" defTabSz="608013" rtl="0" fontAlgn="base">
              <a:spcBef>
                <a:spcPct val="0"/>
              </a:spcBef>
              <a:spcAft>
                <a:spcPct val="0"/>
              </a:spcAft>
              <a:defRPr sz="1000" b="1" kern="1200">
                <a:solidFill>
                  <a:schemeClr val="tx1"/>
                </a:solidFill>
                <a:latin typeface="Calibri Light" panose="020F0302020204030204" pitchFamily="34" charset="0"/>
                <a:ea typeface="ＭＳ Ｐゴシック" charset="0"/>
                <a:cs typeface="Calibri Light" panose="020F0302020204030204" pitchFamily="34" charset="0"/>
              </a:defRPr>
            </a:lvl1pPr>
            <a:lvl2pPr marL="608013" indent="-150813" algn="l" defTabSz="608013" rtl="0" fontAlgn="base">
              <a:spcBef>
                <a:spcPct val="0"/>
              </a:spcBef>
              <a:spcAft>
                <a:spcPct val="0"/>
              </a:spcAft>
              <a:defRPr sz="3200" kern="1200">
                <a:solidFill>
                  <a:schemeClr val="tx1"/>
                </a:solidFill>
                <a:latin typeface="Arial" charset="0"/>
                <a:ea typeface="ＭＳ Ｐゴシック" charset="0"/>
                <a:cs typeface="ＭＳ Ｐゴシック" charset="0"/>
              </a:defRPr>
            </a:lvl2pPr>
            <a:lvl3pPr marL="1217613" indent="-303213" algn="l" defTabSz="608013" rtl="0" fontAlgn="base">
              <a:spcBef>
                <a:spcPct val="0"/>
              </a:spcBef>
              <a:spcAft>
                <a:spcPct val="0"/>
              </a:spcAft>
              <a:defRPr sz="3200" kern="1200">
                <a:solidFill>
                  <a:schemeClr val="tx1"/>
                </a:solidFill>
                <a:latin typeface="Arial" charset="0"/>
                <a:ea typeface="ＭＳ Ｐゴシック" charset="0"/>
                <a:cs typeface="ＭＳ Ｐゴシック" charset="0"/>
              </a:defRPr>
            </a:lvl3pPr>
            <a:lvl4pPr marL="1825625" indent="-454025" algn="l" defTabSz="608013" rtl="0" fontAlgn="base">
              <a:spcBef>
                <a:spcPct val="0"/>
              </a:spcBef>
              <a:spcAft>
                <a:spcPct val="0"/>
              </a:spcAft>
              <a:defRPr sz="3200" kern="1200">
                <a:solidFill>
                  <a:schemeClr val="tx1"/>
                </a:solidFill>
                <a:latin typeface="Arial" charset="0"/>
                <a:ea typeface="ＭＳ Ｐゴシック" charset="0"/>
                <a:cs typeface="ＭＳ Ｐゴシック" charset="0"/>
              </a:defRPr>
            </a:lvl4pPr>
            <a:lvl5pPr marL="2435225" indent="-606425" algn="l" defTabSz="608013" rtl="0" fontAlgn="base">
              <a:spcBef>
                <a:spcPct val="0"/>
              </a:spcBef>
              <a:spcAft>
                <a:spcPct val="0"/>
              </a:spcAft>
              <a:defRPr sz="3200" kern="1200">
                <a:solidFill>
                  <a:schemeClr val="tx1"/>
                </a:solidFill>
                <a:latin typeface="Arial" charset="0"/>
                <a:ea typeface="ＭＳ Ｐゴシック" charset="0"/>
                <a:cs typeface="ＭＳ Ｐゴシック" charset="0"/>
              </a:defRPr>
            </a:lvl5pPr>
            <a:lvl6pPr marL="2286000" algn="l" defTabSz="457200" rtl="0" eaLnBrk="1" latinLnBrk="0" hangingPunct="1">
              <a:defRPr sz="3200" kern="1200">
                <a:solidFill>
                  <a:schemeClr val="tx1"/>
                </a:solidFill>
                <a:latin typeface="Arial" charset="0"/>
                <a:ea typeface="ＭＳ Ｐゴシック" charset="0"/>
                <a:cs typeface="ＭＳ Ｐゴシック" charset="0"/>
              </a:defRPr>
            </a:lvl6pPr>
            <a:lvl7pPr marL="2743200" algn="l" defTabSz="457200" rtl="0" eaLnBrk="1" latinLnBrk="0" hangingPunct="1">
              <a:defRPr sz="3200" kern="1200">
                <a:solidFill>
                  <a:schemeClr val="tx1"/>
                </a:solidFill>
                <a:latin typeface="Arial" charset="0"/>
                <a:ea typeface="ＭＳ Ｐゴシック" charset="0"/>
                <a:cs typeface="ＭＳ Ｐゴシック" charset="0"/>
              </a:defRPr>
            </a:lvl7pPr>
            <a:lvl8pPr marL="3200400" algn="l" defTabSz="457200" rtl="0" eaLnBrk="1" latinLnBrk="0" hangingPunct="1">
              <a:defRPr sz="3200" kern="1200">
                <a:solidFill>
                  <a:schemeClr val="tx1"/>
                </a:solidFill>
                <a:latin typeface="Arial" charset="0"/>
                <a:ea typeface="ＭＳ Ｐゴシック" charset="0"/>
                <a:cs typeface="ＭＳ Ｐゴシック" charset="0"/>
              </a:defRPr>
            </a:lvl8pPr>
            <a:lvl9pPr marL="3657600" algn="l" defTabSz="457200" rtl="0" eaLnBrk="1" latinLnBrk="0" hangingPunct="1">
              <a:defRPr sz="3200" kern="1200">
                <a:solidFill>
                  <a:schemeClr val="tx1"/>
                </a:solidFill>
                <a:latin typeface="Arial" charset="0"/>
                <a:ea typeface="ＭＳ Ｐゴシック" charset="0"/>
                <a:cs typeface="ＭＳ Ｐゴシック" charset="0"/>
              </a:defRPr>
            </a:lvl9pPr>
          </a:lstStyle>
          <a:p>
            <a:endParaRPr lang="en-US" altLang="en-US" sz="900">
              <a:latin typeface="Calibri Light" pitchFamily="34" charset="0"/>
            </a:endParaRPr>
          </a:p>
        </p:txBody>
      </p:sp>
      <p:sp>
        <p:nvSpPr>
          <p:cNvPr id="15369" name="Slide Number Placeholder 8"/>
          <p:cNvSpPr>
            <a:spLocks noGrp="1" noChangeArrowheads="1"/>
          </p:cNvSpPr>
          <p:nvPr>
            <p:ph type="sldNum" sz="quarter" idx="12"/>
          </p:nvPr>
        </p:nvSpPr>
        <p:spPr bwMode="auto">
          <a:xfrm>
            <a:off x="262157" y="6347414"/>
            <a:ext cx="347443" cy="1746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rtlCol="0" anchor="b"/>
          <a:lstStyle>
            <a:defPPr>
              <a:defRPr lang="en-US"/>
            </a:defPPr>
            <a:lvl1pPr algn="r" defTabSz="608013" rtl="0" fontAlgn="base">
              <a:spcBef>
                <a:spcPct val="0"/>
              </a:spcBef>
              <a:spcAft>
                <a:spcPct val="0"/>
              </a:spcAft>
              <a:defRPr sz="1000" b="1" kern="1200">
                <a:solidFill>
                  <a:schemeClr val="tx1"/>
                </a:solidFill>
                <a:latin typeface="Calibri Light" pitchFamily="34" charset="0"/>
                <a:ea typeface="ＭＳ Ｐゴシック" charset="0"/>
                <a:cs typeface="ＭＳ Ｐゴシック" charset="0"/>
              </a:defRPr>
            </a:lvl1pPr>
            <a:lvl2pPr marL="608013" indent="-150813" algn="l" defTabSz="608013" rtl="0" fontAlgn="base">
              <a:spcBef>
                <a:spcPct val="0"/>
              </a:spcBef>
              <a:spcAft>
                <a:spcPct val="0"/>
              </a:spcAft>
              <a:defRPr sz="3200" kern="1200">
                <a:solidFill>
                  <a:schemeClr val="tx1"/>
                </a:solidFill>
                <a:latin typeface="Arial" charset="0"/>
                <a:ea typeface="ＭＳ Ｐゴシック" charset="0"/>
                <a:cs typeface="ＭＳ Ｐゴシック" charset="0"/>
              </a:defRPr>
            </a:lvl2pPr>
            <a:lvl3pPr marL="1217613" indent="-303213" algn="l" defTabSz="608013" rtl="0" fontAlgn="base">
              <a:spcBef>
                <a:spcPct val="0"/>
              </a:spcBef>
              <a:spcAft>
                <a:spcPct val="0"/>
              </a:spcAft>
              <a:defRPr sz="3200" kern="1200">
                <a:solidFill>
                  <a:schemeClr val="tx1"/>
                </a:solidFill>
                <a:latin typeface="Arial" charset="0"/>
                <a:ea typeface="ＭＳ Ｐゴシック" charset="0"/>
                <a:cs typeface="ＭＳ Ｐゴシック" charset="0"/>
              </a:defRPr>
            </a:lvl3pPr>
            <a:lvl4pPr marL="1825625" indent="-454025" algn="l" defTabSz="608013" rtl="0" fontAlgn="base">
              <a:spcBef>
                <a:spcPct val="0"/>
              </a:spcBef>
              <a:spcAft>
                <a:spcPct val="0"/>
              </a:spcAft>
              <a:defRPr sz="3200" kern="1200">
                <a:solidFill>
                  <a:schemeClr val="tx1"/>
                </a:solidFill>
                <a:latin typeface="Arial" charset="0"/>
                <a:ea typeface="ＭＳ Ｐゴシック" charset="0"/>
                <a:cs typeface="ＭＳ Ｐゴシック" charset="0"/>
              </a:defRPr>
            </a:lvl4pPr>
            <a:lvl5pPr marL="2435225" indent="-606425" algn="l" defTabSz="608013" rtl="0" fontAlgn="base">
              <a:spcBef>
                <a:spcPct val="0"/>
              </a:spcBef>
              <a:spcAft>
                <a:spcPct val="0"/>
              </a:spcAft>
              <a:defRPr sz="3200" kern="1200">
                <a:solidFill>
                  <a:schemeClr val="tx1"/>
                </a:solidFill>
                <a:latin typeface="Arial" charset="0"/>
                <a:ea typeface="ＭＳ Ｐゴシック" charset="0"/>
                <a:cs typeface="ＭＳ Ｐゴシック" charset="0"/>
              </a:defRPr>
            </a:lvl5pPr>
            <a:lvl6pPr marL="2286000" algn="l" defTabSz="457200" rtl="0" eaLnBrk="1" latinLnBrk="0" hangingPunct="1">
              <a:defRPr sz="3200" kern="1200">
                <a:solidFill>
                  <a:schemeClr val="tx1"/>
                </a:solidFill>
                <a:latin typeface="Arial" charset="0"/>
                <a:ea typeface="ＭＳ Ｐゴシック" charset="0"/>
                <a:cs typeface="ＭＳ Ｐゴシック" charset="0"/>
              </a:defRPr>
            </a:lvl6pPr>
            <a:lvl7pPr marL="2743200" algn="l" defTabSz="457200" rtl="0" eaLnBrk="1" latinLnBrk="0" hangingPunct="1">
              <a:defRPr sz="3200" kern="1200">
                <a:solidFill>
                  <a:schemeClr val="tx1"/>
                </a:solidFill>
                <a:latin typeface="Arial" charset="0"/>
                <a:ea typeface="ＭＳ Ｐゴシック" charset="0"/>
                <a:cs typeface="ＭＳ Ｐゴシック" charset="0"/>
              </a:defRPr>
            </a:lvl7pPr>
            <a:lvl8pPr marL="3200400" algn="l" defTabSz="457200" rtl="0" eaLnBrk="1" latinLnBrk="0" hangingPunct="1">
              <a:defRPr sz="3200" kern="1200">
                <a:solidFill>
                  <a:schemeClr val="tx1"/>
                </a:solidFill>
                <a:latin typeface="Arial" charset="0"/>
                <a:ea typeface="ＭＳ Ｐゴシック" charset="0"/>
                <a:cs typeface="ＭＳ Ｐゴシック" charset="0"/>
              </a:defRPr>
            </a:lvl8pPr>
            <a:lvl9pPr marL="3657600" algn="l" defTabSz="457200" rtl="0" eaLnBrk="1" latinLnBrk="0" hangingPunct="1">
              <a:defRPr sz="3200" kern="1200">
                <a:solidFill>
                  <a:schemeClr val="tx1"/>
                </a:solidFill>
                <a:latin typeface="Arial" charset="0"/>
                <a:ea typeface="ＭＳ Ｐゴシック" charset="0"/>
                <a:cs typeface="ＭＳ Ｐゴシック" charset="0"/>
              </a:defRPr>
            </a:lvl9pPr>
          </a:lstStyle>
          <a:p>
            <a:fld id="{11D138FC-5D0D-435B-A6D1-1C6FB558343F}" type="slidenum">
              <a:rPr lang="en-US" altLang="en-US" smtClean="0"/>
              <a:pPr/>
              <a:t>25</a:t>
            </a:fld>
            <a:endParaRPr lang="en-US" altLang="en-US" sz="900">
              <a:latin typeface="Calibri Light" pitchFamily="34" charset="0"/>
            </a:endParaRPr>
          </a:p>
        </p:txBody>
      </p:sp>
      <p:sp>
        <p:nvSpPr>
          <p:cNvPr id="19" name="正方形/長方形 18">
            <a:extLst>
              <a:ext uri="{FF2B5EF4-FFF2-40B4-BE49-F238E27FC236}">
                <a16:creationId xmlns:a16="http://schemas.microsoft.com/office/drawing/2014/main" id="{97453C0A-AAD7-3B42-8E62-68D1947840FE}"/>
              </a:ext>
            </a:extLst>
          </p:cNvPr>
          <p:cNvSpPr/>
          <p:nvPr/>
        </p:nvSpPr>
        <p:spPr>
          <a:xfrm>
            <a:off x="586584" y="1321019"/>
            <a:ext cx="6516797" cy="3403264"/>
          </a:xfrm>
          <a:prstGeom prst="rect">
            <a:avLst/>
          </a:prstGeom>
          <a:solidFill>
            <a:schemeClr val="bg1"/>
          </a:solidFill>
          <a:ln>
            <a:solidFill>
              <a:schemeClr val="tx2">
                <a:lumMod val="95000"/>
                <a:lumOff val="5000"/>
              </a:schemeClr>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350" b="1" dirty="0">
                <a:latin typeface="Calibri" panose="020F0502020204030204" pitchFamily="34" charset="0"/>
                <a:cs typeface="Calibri" panose="020F0502020204030204" pitchFamily="34" charset="0"/>
              </a:rPr>
              <a:t>H</a:t>
            </a:r>
            <a:endParaRPr lang="ja-JP" altLang="en-US" sz="1350" b="1">
              <a:latin typeface="Calibri" panose="020F0502020204030204" pitchFamily="34" charset="0"/>
              <a:cs typeface="Calibri" panose="020F0502020204030204" pitchFamily="34" charset="0"/>
            </a:endParaRPr>
          </a:p>
        </p:txBody>
      </p:sp>
      <p:sp>
        <p:nvSpPr>
          <p:cNvPr id="23" name="円/楕円 6">
            <a:extLst>
              <a:ext uri="{FF2B5EF4-FFF2-40B4-BE49-F238E27FC236}">
                <a16:creationId xmlns:a16="http://schemas.microsoft.com/office/drawing/2014/main" id="{CDCA37DF-4929-774C-8803-E82B0E13DC14}"/>
              </a:ext>
            </a:extLst>
          </p:cNvPr>
          <p:cNvSpPr>
            <a:spLocks noChangeArrowheads="1"/>
          </p:cNvSpPr>
          <p:nvPr/>
        </p:nvSpPr>
        <p:spPr bwMode="auto">
          <a:xfrm>
            <a:off x="586584" y="2265929"/>
            <a:ext cx="1919966" cy="971966"/>
          </a:xfrm>
          <a:prstGeom prst="ellipse">
            <a:avLst/>
          </a:prstGeom>
          <a:solidFill>
            <a:srgbClr val="C1578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ja-JP" sz="2101" b="1">
                <a:solidFill>
                  <a:schemeClr val="bg1"/>
                </a:solidFill>
                <a:latin typeface="Calibri" panose="020F0502020204030204" pitchFamily="34" charset="0"/>
                <a:cs typeface="Calibri" panose="020F0502020204030204" pitchFamily="34" charset="0"/>
              </a:rPr>
              <a:t>IEA</a:t>
            </a:r>
            <a:endParaRPr lang="ja-JP" altLang="en-US" sz="2101" b="1">
              <a:solidFill>
                <a:schemeClr val="bg1"/>
              </a:solidFill>
              <a:latin typeface="Calibri" panose="020F0502020204030204" pitchFamily="34" charset="0"/>
              <a:cs typeface="Calibri" panose="020F0502020204030204" pitchFamily="34" charset="0"/>
            </a:endParaRPr>
          </a:p>
        </p:txBody>
      </p:sp>
      <p:sp>
        <p:nvSpPr>
          <p:cNvPr id="25" name="円/楕円 24">
            <a:extLst>
              <a:ext uri="{FF2B5EF4-FFF2-40B4-BE49-F238E27FC236}">
                <a16:creationId xmlns:a16="http://schemas.microsoft.com/office/drawing/2014/main" id="{59310C21-B557-1E47-A350-317E6264E575}"/>
              </a:ext>
            </a:extLst>
          </p:cNvPr>
          <p:cNvSpPr>
            <a:spLocks noChangeArrowheads="1"/>
          </p:cNvSpPr>
          <p:nvPr/>
        </p:nvSpPr>
        <p:spPr bwMode="auto">
          <a:xfrm>
            <a:off x="3836992" y="1499727"/>
            <a:ext cx="1926867" cy="829039"/>
          </a:xfrm>
          <a:prstGeom prst="ellipse">
            <a:avLst/>
          </a:prstGeom>
          <a:solidFill>
            <a:schemeClr val="bg1"/>
          </a:solidFill>
          <a:ln w="12700">
            <a:solidFill>
              <a:schemeClr val="tx2">
                <a:lumMod val="95000"/>
                <a:lumOff val="5000"/>
              </a:schemeClr>
            </a:solidFill>
            <a:round/>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2101" b="1" dirty="0">
                <a:latin typeface="Calibri" panose="020F0502020204030204" pitchFamily="34" charset="0"/>
                <a:cs typeface="Calibri" panose="020F0502020204030204" pitchFamily="34" charset="0"/>
              </a:rPr>
              <a:t>WHO, ILO, ISO</a:t>
            </a:r>
          </a:p>
        </p:txBody>
      </p:sp>
      <p:sp>
        <p:nvSpPr>
          <p:cNvPr id="33" name="円/楕円 32">
            <a:extLst>
              <a:ext uri="{FF2B5EF4-FFF2-40B4-BE49-F238E27FC236}">
                <a16:creationId xmlns:a16="http://schemas.microsoft.com/office/drawing/2014/main" id="{DADAED09-B2C5-014F-BD6F-19666CE023FF}"/>
              </a:ext>
            </a:extLst>
          </p:cNvPr>
          <p:cNvSpPr>
            <a:spLocks noChangeArrowheads="1"/>
          </p:cNvSpPr>
          <p:nvPr/>
        </p:nvSpPr>
        <p:spPr bwMode="auto">
          <a:xfrm>
            <a:off x="3657763" y="3056833"/>
            <a:ext cx="2376883" cy="1227076"/>
          </a:xfrm>
          <a:prstGeom prst="ellipse">
            <a:avLst/>
          </a:prstGeom>
          <a:solidFill>
            <a:schemeClr val="bg1"/>
          </a:solidFill>
          <a:ln w="12700">
            <a:solidFill>
              <a:schemeClr val="tx2">
                <a:lumMod val="95000"/>
                <a:lumOff val="5000"/>
              </a:schemeClr>
            </a:solidFill>
            <a:round/>
            <a:headEnd/>
            <a:tailEnd/>
          </a:ln>
        </p:spPr>
        <p:txBody>
          <a:bodyPr wrap="squar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lnSpc>
                <a:spcPct val="80000"/>
              </a:lnSpc>
              <a:defRPr/>
            </a:pPr>
            <a:r>
              <a:rPr lang="en-US" altLang="ja-JP" sz="2101" b="1" dirty="0">
                <a:solidFill>
                  <a:srgbClr val="FF0000"/>
                </a:solidFill>
                <a:latin typeface="Calibri" panose="020F0502020204030204" pitchFamily="34" charset="0"/>
                <a:cs typeface="Calibri" panose="020F0502020204030204" pitchFamily="34" charset="0"/>
              </a:rPr>
              <a:t>Other Influential Stakeholders</a:t>
            </a:r>
          </a:p>
        </p:txBody>
      </p:sp>
      <p:cxnSp>
        <p:nvCxnSpPr>
          <p:cNvPr id="3" name="曲線コネクタ 2">
            <a:extLst>
              <a:ext uri="{FF2B5EF4-FFF2-40B4-BE49-F238E27FC236}">
                <a16:creationId xmlns:a16="http://schemas.microsoft.com/office/drawing/2014/main" id="{DAAC9E23-5D4E-7746-B45F-02334F1A7090}"/>
              </a:ext>
            </a:extLst>
          </p:cNvPr>
          <p:cNvCxnSpPr>
            <a:stCxn id="23" idx="7"/>
            <a:endCxn id="25" idx="2"/>
          </p:cNvCxnSpPr>
          <p:nvPr/>
        </p:nvCxnSpPr>
        <p:spPr>
          <a:xfrm rot="5400000" flipH="1" flipV="1">
            <a:off x="2784172" y="1355453"/>
            <a:ext cx="494023" cy="1611614"/>
          </a:xfrm>
          <a:prstGeom prst="curvedConnector2">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曲線コネクタ 4">
            <a:extLst>
              <a:ext uri="{FF2B5EF4-FFF2-40B4-BE49-F238E27FC236}">
                <a16:creationId xmlns:a16="http://schemas.microsoft.com/office/drawing/2014/main" id="{6625A8B4-BDD0-4A43-9D0C-13B4838252DE}"/>
              </a:ext>
            </a:extLst>
          </p:cNvPr>
          <p:cNvCxnSpPr>
            <a:cxnSpLocks/>
            <a:stCxn id="23" idx="5"/>
            <a:endCxn id="33" idx="2"/>
          </p:cNvCxnSpPr>
          <p:nvPr/>
        </p:nvCxnSpPr>
        <p:spPr>
          <a:xfrm rot="16200000" flipH="1">
            <a:off x="2654161" y="2666769"/>
            <a:ext cx="574818" cy="1432386"/>
          </a:xfrm>
          <a:prstGeom prst="curvedConnector2">
            <a:avLst/>
          </a:prstGeom>
          <a:ln w="889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A66B30CD-C57B-E94A-81B4-1E037BC4095D}"/>
              </a:ext>
            </a:extLst>
          </p:cNvPr>
          <p:cNvSpPr txBox="1"/>
          <p:nvPr/>
        </p:nvSpPr>
        <p:spPr>
          <a:xfrm>
            <a:off x="2557810" y="2555653"/>
            <a:ext cx="2016899" cy="415627"/>
          </a:xfrm>
          <a:prstGeom prst="rect">
            <a:avLst/>
          </a:prstGeom>
          <a:noFill/>
        </p:spPr>
        <p:txBody>
          <a:bodyPr wrap="none" rtlCol="0">
            <a:spAutoFit/>
          </a:bodyPr>
          <a:lstStyle/>
          <a:p>
            <a:r>
              <a:rPr lang="en-US" altLang="ja-JP" sz="2101">
                <a:solidFill>
                  <a:srgbClr val="FF0000"/>
                </a:solidFill>
                <a:latin typeface="Calibri" panose="020F0502020204030204" pitchFamily="34" charset="0"/>
                <a:cs typeface="Calibri" panose="020F0502020204030204" pitchFamily="34" charset="0"/>
              </a:rPr>
              <a:t>High Quality HFE</a:t>
            </a:r>
            <a:endParaRPr lang="ja-JP" altLang="en-US" sz="2101">
              <a:solidFill>
                <a:srgbClr val="FF000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80FEC7D3-1599-BF45-A606-F399095E49BC}"/>
              </a:ext>
            </a:extLst>
          </p:cNvPr>
          <p:cNvSpPr txBox="1"/>
          <p:nvPr/>
        </p:nvSpPr>
        <p:spPr>
          <a:xfrm>
            <a:off x="3131826" y="545705"/>
            <a:ext cx="3373296" cy="554126"/>
          </a:xfrm>
          <a:prstGeom prst="rect">
            <a:avLst/>
          </a:prstGeom>
          <a:noFill/>
        </p:spPr>
        <p:txBody>
          <a:bodyPr wrap="none" rtlCol="0">
            <a:spAutoFit/>
          </a:bodyPr>
          <a:lstStyle/>
          <a:p>
            <a:pPr algn="ctr"/>
            <a:r>
              <a:rPr lang="en-US" sz="3001" b="1" dirty="0">
                <a:solidFill>
                  <a:srgbClr val="0070C0"/>
                </a:solidFill>
              </a:rPr>
              <a:t>Global Stakeholders</a:t>
            </a:r>
          </a:p>
        </p:txBody>
      </p:sp>
      <p:sp>
        <p:nvSpPr>
          <p:cNvPr id="8" name="TextBox 7">
            <a:extLst>
              <a:ext uri="{FF2B5EF4-FFF2-40B4-BE49-F238E27FC236}">
                <a16:creationId xmlns:a16="http://schemas.microsoft.com/office/drawing/2014/main" id="{AB175F59-0A05-89AC-9B26-BD1C95AF2A00}"/>
              </a:ext>
            </a:extLst>
          </p:cNvPr>
          <p:cNvSpPr txBox="1"/>
          <p:nvPr/>
        </p:nvSpPr>
        <p:spPr>
          <a:xfrm>
            <a:off x="2979506" y="1162741"/>
            <a:ext cx="6164494" cy="2523768"/>
          </a:xfrm>
          <a:prstGeom prst="rect">
            <a:avLst/>
          </a:prstGeom>
          <a:noFill/>
        </p:spPr>
        <p:txBody>
          <a:bodyPr wrap="square">
            <a:spAutoFit/>
          </a:bodyPr>
          <a:lstStyle/>
          <a:p>
            <a:pPr lvl="7"/>
            <a:r>
              <a:rPr lang="en-GB" sz="1400" b="0" i="0" dirty="0">
                <a:solidFill>
                  <a:srgbClr val="666666"/>
                </a:solidFill>
                <a:effectLst/>
                <a:latin typeface="Roboto" panose="02000000000000000000" pitchFamily="2" charset="0"/>
              </a:rPr>
              <a:t>The IEA maintains official </a:t>
            </a:r>
          </a:p>
          <a:p>
            <a:pPr lvl="7">
              <a:buFont typeface="Arial" panose="020B0604020202020204" pitchFamily="34" charset="0"/>
              <a:buChar char="•"/>
            </a:pPr>
            <a:r>
              <a:rPr lang="en-GB" sz="1400" b="0" i="0" dirty="0">
                <a:solidFill>
                  <a:srgbClr val="666666"/>
                </a:solidFill>
                <a:effectLst/>
                <a:latin typeface="Roboto" panose="02000000000000000000" pitchFamily="2" charset="0"/>
              </a:rPr>
              <a:t>Non-State Actor status with the </a:t>
            </a:r>
            <a:r>
              <a:rPr lang="en-GB" sz="1400" b="0" i="0" u="none" strike="noStrike" dirty="0">
                <a:solidFill>
                  <a:srgbClr val="3333CC"/>
                </a:solidFill>
                <a:effectLst/>
                <a:latin typeface="Roboto" panose="02000000000000000000" pitchFamily="2" charset="0"/>
                <a:hlinkClick r:id="rId2"/>
              </a:rPr>
              <a:t>World Health Organization (WHO)</a:t>
            </a:r>
            <a:r>
              <a:rPr lang="en-GB" sz="1400" b="0" i="0" dirty="0">
                <a:solidFill>
                  <a:srgbClr val="666666"/>
                </a:solidFill>
                <a:effectLst/>
                <a:latin typeface="Roboto" panose="02000000000000000000" pitchFamily="2" charset="0"/>
              </a:rPr>
              <a:t> </a:t>
            </a:r>
          </a:p>
          <a:p>
            <a:pPr lvl="7">
              <a:buFont typeface="Arial" panose="020B0604020202020204" pitchFamily="34" charset="0"/>
              <a:buChar char="•"/>
            </a:pPr>
            <a:r>
              <a:rPr lang="en-GB" sz="1400" b="0" i="0" dirty="0">
                <a:solidFill>
                  <a:srgbClr val="666666"/>
                </a:solidFill>
                <a:effectLst/>
                <a:latin typeface="Roboto" panose="02000000000000000000" pitchFamily="2" charset="0"/>
              </a:rPr>
              <a:t> registered NGO of the </a:t>
            </a:r>
            <a:r>
              <a:rPr lang="en-GB" sz="1400" b="0" i="0" u="none" strike="noStrike" dirty="0">
                <a:solidFill>
                  <a:srgbClr val="3333CC"/>
                </a:solidFill>
                <a:effectLst/>
                <a:latin typeface="Roboto" panose="02000000000000000000" pitchFamily="2" charset="0"/>
                <a:hlinkClick r:id="rId3"/>
              </a:rPr>
              <a:t>International Labour Organization (ILO).</a:t>
            </a:r>
            <a:endParaRPr lang="en-GB" sz="1400" b="0" i="0" u="none" strike="noStrike" dirty="0">
              <a:solidFill>
                <a:srgbClr val="3333CC"/>
              </a:solidFill>
              <a:effectLst/>
              <a:latin typeface="Roboto" panose="02000000000000000000" pitchFamily="2" charset="0"/>
            </a:endParaRPr>
          </a:p>
          <a:p>
            <a:pPr lvl="7">
              <a:buFont typeface="Arial" panose="020B0604020202020204" pitchFamily="34" charset="0"/>
              <a:buChar char="•"/>
            </a:pPr>
            <a:r>
              <a:rPr lang="en-GB" sz="1400" b="0" i="0" dirty="0">
                <a:solidFill>
                  <a:srgbClr val="666666"/>
                </a:solidFill>
                <a:effectLst/>
                <a:latin typeface="Roboto" panose="02000000000000000000" pitchFamily="2" charset="0"/>
              </a:rPr>
              <a:t>Category A Liaison with </a:t>
            </a:r>
            <a:r>
              <a:rPr lang="en-GB" sz="1400" dirty="0">
                <a:solidFill>
                  <a:srgbClr val="3333CC"/>
                </a:solidFill>
                <a:latin typeface="Roboto" panose="02000000000000000000" pitchFamily="2" charset="0"/>
                <a:hlinkClick r:id="rId4"/>
              </a:rPr>
              <a:t>International Standards Organization (ISO)</a:t>
            </a:r>
            <a:r>
              <a:rPr lang="en-GB" sz="1400" dirty="0">
                <a:solidFill>
                  <a:srgbClr val="666666"/>
                </a:solidFill>
                <a:latin typeface="Roboto" panose="02000000000000000000" pitchFamily="2" charset="0"/>
              </a:rPr>
              <a:t>  for ISO</a:t>
            </a:r>
            <a:r>
              <a:rPr lang="en-GB" sz="1400" b="0" i="0" dirty="0">
                <a:solidFill>
                  <a:srgbClr val="666666"/>
                </a:solidFill>
                <a:effectLst/>
                <a:latin typeface="Roboto" panose="02000000000000000000" pitchFamily="2" charset="0"/>
              </a:rPr>
              <a:t>/TC159 – “Ergonomics</a:t>
            </a:r>
            <a:r>
              <a:rPr lang="en-GB" b="0" i="0" dirty="0">
                <a:solidFill>
                  <a:srgbClr val="666666"/>
                </a:solidFill>
                <a:effectLst/>
                <a:latin typeface="Roboto" panose="02000000000000000000" pitchFamily="2" charset="0"/>
              </a:rPr>
              <a:t>”</a:t>
            </a:r>
          </a:p>
        </p:txBody>
      </p:sp>
    </p:spTree>
    <p:extLst>
      <p:ext uri="{BB962C8B-B14F-4D97-AF65-F5344CB8AC3E}">
        <p14:creationId xmlns:p14="http://schemas.microsoft.com/office/powerpoint/2010/main" val="3714461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44BB5A-8C91-C0E4-05C0-C60BA69C6853}"/>
              </a:ext>
            </a:extLst>
          </p:cNvPr>
          <p:cNvSpPr>
            <a:spLocks noGrp="1"/>
          </p:cNvSpPr>
          <p:nvPr>
            <p:ph idx="1"/>
          </p:nvPr>
        </p:nvSpPr>
        <p:spPr>
          <a:xfrm>
            <a:off x="2398903" y="888290"/>
            <a:ext cx="6101334" cy="1811445"/>
          </a:xfrm>
        </p:spPr>
        <p:txBody>
          <a:bodyPr>
            <a:normAutofit fontScale="92500" lnSpcReduction="10000"/>
          </a:bodyPr>
          <a:lstStyle/>
          <a:p>
            <a:r>
              <a:rPr lang="en-GB" dirty="0">
                <a:solidFill>
                  <a:srgbClr val="3333CC"/>
                </a:solidFill>
                <a:latin typeface="Roboto" panose="02000000000000000000" pitchFamily="2" charset="0"/>
                <a:hlinkClick r:id="rId2"/>
              </a:rPr>
              <a:t>World Health Organization (WHO)</a:t>
            </a:r>
            <a:r>
              <a:rPr lang="en-GB" dirty="0">
                <a:solidFill>
                  <a:srgbClr val="666666"/>
                </a:solidFill>
                <a:latin typeface="Roboto" panose="02000000000000000000" pitchFamily="2" charset="0"/>
              </a:rPr>
              <a:t> - </a:t>
            </a:r>
            <a:r>
              <a:rPr lang="en-GB" b="0" i="0" dirty="0">
                <a:solidFill>
                  <a:srgbClr val="666666"/>
                </a:solidFill>
                <a:effectLst/>
                <a:latin typeface="Roboto" panose="02000000000000000000" pitchFamily="2" charset="0"/>
              </a:rPr>
              <a:t>official Non-State Actor status </a:t>
            </a:r>
          </a:p>
          <a:p>
            <a:r>
              <a:rPr lang="en-GB" b="0" i="0" u="none" strike="noStrike" dirty="0">
                <a:solidFill>
                  <a:srgbClr val="3333CC"/>
                </a:solidFill>
                <a:effectLst/>
                <a:latin typeface="Roboto" panose="02000000000000000000" pitchFamily="2" charset="0"/>
                <a:hlinkClick r:id="rId3"/>
              </a:rPr>
              <a:t>International Labour Organization (ILO)</a:t>
            </a:r>
            <a:r>
              <a:rPr lang="en-GB" dirty="0">
                <a:solidFill>
                  <a:srgbClr val="666666"/>
                </a:solidFill>
                <a:latin typeface="Roboto" panose="02000000000000000000" pitchFamily="2" charset="0"/>
              </a:rPr>
              <a:t> affiliated Non-Government Organisation</a:t>
            </a:r>
          </a:p>
          <a:p>
            <a:r>
              <a:rPr lang="en-GB" b="0" i="0" u="none" strike="noStrike" dirty="0">
                <a:solidFill>
                  <a:srgbClr val="3333CC"/>
                </a:solidFill>
                <a:effectLst/>
                <a:latin typeface="Roboto" panose="02000000000000000000" pitchFamily="2" charset="0"/>
                <a:hlinkClick r:id="rId4"/>
              </a:rPr>
              <a:t>International Standards Organization (ISO)</a:t>
            </a:r>
            <a:r>
              <a:rPr lang="en-GB" b="0" i="0" dirty="0">
                <a:solidFill>
                  <a:srgbClr val="666666"/>
                </a:solidFill>
                <a:effectLst/>
                <a:latin typeface="Roboto" panose="02000000000000000000" pitchFamily="2" charset="0"/>
              </a:rPr>
              <a:t> – Category A Liaison with ISO/TC159 – “Ergonomics”</a:t>
            </a:r>
            <a:endParaRPr lang="en-GB" dirty="0">
              <a:solidFill>
                <a:srgbClr val="666666"/>
              </a:solidFill>
              <a:latin typeface="Roboto" panose="02000000000000000000" pitchFamily="2" charset="0"/>
            </a:endParaRPr>
          </a:p>
          <a:p>
            <a:pPr marL="0" indent="0">
              <a:buNone/>
            </a:pPr>
            <a:endParaRPr lang="en-GB" b="0" i="0" dirty="0">
              <a:solidFill>
                <a:srgbClr val="666666"/>
              </a:solidFill>
              <a:effectLst/>
              <a:latin typeface="Roboto" panose="02000000000000000000" pitchFamily="2" charset="0"/>
            </a:endParaRPr>
          </a:p>
        </p:txBody>
      </p:sp>
      <p:sp>
        <p:nvSpPr>
          <p:cNvPr id="3" name="TextBox 2">
            <a:extLst>
              <a:ext uri="{FF2B5EF4-FFF2-40B4-BE49-F238E27FC236}">
                <a16:creationId xmlns:a16="http://schemas.microsoft.com/office/drawing/2014/main" id="{3A6CF760-6850-A0D3-A8AF-8B93143B72F7}"/>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6/8</a:t>
            </a:r>
          </a:p>
        </p:txBody>
      </p:sp>
      <p:sp>
        <p:nvSpPr>
          <p:cNvPr id="5" name="TextBox 4">
            <a:extLst>
              <a:ext uri="{FF2B5EF4-FFF2-40B4-BE49-F238E27FC236}">
                <a16:creationId xmlns:a16="http://schemas.microsoft.com/office/drawing/2014/main" id="{98B69D08-E755-B5A0-0100-D88A2F60E999}"/>
              </a:ext>
            </a:extLst>
          </p:cNvPr>
          <p:cNvSpPr txBox="1"/>
          <p:nvPr/>
        </p:nvSpPr>
        <p:spPr>
          <a:xfrm>
            <a:off x="1393317" y="254031"/>
            <a:ext cx="6986016" cy="523220"/>
          </a:xfrm>
          <a:prstGeom prst="rect">
            <a:avLst/>
          </a:prstGeom>
          <a:noFill/>
        </p:spPr>
        <p:txBody>
          <a:bodyPr wrap="square">
            <a:spAutoFit/>
          </a:bodyPr>
          <a:lstStyle/>
          <a:p>
            <a:r>
              <a:rPr lang="en-GB" sz="2800" dirty="0"/>
              <a:t>IEA International Collaboration</a:t>
            </a:r>
          </a:p>
        </p:txBody>
      </p:sp>
      <p:sp>
        <p:nvSpPr>
          <p:cNvPr id="7" name="Curved Right Arrow 6">
            <a:extLst>
              <a:ext uri="{FF2B5EF4-FFF2-40B4-BE49-F238E27FC236}">
                <a16:creationId xmlns:a16="http://schemas.microsoft.com/office/drawing/2014/main" id="{F5CF0D74-EE85-9F50-6F04-E47A5E2C222F}"/>
              </a:ext>
            </a:extLst>
          </p:cNvPr>
          <p:cNvSpPr/>
          <p:nvPr/>
        </p:nvSpPr>
        <p:spPr>
          <a:xfrm>
            <a:off x="628650" y="1178643"/>
            <a:ext cx="1529334" cy="238897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TextBox 7">
            <a:extLst>
              <a:ext uri="{FF2B5EF4-FFF2-40B4-BE49-F238E27FC236}">
                <a16:creationId xmlns:a16="http://schemas.microsoft.com/office/drawing/2014/main" id="{A5E36C85-57ED-2D84-B8FD-A06653D92508}"/>
              </a:ext>
            </a:extLst>
          </p:cNvPr>
          <p:cNvSpPr txBox="1"/>
          <p:nvPr/>
        </p:nvSpPr>
        <p:spPr>
          <a:xfrm>
            <a:off x="2587752" y="3072384"/>
            <a:ext cx="4498848" cy="1754326"/>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path path="circle">
              <a:fillToRect l="100000" b="100000"/>
            </a:path>
            <a:tileRect t="-100000" r="-100000"/>
          </a:gradFill>
        </p:spPr>
        <p:txBody>
          <a:bodyPr wrap="square" rtlCol="0">
            <a:spAutoFit/>
          </a:bodyPr>
          <a:lstStyle/>
          <a:p>
            <a:r>
              <a:rPr lang="en-GB" dirty="0"/>
              <a:t>This allows us to </a:t>
            </a:r>
          </a:p>
          <a:p>
            <a:pPr marL="285750" indent="-285750">
              <a:buFont typeface="Arial" panose="020B0604020202020204" pitchFamily="34" charset="0"/>
              <a:buChar char="•"/>
            </a:pPr>
            <a:r>
              <a:rPr lang="en-GB" dirty="0"/>
              <a:t>propose activities, </a:t>
            </a:r>
          </a:p>
          <a:p>
            <a:pPr marL="285750" indent="-285750">
              <a:buFont typeface="Arial" panose="020B0604020202020204" pitchFamily="34" charset="0"/>
              <a:buChar char="•"/>
            </a:pPr>
            <a:r>
              <a:rPr lang="en-GB" dirty="0"/>
              <a:t>participate in/contribute to meetings on HFE relevant items, </a:t>
            </a:r>
          </a:p>
          <a:p>
            <a:pPr marL="285750" indent="-285750">
              <a:buFont typeface="Arial" panose="020B0604020202020204" pitchFamily="34" charset="0"/>
              <a:buChar char="•"/>
            </a:pPr>
            <a:r>
              <a:rPr lang="en-GB" dirty="0"/>
              <a:t>collaborate on products e.g. publications</a:t>
            </a:r>
          </a:p>
          <a:p>
            <a:pPr marL="285750" indent="-285750">
              <a:buFont typeface="Arial" panose="020B0604020202020204" pitchFamily="34" charset="0"/>
              <a:buChar char="•"/>
            </a:pPr>
            <a:r>
              <a:rPr lang="en-GB" dirty="0"/>
              <a:t>comment on papers and policy</a:t>
            </a:r>
          </a:p>
        </p:txBody>
      </p:sp>
    </p:spTree>
    <p:extLst>
      <p:ext uri="{BB962C8B-B14F-4D97-AF65-F5344CB8AC3E}">
        <p14:creationId xmlns:p14="http://schemas.microsoft.com/office/powerpoint/2010/main" val="11223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A906D5-FEFA-54B7-6A68-BA50508CF16D}"/>
              </a:ext>
            </a:extLst>
          </p:cNvPr>
          <p:cNvSpPr>
            <a:spLocks noGrp="1"/>
          </p:cNvSpPr>
          <p:nvPr>
            <p:ph idx="1"/>
          </p:nvPr>
        </p:nvSpPr>
        <p:spPr>
          <a:xfrm>
            <a:off x="1090987" y="2119108"/>
            <a:ext cx="7446838" cy="2247409"/>
          </a:xfrm>
        </p:spPr>
        <p:txBody>
          <a:bodyPr>
            <a:normAutofit fontScale="92500" lnSpcReduction="10000"/>
          </a:bodyPr>
          <a:lstStyle/>
          <a:p>
            <a:r>
              <a:rPr lang="en-GB" sz="1800" spc="-15" dirty="0"/>
              <a:t>International Commission on Occupational Health (ICOH)</a:t>
            </a:r>
          </a:p>
          <a:p>
            <a:r>
              <a:rPr lang="en-GB" sz="1800" spc="-15" dirty="0"/>
              <a:t>International Occupational Hygienists Association (IOHA) </a:t>
            </a:r>
          </a:p>
          <a:p>
            <a:r>
              <a:rPr lang="en-GB" sz="1800" spc="-15" dirty="0"/>
              <a:t>The International Society for Quality in Health Care (</a:t>
            </a:r>
            <a:r>
              <a:rPr lang="en-GB" sz="1800" spc="-15" dirty="0" err="1"/>
              <a:t>ISQua</a:t>
            </a:r>
            <a:r>
              <a:rPr lang="en-GB" sz="1800" spc="-15" dirty="0"/>
              <a:t>) </a:t>
            </a:r>
          </a:p>
          <a:p>
            <a:r>
              <a:rPr lang="en-GB" sz="1800" spc="-15" dirty="0"/>
              <a:t>Foundation for Professional Ergonomics   </a:t>
            </a:r>
          </a:p>
          <a:p>
            <a:r>
              <a:rPr lang="en-GB" sz="1800" spc="-15" dirty="0"/>
              <a:t>International Council on Systems Engineering (INCOSE) </a:t>
            </a:r>
          </a:p>
          <a:p>
            <a:r>
              <a:rPr lang="en-GB" sz="1800" spc="-15" dirty="0"/>
              <a:t>IISE Applied Ergonomics Society </a:t>
            </a:r>
          </a:p>
          <a:p>
            <a:r>
              <a:rPr lang="en-GB" sz="1800" spc="-15" dirty="0">
                <a:effectLst/>
                <a:latin typeface="Calibri" panose="020F0502020204030204" pitchFamily="34" charset="0"/>
                <a:ea typeface="Times New Roman" panose="02020603050405020304" pitchFamily="18" charset="0"/>
                <a:cs typeface="CG Times"/>
              </a:rPr>
              <a:t>International Society of Pharmacovigilance (</a:t>
            </a:r>
            <a:r>
              <a:rPr lang="en-GB" sz="1800" spc="-15" dirty="0" err="1">
                <a:effectLst/>
                <a:latin typeface="Calibri" panose="020F0502020204030204" pitchFamily="34" charset="0"/>
                <a:ea typeface="Times New Roman" panose="02020603050405020304" pitchFamily="18" charset="0"/>
                <a:cs typeface="CG Times"/>
              </a:rPr>
              <a:t>ISoP</a:t>
            </a:r>
            <a:r>
              <a:rPr lang="en-GB" sz="1800" spc="-15" dirty="0">
                <a:effectLst/>
                <a:latin typeface="Calibri" panose="020F0502020204030204" pitchFamily="34" charset="0"/>
                <a:ea typeface="Times New Roman" panose="02020603050405020304" pitchFamily="18" charset="0"/>
                <a:cs typeface="CG Times"/>
              </a:rPr>
              <a:t>)</a:t>
            </a:r>
            <a:endParaRPr lang="en-CH" sz="1800" dirty="0">
              <a:effectLst/>
              <a:latin typeface="CG Times"/>
              <a:ea typeface="Times New Roman" panose="02020603050405020304" pitchFamily="18" charset="0"/>
              <a:cs typeface="CG Times"/>
            </a:endParaRPr>
          </a:p>
          <a:p>
            <a:pPr algn="l">
              <a:buFont typeface="Arial" panose="020B0604020202020204" pitchFamily="34" charset="0"/>
              <a:buChar char="•"/>
            </a:pPr>
            <a:endParaRPr lang="en-GB" dirty="0"/>
          </a:p>
        </p:txBody>
      </p:sp>
      <p:sp>
        <p:nvSpPr>
          <p:cNvPr id="3" name="TextBox 2">
            <a:extLst>
              <a:ext uri="{FF2B5EF4-FFF2-40B4-BE49-F238E27FC236}">
                <a16:creationId xmlns:a16="http://schemas.microsoft.com/office/drawing/2014/main" id="{9F3E2DC5-40BA-70C4-54E3-37DBDDFA8FC9}"/>
              </a:ext>
            </a:extLst>
          </p:cNvPr>
          <p:cNvSpPr txBox="1"/>
          <p:nvPr/>
        </p:nvSpPr>
        <p:spPr>
          <a:xfrm>
            <a:off x="1017141" y="297951"/>
            <a:ext cx="6390526" cy="523220"/>
          </a:xfrm>
          <a:prstGeom prst="rect">
            <a:avLst/>
          </a:prstGeom>
          <a:noFill/>
        </p:spPr>
        <p:txBody>
          <a:bodyPr wrap="square" rtlCol="0">
            <a:spAutoFit/>
          </a:bodyPr>
          <a:lstStyle/>
          <a:p>
            <a:r>
              <a:rPr lang="en-GB" sz="2800" dirty="0"/>
              <a:t>Collaboration with Partner Organisations</a:t>
            </a:r>
          </a:p>
        </p:txBody>
      </p:sp>
      <p:sp>
        <p:nvSpPr>
          <p:cNvPr id="4" name="TextBox 3">
            <a:extLst>
              <a:ext uri="{FF2B5EF4-FFF2-40B4-BE49-F238E27FC236}">
                <a16:creationId xmlns:a16="http://schemas.microsoft.com/office/drawing/2014/main" id="{C1051536-0C25-6527-84D5-8F6555276BEE}"/>
              </a:ext>
            </a:extLst>
          </p:cNvPr>
          <p:cNvSpPr txBox="1"/>
          <p:nvPr/>
        </p:nvSpPr>
        <p:spPr>
          <a:xfrm>
            <a:off x="832207" y="1182290"/>
            <a:ext cx="6750121" cy="657546"/>
          </a:xfrm>
          <a:prstGeom prst="rect">
            <a:avLst/>
          </a:prstGeom>
          <a:noFill/>
        </p:spPr>
        <p:txBody>
          <a:bodyPr wrap="square" rtlCol="0">
            <a:spAutoFit/>
          </a:bodyPr>
          <a:lstStyle/>
          <a:p>
            <a:r>
              <a:rPr lang="en-GB" dirty="0"/>
              <a:t>The IEA has exchanged Memoranda of Understanding (MOUs) which establish and support collaboration with the following organisations:</a:t>
            </a:r>
          </a:p>
        </p:txBody>
      </p:sp>
    </p:spTree>
    <p:extLst>
      <p:ext uri="{BB962C8B-B14F-4D97-AF65-F5344CB8AC3E}">
        <p14:creationId xmlns:p14="http://schemas.microsoft.com/office/powerpoint/2010/main" val="23129769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44BB5A-8C91-C0E4-05C0-C60BA69C6853}"/>
              </a:ext>
            </a:extLst>
          </p:cNvPr>
          <p:cNvSpPr>
            <a:spLocks noGrp="1"/>
          </p:cNvSpPr>
          <p:nvPr>
            <p:ph idx="1"/>
          </p:nvPr>
        </p:nvSpPr>
        <p:spPr>
          <a:xfrm>
            <a:off x="2398903" y="888290"/>
            <a:ext cx="6101334" cy="1811445"/>
          </a:xfrm>
        </p:spPr>
        <p:txBody>
          <a:bodyPr>
            <a:normAutofit fontScale="77500" lnSpcReduction="20000"/>
          </a:bodyPr>
          <a:lstStyle/>
          <a:p>
            <a:pPr marL="0" indent="0">
              <a:buNone/>
            </a:pPr>
            <a:r>
              <a:rPr lang="en-GB" b="0" i="0" dirty="0">
                <a:solidFill>
                  <a:srgbClr val="666666"/>
                </a:solidFill>
                <a:effectLst/>
                <a:latin typeface="Roboto" panose="02000000000000000000" pitchFamily="2" charset="0"/>
              </a:rPr>
              <a:t>The IEA cooperates with other international bodies with common or similar goals. </a:t>
            </a:r>
            <a:r>
              <a:rPr lang="en-GB" dirty="0">
                <a:solidFill>
                  <a:srgbClr val="666666"/>
                </a:solidFill>
                <a:latin typeface="Roboto" panose="02000000000000000000" pitchFamily="2" charset="0"/>
              </a:rPr>
              <a:t>e.g. Memoranda of Understanding with</a:t>
            </a:r>
          </a:p>
          <a:p>
            <a:pPr algn="l">
              <a:buFont typeface="Arial" panose="020B0604020202020204" pitchFamily="34" charset="0"/>
              <a:buChar char="•"/>
            </a:pPr>
            <a:r>
              <a:rPr lang="en-GB" b="0" i="0" u="none" strike="noStrike" dirty="0">
                <a:solidFill>
                  <a:srgbClr val="3333CC"/>
                </a:solidFill>
                <a:effectLst/>
                <a:latin typeface="Roboto" panose="02000000000000000000" pitchFamily="2" charset="0"/>
                <a:hlinkClick r:id="rId2"/>
              </a:rPr>
              <a:t>International Commission on Occupational Health (ICOH)</a:t>
            </a:r>
            <a:r>
              <a:rPr lang="en-GB" b="0" i="0" dirty="0">
                <a:solidFill>
                  <a:srgbClr val="666666"/>
                </a:solidFill>
                <a:effectLst/>
                <a:latin typeface="Roboto" panose="02000000000000000000" pitchFamily="2" charset="0"/>
              </a:rPr>
              <a:t> </a:t>
            </a:r>
          </a:p>
          <a:p>
            <a:pPr algn="l">
              <a:buFont typeface="Arial" panose="020B0604020202020204" pitchFamily="34" charset="0"/>
              <a:buChar char="•"/>
            </a:pPr>
            <a:r>
              <a:rPr lang="en-GB" b="0" i="0" u="none" strike="noStrike" dirty="0">
                <a:solidFill>
                  <a:srgbClr val="3333CC"/>
                </a:solidFill>
                <a:effectLst/>
                <a:latin typeface="Roboto" panose="02000000000000000000" pitchFamily="2" charset="0"/>
                <a:hlinkClick r:id="rId3"/>
              </a:rPr>
              <a:t>International Occupational Hygienists Association (IOHA)</a:t>
            </a:r>
            <a:r>
              <a:rPr lang="en-GB" b="0" i="0" dirty="0">
                <a:solidFill>
                  <a:srgbClr val="666666"/>
                </a:solidFill>
                <a:effectLst/>
                <a:latin typeface="Roboto" panose="02000000000000000000" pitchFamily="2" charset="0"/>
              </a:rPr>
              <a:t> </a:t>
            </a:r>
          </a:p>
          <a:p>
            <a:pPr algn="l">
              <a:buFont typeface="Arial" panose="020B0604020202020204" pitchFamily="34" charset="0"/>
              <a:buChar char="•"/>
            </a:pPr>
            <a:r>
              <a:rPr lang="en-GB" b="0" i="0" u="none" strike="noStrike" dirty="0">
                <a:solidFill>
                  <a:srgbClr val="0D8FA3"/>
                </a:solidFill>
                <a:effectLst/>
                <a:latin typeface="Roboto" panose="02000000000000000000" pitchFamily="2" charset="0"/>
                <a:hlinkClick r:id="rId4"/>
              </a:rPr>
              <a:t>The International Society for Quality in Health Care (ISQua)</a:t>
            </a:r>
            <a:r>
              <a:rPr lang="en-GB" b="0" i="0" dirty="0">
                <a:solidFill>
                  <a:srgbClr val="666666"/>
                </a:solidFill>
                <a:effectLst/>
                <a:latin typeface="Roboto" panose="02000000000000000000" pitchFamily="2" charset="0"/>
              </a:rPr>
              <a:t> </a:t>
            </a:r>
          </a:p>
          <a:p>
            <a:pPr algn="l">
              <a:buFont typeface="Arial" panose="020B0604020202020204" pitchFamily="34" charset="0"/>
              <a:buChar char="•"/>
            </a:pPr>
            <a:r>
              <a:rPr lang="en-GB" b="0" i="0" u="none" strike="noStrike" dirty="0">
                <a:solidFill>
                  <a:srgbClr val="3333CC"/>
                </a:solidFill>
                <a:effectLst/>
                <a:latin typeface="Roboto" panose="02000000000000000000" pitchFamily="2" charset="0"/>
                <a:hlinkClick r:id="rId5"/>
              </a:rPr>
              <a:t>International Council on Systems Engineering (INCOSE)</a:t>
            </a:r>
            <a:r>
              <a:rPr lang="en-GB" b="0" i="0" dirty="0">
                <a:solidFill>
                  <a:srgbClr val="666666"/>
                </a:solidFill>
                <a:effectLst/>
                <a:latin typeface="Roboto" panose="02000000000000000000" pitchFamily="2" charset="0"/>
              </a:rPr>
              <a:t> </a:t>
            </a:r>
          </a:p>
          <a:p>
            <a:pPr algn="l">
              <a:buFont typeface="Arial" panose="020B0604020202020204" pitchFamily="34" charset="0"/>
              <a:buChar char="•"/>
            </a:pPr>
            <a:r>
              <a:rPr lang="en-GB" b="0" i="0" dirty="0">
                <a:solidFill>
                  <a:srgbClr val="666666"/>
                </a:solidFill>
                <a:effectLst/>
                <a:latin typeface="Roboto" panose="02000000000000000000" pitchFamily="2" charset="0"/>
              </a:rPr>
              <a:t>Also some other ergonomics networks.</a:t>
            </a:r>
          </a:p>
        </p:txBody>
      </p:sp>
      <p:sp>
        <p:nvSpPr>
          <p:cNvPr id="3" name="TextBox 2">
            <a:extLst>
              <a:ext uri="{FF2B5EF4-FFF2-40B4-BE49-F238E27FC236}">
                <a16:creationId xmlns:a16="http://schemas.microsoft.com/office/drawing/2014/main" id="{3A6CF760-6850-A0D3-A8AF-8B93143B72F7}"/>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6/8</a:t>
            </a:r>
          </a:p>
        </p:txBody>
      </p:sp>
      <p:sp>
        <p:nvSpPr>
          <p:cNvPr id="5" name="TextBox 4">
            <a:extLst>
              <a:ext uri="{FF2B5EF4-FFF2-40B4-BE49-F238E27FC236}">
                <a16:creationId xmlns:a16="http://schemas.microsoft.com/office/drawing/2014/main" id="{98B69D08-E755-B5A0-0100-D88A2F60E999}"/>
              </a:ext>
            </a:extLst>
          </p:cNvPr>
          <p:cNvSpPr txBox="1"/>
          <p:nvPr/>
        </p:nvSpPr>
        <p:spPr>
          <a:xfrm>
            <a:off x="1393317" y="254031"/>
            <a:ext cx="6986016" cy="523220"/>
          </a:xfrm>
          <a:prstGeom prst="rect">
            <a:avLst/>
          </a:prstGeom>
          <a:noFill/>
        </p:spPr>
        <p:txBody>
          <a:bodyPr wrap="square">
            <a:spAutoFit/>
          </a:bodyPr>
          <a:lstStyle/>
          <a:p>
            <a:r>
              <a:rPr lang="en-GB" sz="2800" dirty="0"/>
              <a:t>IEA Partner organisations</a:t>
            </a:r>
          </a:p>
        </p:txBody>
      </p:sp>
      <p:sp>
        <p:nvSpPr>
          <p:cNvPr id="7" name="Curved Right Arrow 6">
            <a:extLst>
              <a:ext uri="{FF2B5EF4-FFF2-40B4-BE49-F238E27FC236}">
                <a16:creationId xmlns:a16="http://schemas.microsoft.com/office/drawing/2014/main" id="{F5CF0D74-EE85-9F50-6F04-E47A5E2C222F}"/>
              </a:ext>
            </a:extLst>
          </p:cNvPr>
          <p:cNvSpPr/>
          <p:nvPr/>
        </p:nvSpPr>
        <p:spPr>
          <a:xfrm>
            <a:off x="628650" y="1178643"/>
            <a:ext cx="1529334" cy="238897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TextBox 7">
            <a:extLst>
              <a:ext uri="{FF2B5EF4-FFF2-40B4-BE49-F238E27FC236}">
                <a16:creationId xmlns:a16="http://schemas.microsoft.com/office/drawing/2014/main" id="{A5E36C85-57ED-2D84-B8FD-A06653D92508}"/>
              </a:ext>
            </a:extLst>
          </p:cNvPr>
          <p:cNvSpPr txBox="1"/>
          <p:nvPr/>
        </p:nvSpPr>
        <p:spPr>
          <a:xfrm>
            <a:off x="2587752" y="3072384"/>
            <a:ext cx="4498848" cy="120032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path path="circle">
              <a:fillToRect l="100000" b="100000"/>
            </a:path>
            <a:tileRect t="-100000" r="-100000"/>
          </a:gradFill>
        </p:spPr>
        <p:txBody>
          <a:bodyPr wrap="square" rtlCol="0">
            <a:spAutoFit/>
          </a:bodyPr>
          <a:lstStyle/>
          <a:p>
            <a:r>
              <a:rPr lang="en-GB" dirty="0"/>
              <a:t>This allows us to </a:t>
            </a:r>
          </a:p>
          <a:p>
            <a:pPr marL="285750" indent="-285750">
              <a:buFont typeface="Arial" panose="020B0604020202020204" pitchFamily="34" charset="0"/>
              <a:buChar char="•"/>
            </a:pPr>
            <a:r>
              <a:rPr lang="en-GB" dirty="0"/>
              <a:t>synergise our efforts</a:t>
            </a:r>
          </a:p>
          <a:p>
            <a:pPr marL="285750" indent="-285750">
              <a:buFont typeface="Arial" panose="020B0604020202020204" pitchFamily="34" charset="0"/>
              <a:buChar char="•"/>
            </a:pPr>
            <a:r>
              <a:rPr lang="en-GB" dirty="0"/>
              <a:t>promote understanding of our profession</a:t>
            </a:r>
          </a:p>
          <a:p>
            <a:pPr marL="285750" indent="-285750">
              <a:buFont typeface="Arial" panose="020B0604020202020204" pitchFamily="34" charset="0"/>
              <a:buChar char="•"/>
            </a:pPr>
            <a:r>
              <a:rPr lang="en-GB" dirty="0"/>
              <a:t>benefit from external expertise network</a:t>
            </a:r>
          </a:p>
        </p:txBody>
      </p:sp>
      <p:sp>
        <p:nvSpPr>
          <p:cNvPr id="4" name="TextBox 3">
            <a:extLst>
              <a:ext uri="{FF2B5EF4-FFF2-40B4-BE49-F238E27FC236}">
                <a16:creationId xmlns:a16="http://schemas.microsoft.com/office/drawing/2014/main" id="{C0855D50-13F2-959B-2DB8-BC35A03F8A48}"/>
              </a:ext>
            </a:extLst>
          </p:cNvPr>
          <p:cNvSpPr txBox="1"/>
          <p:nvPr/>
        </p:nvSpPr>
        <p:spPr>
          <a:xfrm rot="19220818">
            <a:off x="5801867" y="3719468"/>
            <a:ext cx="3429000" cy="646331"/>
          </a:xfrm>
          <a:prstGeom prst="rect">
            <a:avLst/>
          </a:prstGeom>
          <a:solidFill>
            <a:srgbClr val="FFFF00"/>
          </a:solidFill>
        </p:spPr>
        <p:txBody>
          <a:bodyPr wrap="square" rtlCol="0">
            <a:spAutoFit/>
          </a:bodyPr>
          <a:lstStyle/>
          <a:p>
            <a:r>
              <a:rPr lang="en-GB" i="1" dirty="0"/>
              <a:t>Under development: partnerships with universities</a:t>
            </a:r>
          </a:p>
        </p:txBody>
      </p:sp>
    </p:spTree>
    <p:extLst>
      <p:ext uri="{BB962C8B-B14F-4D97-AF65-F5344CB8AC3E}">
        <p14:creationId xmlns:p14="http://schemas.microsoft.com/office/powerpoint/2010/main" val="3432992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el 1"/>
          <p:cNvSpPr>
            <a:spLocks noGrp="1"/>
          </p:cNvSpPr>
          <p:nvPr>
            <p:ph type="ctrTitle"/>
          </p:nvPr>
        </p:nvSpPr>
        <p:spPr>
          <a:xfrm>
            <a:off x="1166607" y="285080"/>
            <a:ext cx="6428668" cy="604771"/>
          </a:xfrm>
        </p:spPr>
        <p:txBody>
          <a:bodyPr/>
          <a:lstStyle/>
          <a:p>
            <a:pPr algn="ctr">
              <a:defRPr/>
            </a:pPr>
            <a:r>
              <a:rPr lang="en-US" altLang="ja-JP" sz="3001">
                <a:solidFill>
                  <a:schemeClr val="bg1"/>
                </a:solidFill>
                <a:latin typeface="Calibri" charset="0"/>
                <a:ea typeface="MS PGothic" charset="-128"/>
              </a:rPr>
              <a:t>Strategic design?</a:t>
            </a:r>
            <a:endParaRPr lang="en-US" altLang="ja-JP" sz="3001" dirty="0">
              <a:solidFill>
                <a:schemeClr val="bg1"/>
              </a:solidFill>
              <a:latin typeface="Calibri" charset="0"/>
              <a:ea typeface="MS PGothic" charset="-128"/>
            </a:endParaRPr>
          </a:p>
        </p:txBody>
      </p:sp>
      <p:sp>
        <p:nvSpPr>
          <p:cNvPr id="4" name="Rechteck 3"/>
          <p:cNvSpPr>
            <a:spLocks noChangeArrowheads="1"/>
          </p:cNvSpPr>
          <p:nvPr/>
        </p:nvSpPr>
        <p:spPr bwMode="auto">
          <a:xfrm>
            <a:off x="551234" y="587466"/>
            <a:ext cx="7362020" cy="171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lr>
                <a:srgbClr val="336699"/>
              </a:buClr>
              <a:buFont typeface="Wingdings" pitchFamily="-106" charset="2"/>
              <a:buChar char="§"/>
              <a:defRPr sz="2400">
                <a:solidFill>
                  <a:schemeClr val="tx2"/>
                </a:solidFill>
                <a:latin typeface="Arial" charset="0"/>
                <a:ea typeface="ＭＳ Ｐゴシック" pitchFamily="-106" charset="-128"/>
              </a:defRPr>
            </a:lvl1pPr>
            <a:lvl2pPr marL="742950" indent="-285750" algn="l" eaLnBrk="0" hangingPunct="0">
              <a:spcBef>
                <a:spcPct val="20000"/>
              </a:spcBef>
              <a:buClr>
                <a:schemeClr val="bg2"/>
              </a:buClr>
              <a:buFont typeface="Wingdings" pitchFamily="-106" charset="2"/>
              <a:buChar char="§"/>
              <a:defRPr sz="2000">
                <a:solidFill>
                  <a:schemeClr val="accent2"/>
                </a:solidFill>
                <a:latin typeface="Arial" charset="0"/>
                <a:ea typeface="ＭＳ Ｐゴシック" pitchFamily="-106" charset="-128"/>
              </a:defRPr>
            </a:lvl2pPr>
            <a:lvl3pPr marL="1143000" indent="-228600" algn="l" eaLnBrk="0" hangingPunct="0">
              <a:spcBef>
                <a:spcPct val="20000"/>
              </a:spcBef>
              <a:buClr>
                <a:schemeClr val="folHlink"/>
              </a:buClr>
              <a:buFont typeface="Wingdings" pitchFamily="-106" charset="2"/>
              <a:buChar char="§"/>
              <a:defRPr sz="2000">
                <a:solidFill>
                  <a:schemeClr val="accent2"/>
                </a:solidFill>
                <a:latin typeface="Arial" charset="0"/>
                <a:ea typeface="ＭＳ Ｐゴシック" pitchFamily="-106" charset="-128"/>
              </a:defRPr>
            </a:lvl3pPr>
            <a:lvl4pPr marL="1600200" indent="-228600" algn="l" eaLnBrk="0" hangingPunct="0">
              <a:spcBef>
                <a:spcPct val="20000"/>
              </a:spcBef>
              <a:buClr>
                <a:srgbClr val="FF3300"/>
              </a:buClr>
              <a:buChar char="–"/>
              <a:defRPr sz="2000">
                <a:solidFill>
                  <a:srgbClr val="666699"/>
                </a:solidFill>
                <a:latin typeface="Arial" charset="0"/>
                <a:ea typeface="ＭＳ Ｐゴシック" pitchFamily="-106" charset="-128"/>
              </a:defRPr>
            </a:lvl4pPr>
            <a:lvl5pPr marL="2057400" indent="-228600" algn="l" eaLnBrk="0" hangingPunct="0">
              <a:spcBef>
                <a:spcPct val="20000"/>
              </a:spcBef>
              <a:buClr>
                <a:srgbClr val="FF3300"/>
              </a:buClr>
              <a:buChar char="»"/>
              <a:defRPr sz="2000">
                <a:solidFill>
                  <a:srgbClr val="666699"/>
                </a:solidFill>
                <a:latin typeface="Arial" charset="0"/>
                <a:ea typeface="ＭＳ Ｐゴシック" pitchFamily="-106" charset="-128"/>
              </a:defRPr>
            </a:lvl5pPr>
            <a:lvl6pPr marL="2514600" indent="-228600" eaLnBrk="0" fontAlgn="base" hangingPunct="0">
              <a:spcBef>
                <a:spcPct val="20000"/>
              </a:spcBef>
              <a:spcAft>
                <a:spcPct val="0"/>
              </a:spcAft>
              <a:buClr>
                <a:srgbClr val="FF3300"/>
              </a:buClr>
              <a:buChar char="»"/>
              <a:defRPr sz="2000">
                <a:solidFill>
                  <a:srgbClr val="666699"/>
                </a:solidFill>
                <a:latin typeface="Arial" charset="0"/>
                <a:ea typeface="ＭＳ Ｐゴシック" pitchFamily="-106" charset="-128"/>
              </a:defRPr>
            </a:lvl6pPr>
            <a:lvl7pPr marL="2971800" indent="-228600" eaLnBrk="0" fontAlgn="base" hangingPunct="0">
              <a:spcBef>
                <a:spcPct val="20000"/>
              </a:spcBef>
              <a:spcAft>
                <a:spcPct val="0"/>
              </a:spcAft>
              <a:buClr>
                <a:srgbClr val="FF3300"/>
              </a:buClr>
              <a:buChar char="»"/>
              <a:defRPr sz="2000">
                <a:solidFill>
                  <a:srgbClr val="666699"/>
                </a:solidFill>
                <a:latin typeface="Arial" charset="0"/>
                <a:ea typeface="ＭＳ Ｐゴシック" pitchFamily="-106" charset="-128"/>
              </a:defRPr>
            </a:lvl7pPr>
            <a:lvl8pPr marL="3429000" indent="-228600" eaLnBrk="0" fontAlgn="base" hangingPunct="0">
              <a:spcBef>
                <a:spcPct val="20000"/>
              </a:spcBef>
              <a:spcAft>
                <a:spcPct val="0"/>
              </a:spcAft>
              <a:buClr>
                <a:srgbClr val="FF3300"/>
              </a:buClr>
              <a:buChar char="»"/>
              <a:defRPr sz="2000">
                <a:solidFill>
                  <a:srgbClr val="666699"/>
                </a:solidFill>
                <a:latin typeface="Arial" charset="0"/>
                <a:ea typeface="ＭＳ Ｐゴシック" pitchFamily="-106" charset="-128"/>
              </a:defRPr>
            </a:lvl8pPr>
            <a:lvl9pPr marL="3886200" indent="-228600" eaLnBrk="0" fontAlgn="base" hangingPunct="0">
              <a:spcBef>
                <a:spcPct val="20000"/>
              </a:spcBef>
              <a:spcAft>
                <a:spcPct val="0"/>
              </a:spcAft>
              <a:buClr>
                <a:srgbClr val="FF3300"/>
              </a:buClr>
              <a:buChar char="»"/>
              <a:defRPr sz="2000">
                <a:solidFill>
                  <a:srgbClr val="666699"/>
                </a:solidFill>
                <a:latin typeface="Arial" charset="0"/>
                <a:ea typeface="ＭＳ Ｐゴシック" pitchFamily="-106" charset="-128"/>
              </a:defRPr>
            </a:lvl9pPr>
          </a:lstStyle>
          <a:p>
            <a:pPr marL="557339" lvl="1" indent="0">
              <a:spcAft>
                <a:spcPts val="450"/>
              </a:spcAft>
              <a:buClr>
                <a:srgbClr val="336699"/>
              </a:buClr>
              <a:buNone/>
              <a:defRPr/>
            </a:pPr>
            <a:r>
              <a:rPr lang="en-US" sz="2401" b="1" kern="0" dirty="0">
                <a:solidFill>
                  <a:srgbClr val="0070C0"/>
                </a:solidFill>
              </a:rPr>
              <a:t>IEA works with local stakeholders to build knowledge and capacity</a:t>
            </a:r>
          </a:p>
          <a:p>
            <a:pPr marL="257234" indent="-257234">
              <a:spcAft>
                <a:spcPts val="450"/>
              </a:spcAft>
              <a:buFont typeface="+mj-lt"/>
              <a:buAutoNum type="arabicPeriod"/>
              <a:defRPr/>
            </a:pPr>
            <a:endParaRPr lang="en-US" sz="1350" kern="0" dirty="0">
              <a:solidFill>
                <a:prstClr val="black"/>
              </a:solidFill>
            </a:endParaRPr>
          </a:p>
          <a:p>
            <a:pPr defTabSz="685956">
              <a:spcAft>
                <a:spcPts val="450"/>
              </a:spcAft>
              <a:buNone/>
              <a:defRPr/>
            </a:pPr>
            <a:endParaRPr lang="en-US" sz="1350" b="1" kern="0" dirty="0">
              <a:solidFill>
                <a:srgbClr val="FF0000"/>
              </a:solidFill>
            </a:endParaRPr>
          </a:p>
          <a:p>
            <a:pPr defTabSz="685956">
              <a:spcAft>
                <a:spcPts val="450"/>
              </a:spcAft>
              <a:buNone/>
              <a:defRPr/>
            </a:pPr>
            <a:endParaRPr lang="en-US" sz="1050" b="1" kern="0" dirty="0">
              <a:solidFill>
                <a:srgbClr val="FF0000"/>
              </a:solidFill>
            </a:endParaRPr>
          </a:p>
        </p:txBody>
      </p:sp>
      <p:pic>
        <p:nvPicPr>
          <p:cNvPr id="5" name="Picture 4"/>
          <p:cNvPicPr/>
          <p:nvPr/>
        </p:nvPicPr>
        <p:blipFill>
          <a:blip r:embed="rId3"/>
          <a:stretch>
            <a:fillRect/>
          </a:stretch>
        </p:blipFill>
        <p:spPr>
          <a:xfrm>
            <a:off x="1166607" y="1424452"/>
            <a:ext cx="6428668" cy="3478892"/>
          </a:xfrm>
          <a:prstGeom prst="rect">
            <a:avLst/>
          </a:prstGeom>
        </p:spPr>
      </p:pic>
      <p:sp>
        <p:nvSpPr>
          <p:cNvPr id="2" name="TextBox 1">
            <a:extLst>
              <a:ext uri="{FF2B5EF4-FFF2-40B4-BE49-F238E27FC236}">
                <a16:creationId xmlns:a16="http://schemas.microsoft.com/office/drawing/2014/main" id="{5723B00D-B7EA-8A4E-B185-1013E9CBDF01}"/>
              </a:ext>
            </a:extLst>
          </p:cNvPr>
          <p:cNvSpPr txBox="1"/>
          <p:nvPr/>
        </p:nvSpPr>
        <p:spPr>
          <a:xfrm>
            <a:off x="6582369" y="4977493"/>
            <a:ext cx="2025811" cy="300082"/>
          </a:xfrm>
          <a:prstGeom prst="rect">
            <a:avLst/>
          </a:prstGeom>
          <a:noFill/>
        </p:spPr>
        <p:txBody>
          <a:bodyPr wrap="none" rtlCol="0">
            <a:spAutoFit/>
          </a:bodyPr>
          <a:lstStyle/>
          <a:p>
            <a:pPr algn="ctr"/>
            <a:r>
              <a:rPr lang="en-US" sz="1350" dirty="0" err="1">
                <a:solidFill>
                  <a:srgbClr val="686968"/>
                </a:solidFill>
              </a:rPr>
              <a:t>Greenhaigh</a:t>
            </a:r>
            <a:r>
              <a:rPr lang="en-US" sz="1350" dirty="0">
                <a:solidFill>
                  <a:srgbClr val="686968"/>
                </a:solidFill>
              </a:rPr>
              <a:t> model (2004) </a:t>
            </a:r>
          </a:p>
        </p:txBody>
      </p:sp>
    </p:spTree>
    <p:extLst>
      <p:ext uri="{BB962C8B-B14F-4D97-AF65-F5344CB8AC3E}">
        <p14:creationId xmlns:p14="http://schemas.microsoft.com/office/powerpoint/2010/main" val="2304055744"/>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el 1"/>
          <p:cNvSpPr>
            <a:spLocks noGrp="1"/>
          </p:cNvSpPr>
          <p:nvPr>
            <p:ph type="ctrTitle"/>
          </p:nvPr>
        </p:nvSpPr>
        <p:spPr>
          <a:xfrm>
            <a:off x="1166607" y="285080"/>
            <a:ext cx="6428668" cy="604771"/>
          </a:xfrm>
        </p:spPr>
        <p:txBody>
          <a:bodyPr/>
          <a:lstStyle/>
          <a:p>
            <a:pPr algn="ctr">
              <a:defRPr/>
            </a:pPr>
            <a:r>
              <a:rPr lang="en-US" altLang="ja-JP" sz="3001">
                <a:solidFill>
                  <a:schemeClr val="bg1"/>
                </a:solidFill>
                <a:latin typeface="Calibri" charset="0"/>
                <a:ea typeface="MS PGothic" charset="-128"/>
              </a:rPr>
              <a:t>Strategic design?</a:t>
            </a:r>
            <a:endParaRPr lang="en-US" altLang="ja-JP" sz="3001" dirty="0">
              <a:solidFill>
                <a:schemeClr val="bg1"/>
              </a:solidFill>
              <a:latin typeface="Calibri" charset="0"/>
              <a:ea typeface="MS PGothic" charset="-128"/>
            </a:endParaRPr>
          </a:p>
        </p:txBody>
      </p:sp>
      <p:sp>
        <p:nvSpPr>
          <p:cNvPr id="4" name="Rechteck 3"/>
          <p:cNvSpPr>
            <a:spLocks noChangeArrowheads="1"/>
          </p:cNvSpPr>
          <p:nvPr/>
        </p:nvSpPr>
        <p:spPr bwMode="auto">
          <a:xfrm>
            <a:off x="514484" y="494686"/>
            <a:ext cx="8011252" cy="400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lr>
                <a:srgbClr val="336699"/>
              </a:buClr>
              <a:buFont typeface="Wingdings" pitchFamily="-106" charset="2"/>
              <a:buChar char="§"/>
              <a:defRPr sz="2400">
                <a:solidFill>
                  <a:schemeClr val="tx2"/>
                </a:solidFill>
                <a:latin typeface="Arial" charset="0"/>
                <a:ea typeface="ＭＳ Ｐゴシック" pitchFamily="-106" charset="-128"/>
              </a:defRPr>
            </a:lvl1pPr>
            <a:lvl2pPr marL="742950" indent="-285750" algn="l" eaLnBrk="0" hangingPunct="0">
              <a:spcBef>
                <a:spcPct val="20000"/>
              </a:spcBef>
              <a:buClr>
                <a:schemeClr val="bg2"/>
              </a:buClr>
              <a:buFont typeface="Wingdings" pitchFamily="-106" charset="2"/>
              <a:buChar char="§"/>
              <a:defRPr sz="2000">
                <a:solidFill>
                  <a:schemeClr val="accent2"/>
                </a:solidFill>
                <a:latin typeface="Arial" charset="0"/>
                <a:ea typeface="ＭＳ Ｐゴシック" pitchFamily="-106" charset="-128"/>
              </a:defRPr>
            </a:lvl2pPr>
            <a:lvl3pPr marL="1143000" indent="-228600" algn="l" eaLnBrk="0" hangingPunct="0">
              <a:spcBef>
                <a:spcPct val="20000"/>
              </a:spcBef>
              <a:buClr>
                <a:schemeClr val="folHlink"/>
              </a:buClr>
              <a:buFont typeface="Wingdings" pitchFamily="-106" charset="2"/>
              <a:buChar char="§"/>
              <a:defRPr sz="2000">
                <a:solidFill>
                  <a:schemeClr val="accent2"/>
                </a:solidFill>
                <a:latin typeface="Arial" charset="0"/>
                <a:ea typeface="ＭＳ Ｐゴシック" pitchFamily="-106" charset="-128"/>
              </a:defRPr>
            </a:lvl3pPr>
            <a:lvl4pPr marL="1600200" indent="-228600" algn="l" eaLnBrk="0" hangingPunct="0">
              <a:spcBef>
                <a:spcPct val="20000"/>
              </a:spcBef>
              <a:buClr>
                <a:srgbClr val="FF3300"/>
              </a:buClr>
              <a:buChar char="–"/>
              <a:defRPr sz="2000">
                <a:solidFill>
                  <a:srgbClr val="666699"/>
                </a:solidFill>
                <a:latin typeface="Arial" charset="0"/>
                <a:ea typeface="ＭＳ Ｐゴシック" pitchFamily="-106" charset="-128"/>
              </a:defRPr>
            </a:lvl4pPr>
            <a:lvl5pPr marL="2057400" indent="-228600" algn="l" eaLnBrk="0" hangingPunct="0">
              <a:spcBef>
                <a:spcPct val="20000"/>
              </a:spcBef>
              <a:buClr>
                <a:srgbClr val="FF3300"/>
              </a:buClr>
              <a:buChar char="»"/>
              <a:defRPr sz="2000">
                <a:solidFill>
                  <a:srgbClr val="666699"/>
                </a:solidFill>
                <a:latin typeface="Arial" charset="0"/>
                <a:ea typeface="ＭＳ Ｐゴシック" pitchFamily="-106" charset="-128"/>
              </a:defRPr>
            </a:lvl5pPr>
            <a:lvl6pPr marL="2514600" indent="-228600" eaLnBrk="0" fontAlgn="base" hangingPunct="0">
              <a:spcBef>
                <a:spcPct val="20000"/>
              </a:spcBef>
              <a:spcAft>
                <a:spcPct val="0"/>
              </a:spcAft>
              <a:buClr>
                <a:srgbClr val="FF3300"/>
              </a:buClr>
              <a:buChar char="»"/>
              <a:defRPr sz="2000">
                <a:solidFill>
                  <a:srgbClr val="666699"/>
                </a:solidFill>
                <a:latin typeface="Arial" charset="0"/>
                <a:ea typeface="ＭＳ Ｐゴシック" pitchFamily="-106" charset="-128"/>
              </a:defRPr>
            </a:lvl6pPr>
            <a:lvl7pPr marL="2971800" indent="-228600" eaLnBrk="0" fontAlgn="base" hangingPunct="0">
              <a:spcBef>
                <a:spcPct val="20000"/>
              </a:spcBef>
              <a:spcAft>
                <a:spcPct val="0"/>
              </a:spcAft>
              <a:buClr>
                <a:srgbClr val="FF3300"/>
              </a:buClr>
              <a:buChar char="»"/>
              <a:defRPr sz="2000">
                <a:solidFill>
                  <a:srgbClr val="666699"/>
                </a:solidFill>
                <a:latin typeface="Arial" charset="0"/>
                <a:ea typeface="ＭＳ Ｐゴシック" pitchFamily="-106" charset="-128"/>
              </a:defRPr>
            </a:lvl7pPr>
            <a:lvl8pPr marL="3429000" indent="-228600" eaLnBrk="0" fontAlgn="base" hangingPunct="0">
              <a:spcBef>
                <a:spcPct val="20000"/>
              </a:spcBef>
              <a:spcAft>
                <a:spcPct val="0"/>
              </a:spcAft>
              <a:buClr>
                <a:srgbClr val="FF3300"/>
              </a:buClr>
              <a:buChar char="»"/>
              <a:defRPr sz="2000">
                <a:solidFill>
                  <a:srgbClr val="666699"/>
                </a:solidFill>
                <a:latin typeface="Arial" charset="0"/>
                <a:ea typeface="ＭＳ Ｐゴシック" pitchFamily="-106" charset="-128"/>
              </a:defRPr>
            </a:lvl8pPr>
            <a:lvl9pPr marL="3886200" indent="-228600" eaLnBrk="0" fontAlgn="base" hangingPunct="0">
              <a:spcBef>
                <a:spcPct val="20000"/>
              </a:spcBef>
              <a:spcAft>
                <a:spcPct val="0"/>
              </a:spcAft>
              <a:buClr>
                <a:srgbClr val="FF3300"/>
              </a:buClr>
              <a:buChar char="»"/>
              <a:defRPr sz="2000">
                <a:solidFill>
                  <a:srgbClr val="666699"/>
                </a:solidFill>
                <a:latin typeface="Arial" charset="0"/>
                <a:ea typeface="ＭＳ Ｐゴシック" pitchFamily="-106" charset="-128"/>
              </a:defRPr>
            </a:lvl9pPr>
          </a:lstStyle>
          <a:p>
            <a:pPr algn="ctr" defTabSz="685956">
              <a:spcAft>
                <a:spcPts val="450"/>
              </a:spcAft>
              <a:buNone/>
              <a:defRPr/>
            </a:pPr>
            <a:r>
              <a:rPr lang="en-US" sz="2701" b="1" kern="0" dirty="0">
                <a:solidFill>
                  <a:srgbClr val="0070C0"/>
                </a:solidFill>
              </a:rPr>
              <a:t>Local Stakeholders Create Networks, Communities of Practice, Systems of Influence</a:t>
            </a:r>
            <a:endParaRPr lang="en-US" sz="1350" kern="0" dirty="0">
              <a:solidFill>
                <a:prstClr val="black"/>
              </a:solidFill>
            </a:endParaRPr>
          </a:p>
          <a:p>
            <a:pPr defTabSz="685956">
              <a:spcAft>
                <a:spcPts val="450"/>
              </a:spcAft>
              <a:buNone/>
              <a:defRPr/>
            </a:pPr>
            <a:r>
              <a:rPr lang="en-US" sz="1500" b="1" kern="0" dirty="0">
                <a:solidFill>
                  <a:prstClr val="black"/>
                </a:solidFill>
              </a:rPr>
              <a:t> “Change begins as local actions spring up simultaneously in many different areas. If these changes remain disconnected, nothing happens beyond each locale. However, when they become connected, local actions can emerge as a powerful system with influence at a more global or comprehensive level.”    </a:t>
            </a:r>
            <a:r>
              <a:rPr lang="en-US" sz="1350" kern="0" dirty="0">
                <a:solidFill>
                  <a:prstClr val="black"/>
                </a:solidFill>
              </a:rPr>
              <a:t>Wheatley and Frieze (2006)</a:t>
            </a:r>
            <a:endParaRPr lang="en-US" sz="1350" b="1" kern="0" dirty="0">
              <a:solidFill>
                <a:prstClr val="black"/>
              </a:solidFill>
            </a:endParaRPr>
          </a:p>
          <a:p>
            <a:pPr>
              <a:spcAft>
                <a:spcPts val="450"/>
              </a:spcAft>
              <a:buNone/>
              <a:defRPr/>
            </a:pPr>
            <a:r>
              <a:rPr lang="en-US" sz="1500" b="1" kern="0" dirty="0">
                <a:solidFill>
                  <a:prstClr val="black"/>
                </a:solidFill>
              </a:rPr>
              <a:t>Stage 1: Networks </a:t>
            </a:r>
          </a:p>
          <a:p>
            <a:pPr>
              <a:spcAft>
                <a:spcPts val="450"/>
              </a:spcAft>
              <a:buNone/>
              <a:defRPr/>
            </a:pPr>
            <a:r>
              <a:rPr lang="en-US" sz="1500" b="1" kern="0" dirty="0">
                <a:solidFill>
                  <a:prstClr val="black"/>
                </a:solidFill>
              </a:rPr>
              <a:t>	– Discovering shared purpose </a:t>
            </a:r>
          </a:p>
          <a:p>
            <a:pPr>
              <a:spcAft>
                <a:spcPts val="450"/>
              </a:spcAft>
              <a:buNone/>
              <a:defRPr/>
            </a:pPr>
            <a:r>
              <a:rPr lang="en-US" sz="1500" b="1" kern="0" dirty="0">
                <a:solidFill>
                  <a:prstClr val="black"/>
                </a:solidFill>
              </a:rPr>
              <a:t>Stage 2: Communities of practice </a:t>
            </a:r>
          </a:p>
          <a:p>
            <a:pPr>
              <a:spcAft>
                <a:spcPts val="450"/>
              </a:spcAft>
              <a:buNone/>
              <a:defRPr/>
            </a:pPr>
            <a:r>
              <a:rPr lang="en-US" sz="1500" b="1" kern="0" dirty="0">
                <a:solidFill>
                  <a:prstClr val="black"/>
                </a:solidFill>
              </a:rPr>
              <a:t>	– Developing new practices</a:t>
            </a:r>
          </a:p>
          <a:p>
            <a:pPr>
              <a:spcAft>
                <a:spcPts val="450"/>
              </a:spcAft>
              <a:buNone/>
              <a:defRPr/>
            </a:pPr>
            <a:r>
              <a:rPr lang="en-US" sz="1500" b="1" kern="0" dirty="0">
                <a:solidFill>
                  <a:prstClr val="black"/>
                </a:solidFill>
              </a:rPr>
              <a:t>Stage 3: Systems of influence </a:t>
            </a:r>
          </a:p>
          <a:p>
            <a:pPr>
              <a:spcAft>
                <a:spcPts val="450"/>
              </a:spcAft>
              <a:buNone/>
              <a:defRPr/>
            </a:pPr>
            <a:r>
              <a:rPr lang="en-US" sz="1500" b="1" kern="0" dirty="0">
                <a:solidFill>
                  <a:prstClr val="black"/>
                </a:solidFill>
              </a:rPr>
              <a:t>	– New practices become the norm</a:t>
            </a:r>
            <a:endParaRPr lang="en-US" sz="1350" b="1" kern="0" dirty="0">
              <a:solidFill>
                <a:srgbClr val="FF0000"/>
              </a:solidFill>
            </a:endParaRPr>
          </a:p>
        </p:txBody>
      </p:sp>
      <p:pic>
        <p:nvPicPr>
          <p:cNvPr id="6" name="Picture 5">
            <a:extLst>
              <a:ext uri="{FF2B5EF4-FFF2-40B4-BE49-F238E27FC236}">
                <a16:creationId xmlns:a16="http://schemas.microsoft.com/office/drawing/2014/main" id="{51E38DB8-C8E4-1D4A-B24C-530AAE0FA5AC}"/>
              </a:ext>
            </a:extLst>
          </p:cNvPr>
          <p:cNvPicPr>
            <a:picLocks noChangeAspect="1"/>
          </p:cNvPicPr>
          <p:nvPr/>
        </p:nvPicPr>
        <p:blipFill>
          <a:blip r:embed="rId3"/>
          <a:stretch>
            <a:fillRect/>
          </a:stretch>
        </p:blipFill>
        <p:spPr>
          <a:xfrm>
            <a:off x="4784653" y="2857499"/>
            <a:ext cx="3769324" cy="1874191"/>
          </a:xfrm>
          <a:prstGeom prst="rect">
            <a:avLst/>
          </a:prstGeom>
        </p:spPr>
      </p:pic>
    </p:spTree>
    <p:extLst>
      <p:ext uri="{BB962C8B-B14F-4D97-AF65-F5344CB8AC3E}">
        <p14:creationId xmlns:p14="http://schemas.microsoft.com/office/powerpoint/2010/main" val="2451684448"/>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584719-5854-3F81-0C80-FA256667989F}"/>
              </a:ext>
            </a:extLst>
          </p:cNvPr>
          <p:cNvSpPr>
            <a:spLocks noGrp="1"/>
          </p:cNvSpPr>
          <p:nvPr>
            <p:ph idx="1"/>
          </p:nvPr>
        </p:nvSpPr>
        <p:spPr/>
        <p:txBody>
          <a:bodyPr>
            <a:normAutofit fontScale="92500" lnSpcReduction="10000"/>
          </a:bodyPr>
          <a:lstStyle/>
          <a:p>
            <a:pPr marL="0" indent="0">
              <a:buNone/>
            </a:pPr>
            <a:r>
              <a:rPr lang="en-GB" dirty="0"/>
              <a:t>The IEA encourages sustaining membership to link up with companies, national and regional organisations and universities. Sustaining membership gives recognition to these organisations for their support of HFE.</a:t>
            </a:r>
          </a:p>
          <a:p>
            <a:pPr marL="0" indent="0">
              <a:buNone/>
            </a:pPr>
            <a:endParaRPr lang="en-GB" dirty="0"/>
          </a:p>
          <a:p>
            <a:r>
              <a:rPr lang="en-GB" sz="1700" dirty="0">
                <a:solidFill>
                  <a:srgbClr val="5572CE"/>
                </a:solidFill>
                <a:latin typeface="+mj-lt"/>
              </a:rPr>
              <a:t>ELSEVIER Publishers</a:t>
            </a:r>
          </a:p>
          <a:p>
            <a:r>
              <a:rPr lang="en-GB" sz="1700" dirty="0" err="1">
                <a:solidFill>
                  <a:srgbClr val="5572CE"/>
                </a:solidFill>
                <a:latin typeface="+mj-lt"/>
              </a:rPr>
              <a:t>TeamScape</a:t>
            </a:r>
            <a:r>
              <a:rPr lang="en-GB" sz="1700" dirty="0">
                <a:solidFill>
                  <a:srgbClr val="5572CE"/>
                </a:solidFill>
                <a:latin typeface="+mj-lt"/>
              </a:rPr>
              <a:t> LLC</a:t>
            </a:r>
          </a:p>
          <a:p>
            <a:r>
              <a:rPr lang="en-GB" sz="1700" dirty="0" err="1">
                <a:solidFill>
                  <a:srgbClr val="5572CE"/>
                </a:solidFill>
                <a:latin typeface="+mj-lt"/>
              </a:rPr>
              <a:t>Kingfar</a:t>
            </a:r>
            <a:r>
              <a:rPr lang="en-GB" sz="1700" dirty="0">
                <a:solidFill>
                  <a:srgbClr val="5572CE"/>
                </a:solidFill>
                <a:latin typeface="+mj-lt"/>
              </a:rPr>
              <a:t> International Beijing</a:t>
            </a:r>
          </a:p>
          <a:p>
            <a:r>
              <a:rPr lang="en-GB" sz="1700" dirty="0">
                <a:solidFill>
                  <a:srgbClr val="5572CE"/>
                </a:solidFill>
                <a:latin typeface="+mj-lt"/>
              </a:rPr>
              <a:t>Tsinghua University</a:t>
            </a:r>
          </a:p>
          <a:p>
            <a:pPr algn="l"/>
            <a:r>
              <a:rPr lang="en-GB" sz="1700" dirty="0">
                <a:solidFill>
                  <a:srgbClr val="5572CE"/>
                </a:solidFill>
                <a:latin typeface="+mj-lt"/>
              </a:rPr>
              <a:t>Korea Occupational </a:t>
            </a:r>
            <a:r>
              <a:rPr lang="en-GB" sz="1700" b="0" i="0" u="none" strike="noStrike" dirty="0">
                <a:solidFill>
                  <a:srgbClr val="5572CE"/>
                </a:solidFill>
                <a:effectLst/>
                <a:latin typeface="+mj-lt"/>
              </a:rPr>
              <a:t>Health and Safety Agency</a:t>
            </a:r>
            <a:endParaRPr lang="en-GB" sz="1700" b="0" i="0" dirty="0">
              <a:solidFill>
                <a:srgbClr val="5572CE"/>
              </a:solidFill>
              <a:effectLst/>
              <a:latin typeface="+mj-lt"/>
            </a:endParaRPr>
          </a:p>
          <a:p>
            <a:pPr algn="l"/>
            <a:r>
              <a:rPr lang="en-GB" sz="1700" b="0" i="0" u="none" strike="noStrike" dirty="0">
                <a:solidFill>
                  <a:srgbClr val="5572CE"/>
                </a:solidFill>
                <a:effectLst/>
                <a:latin typeface="+mj-lt"/>
              </a:rPr>
              <a:t>Office Ergonomics Research Committee</a:t>
            </a:r>
            <a:endParaRPr lang="en-GB" sz="1700" b="0" i="0" dirty="0">
              <a:solidFill>
                <a:srgbClr val="5572CE"/>
              </a:solidFill>
              <a:effectLst/>
              <a:latin typeface="+mj-lt"/>
            </a:endParaRPr>
          </a:p>
          <a:p>
            <a:pPr algn="l"/>
            <a:r>
              <a:rPr lang="en-GB" sz="1700" b="0" i="0" u="none" strike="noStrike" dirty="0">
                <a:solidFill>
                  <a:srgbClr val="5572CE"/>
                </a:solidFill>
                <a:effectLst/>
                <a:latin typeface="+mj-lt"/>
              </a:rPr>
              <a:t>SURA ARL</a:t>
            </a:r>
            <a:r>
              <a:rPr lang="en-GB" sz="1700" b="0" i="0" dirty="0">
                <a:solidFill>
                  <a:srgbClr val="5572CE"/>
                </a:solidFill>
                <a:effectLst/>
                <a:latin typeface="+mj-lt"/>
              </a:rPr>
              <a:t> – Occupational Risk Insurance Company, South America</a:t>
            </a:r>
          </a:p>
          <a:p>
            <a:pPr algn="l"/>
            <a:r>
              <a:rPr lang="en-GB" sz="1700" b="0" i="0" u="none" strike="noStrike" dirty="0">
                <a:solidFill>
                  <a:srgbClr val="5572CE"/>
                </a:solidFill>
                <a:effectLst/>
                <a:latin typeface="+mj-lt"/>
              </a:rPr>
              <a:t>Treston – Workspaces for happier workfaces</a:t>
            </a:r>
            <a:endParaRPr lang="en-GB" sz="1700" b="0" i="0" dirty="0">
              <a:solidFill>
                <a:srgbClr val="5572CE"/>
              </a:solidFill>
              <a:effectLst/>
              <a:latin typeface="+mj-lt"/>
            </a:endParaRPr>
          </a:p>
          <a:p>
            <a:pPr algn="l"/>
            <a:r>
              <a:rPr lang="en-GB" sz="1700" b="0" i="0" u="none" strike="noStrike" dirty="0">
                <a:solidFill>
                  <a:srgbClr val="5572CE"/>
                </a:solidFill>
                <a:effectLst/>
                <a:latin typeface="+mj-lt"/>
              </a:rPr>
              <a:t>Universidad del Valle/Facultad de Salud</a:t>
            </a:r>
            <a:r>
              <a:rPr lang="en-GB" sz="1700" b="0" i="0" dirty="0">
                <a:solidFill>
                  <a:srgbClr val="5572CE"/>
                </a:solidFill>
                <a:effectLst/>
                <a:latin typeface="+mj-lt"/>
              </a:rPr>
              <a:t> (College of Health)</a:t>
            </a:r>
          </a:p>
          <a:p>
            <a:pPr marL="0" indent="0">
              <a:buNone/>
            </a:pPr>
            <a:endParaRPr lang="en-GB" dirty="0">
              <a:latin typeface="+mj-lt"/>
            </a:endParaRPr>
          </a:p>
          <a:p>
            <a:pPr marL="0" indent="0">
              <a:buNone/>
            </a:pPr>
            <a:endParaRPr lang="en-GB" dirty="0"/>
          </a:p>
          <a:p>
            <a:pPr marL="0" indent="0">
              <a:buNone/>
            </a:pPr>
            <a:endParaRPr lang="en-GB" dirty="0"/>
          </a:p>
        </p:txBody>
      </p:sp>
      <p:sp>
        <p:nvSpPr>
          <p:cNvPr id="3" name="TextBox 2">
            <a:extLst>
              <a:ext uri="{FF2B5EF4-FFF2-40B4-BE49-F238E27FC236}">
                <a16:creationId xmlns:a16="http://schemas.microsoft.com/office/drawing/2014/main" id="{A0EB8E46-6854-9E77-9435-22F44A18401C}"/>
              </a:ext>
            </a:extLst>
          </p:cNvPr>
          <p:cNvSpPr txBox="1"/>
          <p:nvPr/>
        </p:nvSpPr>
        <p:spPr>
          <a:xfrm>
            <a:off x="2640458" y="267128"/>
            <a:ext cx="2792111" cy="461665"/>
          </a:xfrm>
          <a:prstGeom prst="rect">
            <a:avLst/>
          </a:prstGeom>
          <a:noFill/>
        </p:spPr>
        <p:txBody>
          <a:bodyPr wrap="none" rtlCol="0">
            <a:spAutoFit/>
          </a:bodyPr>
          <a:lstStyle/>
          <a:p>
            <a:r>
              <a:rPr lang="en-GB" sz="2400" b="1" dirty="0"/>
              <a:t>Sustaining Members</a:t>
            </a:r>
          </a:p>
        </p:txBody>
      </p:sp>
    </p:spTree>
    <p:extLst>
      <p:ext uri="{BB962C8B-B14F-4D97-AF65-F5344CB8AC3E}">
        <p14:creationId xmlns:p14="http://schemas.microsoft.com/office/powerpoint/2010/main" val="3822542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F77D3A-F77B-47F4-15C8-32734AD9A730}"/>
              </a:ext>
            </a:extLst>
          </p:cNvPr>
          <p:cNvSpPr txBox="1"/>
          <p:nvPr/>
        </p:nvSpPr>
        <p:spPr>
          <a:xfrm>
            <a:off x="3165090" y="1618230"/>
            <a:ext cx="3150030" cy="584775"/>
          </a:xfrm>
          <a:prstGeom prst="rect">
            <a:avLst/>
          </a:prstGeom>
          <a:noFill/>
        </p:spPr>
        <p:txBody>
          <a:bodyPr wrap="none" rtlCol="0">
            <a:spAutoFit/>
          </a:bodyPr>
          <a:lstStyle/>
          <a:p>
            <a:pPr algn="ctr"/>
            <a:r>
              <a:rPr lang="en-GB" sz="3200" dirty="0"/>
              <a:t>The business case</a:t>
            </a:r>
          </a:p>
        </p:txBody>
      </p:sp>
    </p:spTree>
    <p:extLst>
      <p:ext uri="{BB962C8B-B14F-4D97-AF65-F5344CB8AC3E}">
        <p14:creationId xmlns:p14="http://schemas.microsoft.com/office/powerpoint/2010/main" val="25227498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C4F2A-699F-9744-98DC-9113C1BE3396}"/>
              </a:ext>
            </a:extLst>
          </p:cNvPr>
          <p:cNvSpPr>
            <a:spLocks noGrp="1"/>
          </p:cNvSpPr>
          <p:nvPr>
            <p:ph type="title" idx="4294967295"/>
          </p:nvPr>
        </p:nvSpPr>
        <p:spPr>
          <a:xfrm>
            <a:off x="457319" y="636782"/>
            <a:ext cx="7709563" cy="539493"/>
          </a:xfrm>
        </p:spPr>
        <p:txBody>
          <a:bodyPr/>
          <a:lstStyle/>
          <a:p>
            <a:r>
              <a:rPr lang="en-US" sz="3001" dirty="0"/>
              <a:t>Successful business requires </a:t>
            </a:r>
            <a:r>
              <a:rPr lang="en-US" sz="3001" u="sng" dirty="0"/>
              <a:t>high quality </a:t>
            </a:r>
            <a:r>
              <a:rPr lang="en-US" sz="3001" dirty="0"/>
              <a:t>HFE...</a:t>
            </a:r>
          </a:p>
        </p:txBody>
      </p:sp>
      <p:sp>
        <p:nvSpPr>
          <p:cNvPr id="3" name="Content Placeholder 2">
            <a:extLst>
              <a:ext uri="{FF2B5EF4-FFF2-40B4-BE49-F238E27FC236}">
                <a16:creationId xmlns:a16="http://schemas.microsoft.com/office/drawing/2014/main" id="{D1A20DDD-CD4B-1C4E-9DEE-6EE473F6BD4A}"/>
              </a:ext>
            </a:extLst>
          </p:cNvPr>
          <p:cNvSpPr>
            <a:spLocks noGrp="1"/>
          </p:cNvSpPr>
          <p:nvPr>
            <p:ph idx="1"/>
          </p:nvPr>
        </p:nvSpPr>
        <p:spPr>
          <a:xfrm>
            <a:off x="631798" y="1570133"/>
            <a:ext cx="8261610" cy="3441803"/>
          </a:xfrm>
        </p:spPr>
        <p:txBody>
          <a:bodyPr/>
          <a:lstStyle/>
          <a:p>
            <a:pPr marL="0" indent="0">
              <a:buNone/>
            </a:pPr>
            <a:r>
              <a:rPr lang="en-US" sz="2101" dirty="0">
                <a:solidFill>
                  <a:srgbClr val="002060"/>
                </a:solidFill>
                <a:cs typeface="+mn-cs"/>
              </a:rPr>
              <a:t>Different</a:t>
            </a:r>
            <a:r>
              <a:rPr lang="en-US" sz="2101" dirty="0">
                <a:solidFill>
                  <a:srgbClr val="002060"/>
                </a:solidFill>
              </a:rPr>
              <a:t> types of work arrangements</a:t>
            </a:r>
          </a:p>
          <a:p>
            <a:pPr marL="570461" lvl="3" indent="-342991"/>
            <a:r>
              <a:rPr lang="en-US" sz="2101" dirty="0">
                <a:solidFill>
                  <a:srgbClr val="002060"/>
                </a:solidFill>
              </a:rPr>
              <a:t>Traditional organizations</a:t>
            </a:r>
          </a:p>
          <a:p>
            <a:pPr marL="570461" lvl="3" indent="-342991"/>
            <a:r>
              <a:rPr lang="en-US" sz="2101" dirty="0">
                <a:solidFill>
                  <a:srgbClr val="002060"/>
                </a:solidFill>
              </a:rPr>
              <a:t>Informal (‘gig’) economy and non-regulated work</a:t>
            </a:r>
          </a:p>
          <a:p>
            <a:pPr marL="0" lvl="2" indent="0">
              <a:buNone/>
            </a:pPr>
            <a:r>
              <a:rPr lang="en-US" sz="2101" dirty="0">
                <a:solidFill>
                  <a:srgbClr val="002060"/>
                </a:solidFill>
              </a:rPr>
              <a:t>Technological advances</a:t>
            </a:r>
          </a:p>
          <a:p>
            <a:pPr marL="570461" lvl="3" indent="-342991"/>
            <a:r>
              <a:rPr lang="en-US" sz="2101" dirty="0">
                <a:solidFill>
                  <a:srgbClr val="002060"/>
                </a:solidFill>
              </a:rPr>
              <a:t>Robotics and automation</a:t>
            </a:r>
          </a:p>
          <a:p>
            <a:pPr marL="570461" lvl="3" indent="-342991"/>
            <a:r>
              <a:rPr lang="en-US" sz="2101" dirty="0">
                <a:solidFill>
                  <a:srgbClr val="002060"/>
                </a:solidFill>
              </a:rPr>
              <a:t>Internet-based work</a:t>
            </a:r>
          </a:p>
          <a:p>
            <a:pPr marL="227470" lvl="3" indent="0">
              <a:buNone/>
            </a:pPr>
            <a:endParaRPr lang="en-US" sz="2101" dirty="0">
              <a:solidFill>
                <a:srgbClr val="002060"/>
              </a:solidFill>
            </a:endParaRPr>
          </a:p>
          <a:p>
            <a:pPr marL="227470" lvl="3" indent="0">
              <a:buNone/>
            </a:pPr>
            <a:r>
              <a:rPr lang="en-US" sz="2101" dirty="0">
                <a:solidFill>
                  <a:srgbClr val="002060"/>
                </a:solidFill>
              </a:rPr>
              <a:t>High quality HFE is critical for human-centered, sustainable work systems</a:t>
            </a:r>
          </a:p>
        </p:txBody>
      </p:sp>
      <p:sp>
        <p:nvSpPr>
          <p:cNvPr id="4" name="Date Placeholder 3">
            <a:extLst>
              <a:ext uri="{FF2B5EF4-FFF2-40B4-BE49-F238E27FC236}">
                <a16:creationId xmlns:a16="http://schemas.microsoft.com/office/drawing/2014/main" id="{7522FC55-AB17-0B43-B19F-6A3C9133E0D9}"/>
              </a:ext>
            </a:extLst>
          </p:cNvPr>
          <p:cNvSpPr>
            <a:spLocks noGrp="1"/>
          </p:cNvSpPr>
          <p:nvPr>
            <p:ph type="dt" sz="half" idx="4294967295"/>
          </p:nvPr>
        </p:nvSpPr>
        <p:spPr/>
        <p:txBody>
          <a:bodyPr/>
          <a:lstStyle/>
          <a:p>
            <a:endParaRPr lang="es-ES" dirty="0"/>
          </a:p>
        </p:txBody>
      </p:sp>
      <p:sp>
        <p:nvSpPr>
          <p:cNvPr id="5" name="Footer Placeholder 4">
            <a:extLst>
              <a:ext uri="{FF2B5EF4-FFF2-40B4-BE49-F238E27FC236}">
                <a16:creationId xmlns:a16="http://schemas.microsoft.com/office/drawing/2014/main" id="{82457079-6C54-BA4F-B651-36F6E881F93B}"/>
              </a:ext>
            </a:extLst>
          </p:cNvPr>
          <p:cNvSpPr>
            <a:spLocks noGrp="1"/>
          </p:cNvSpPr>
          <p:nvPr>
            <p:ph type="ftr" sz="quarter" idx="4294967295"/>
          </p:nvPr>
        </p:nvSpPr>
        <p:spPr/>
        <p:txBody>
          <a:bodyPr/>
          <a:lstStyle/>
          <a:p>
            <a:endParaRPr lang="es-ES" dirty="0"/>
          </a:p>
        </p:txBody>
      </p:sp>
      <p:sp>
        <p:nvSpPr>
          <p:cNvPr id="6" name="Slide Number Placeholder 5">
            <a:extLst>
              <a:ext uri="{FF2B5EF4-FFF2-40B4-BE49-F238E27FC236}">
                <a16:creationId xmlns:a16="http://schemas.microsoft.com/office/drawing/2014/main" id="{189E6EDA-E371-644D-88AE-7CA96274B80D}"/>
              </a:ext>
            </a:extLst>
          </p:cNvPr>
          <p:cNvSpPr>
            <a:spLocks noGrp="1"/>
          </p:cNvSpPr>
          <p:nvPr>
            <p:ph type="sldNum" sz="quarter" idx="4294967295"/>
          </p:nvPr>
        </p:nvSpPr>
        <p:spPr/>
        <p:txBody>
          <a:bodyPr/>
          <a:lstStyle/>
          <a:p>
            <a:fld id="{50CF43E4-11CF-E247-98C3-900FF2FCAAC1}" type="slidenum">
              <a:rPr lang="es-ES" smtClean="0"/>
              <a:t>33</a:t>
            </a:fld>
            <a:endParaRPr lang="es-ES" dirty="0"/>
          </a:p>
        </p:txBody>
      </p:sp>
    </p:spTree>
    <p:extLst>
      <p:ext uri="{BB962C8B-B14F-4D97-AF65-F5344CB8AC3E}">
        <p14:creationId xmlns:p14="http://schemas.microsoft.com/office/powerpoint/2010/main" val="4271612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61269B-37EF-4BDE-BA66-38DE41CA4553}"/>
              </a:ext>
            </a:extLst>
          </p:cNvPr>
          <p:cNvSpPr>
            <a:spLocks noGrp="1"/>
          </p:cNvSpPr>
          <p:nvPr>
            <p:ph type="sldNum" sz="quarter" idx="4294967295"/>
          </p:nvPr>
        </p:nvSpPr>
        <p:spPr/>
        <p:txBody>
          <a:bodyPr/>
          <a:lstStyle>
            <a:lvl1pPr>
              <a:defRPr sz="1800">
                <a:solidFill>
                  <a:schemeClr val="tx1"/>
                </a:solidFill>
                <a:latin typeface="Times New Roman" pitchFamily="18" charset="0"/>
                <a:ea typeface="ＭＳ Ｐゴシック" pitchFamily="34" charset="-128"/>
              </a:defRPr>
            </a:lvl1pPr>
            <a:lvl2pPr marL="557361" indent="-214370">
              <a:defRPr sz="1800">
                <a:solidFill>
                  <a:schemeClr val="tx1"/>
                </a:solidFill>
                <a:latin typeface="Times New Roman" pitchFamily="18" charset="0"/>
                <a:ea typeface="ＭＳ Ｐゴシック" pitchFamily="34" charset="-128"/>
              </a:defRPr>
            </a:lvl2pPr>
            <a:lvl3pPr marL="857479" indent="-171496">
              <a:defRPr sz="1800">
                <a:solidFill>
                  <a:schemeClr val="tx1"/>
                </a:solidFill>
                <a:latin typeface="Times New Roman" pitchFamily="18" charset="0"/>
                <a:ea typeface="ＭＳ Ｐゴシック" pitchFamily="34" charset="-128"/>
              </a:defRPr>
            </a:lvl3pPr>
            <a:lvl4pPr marL="1200470" indent="-171496">
              <a:defRPr sz="1800">
                <a:solidFill>
                  <a:schemeClr val="tx1"/>
                </a:solidFill>
                <a:latin typeface="Times New Roman" pitchFamily="18" charset="0"/>
                <a:ea typeface="ＭＳ Ｐゴシック" pitchFamily="34" charset="-128"/>
              </a:defRPr>
            </a:lvl4pPr>
            <a:lvl5pPr marL="1543461" indent="-171496">
              <a:defRPr sz="1800">
                <a:solidFill>
                  <a:schemeClr val="tx1"/>
                </a:solidFill>
                <a:latin typeface="Times New Roman" pitchFamily="18" charset="0"/>
                <a:ea typeface="ＭＳ Ｐゴシック" pitchFamily="34" charset="-128"/>
              </a:defRPr>
            </a:lvl5pPr>
            <a:lvl6pPr marL="1886453" indent="-171496" eaLnBrk="0" fontAlgn="base" hangingPunct="0">
              <a:spcBef>
                <a:spcPct val="0"/>
              </a:spcBef>
              <a:spcAft>
                <a:spcPct val="0"/>
              </a:spcAft>
              <a:defRPr sz="1800">
                <a:solidFill>
                  <a:schemeClr val="tx1"/>
                </a:solidFill>
                <a:latin typeface="Times New Roman" pitchFamily="18" charset="0"/>
                <a:ea typeface="ＭＳ Ｐゴシック" pitchFamily="34" charset="-128"/>
              </a:defRPr>
            </a:lvl6pPr>
            <a:lvl7pPr marL="2229444" indent="-171496" eaLnBrk="0" fontAlgn="base" hangingPunct="0">
              <a:spcBef>
                <a:spcPct val="0"/>
              </a:spcBef>
              <a:spcAft>
                <a:spcPct val="0"/>
              </a:spcAft>
              <a:defRPr sz="1800">
                <a:solidFill>
                  <a:schemeClr val="tx1"/>
                </a:solidFill>
                <a:latin typeface="Times New Roman" pitchFamily="18" charset="0"/>
                <a:ea typeface="ＭＳ Ｐゴシック" pitchFamily="34" charset="-128"/>
              </a:defRPr>
            </a:lvl7pPr>
            <a:lvl8pPr marL="2572436" indent="-171496" eaLnBrk="0" fontAlgn="base" hangingPunct="0">
              <a:spcBef>
                <a:spcPct val="0"/>
              </a:spcBef>
              <a:spcAft>
                <a:spcPct val="0"/>
              </a:spcAft>
              <a:defRPr sz="1800">
                <a:solidFill>
                  <a:schemeClr val="tx1"/>
                </a:solidFill>
                <a:latin typeface="Times New Roman" pitchFamily="18" charset="0"/>
                <a:ea typeface="ＭＳ Ｐゴシック" pitchFamily="34" charset="-128"/>
              </a:defRPr>
            </a:lvl8pPr>
            <a:lvl9pPr marL="2915427" indent="-171496" eaLnBrk="0" fontAlgn="base" hangingPunct="0">
              <a:spcBef>
                <a:spcPct val="0"/>
              </a:spcBef>
              <a:spcAft>
                <a:spcPct val="0"/>
              </a:spcAft>
              <a:defRPr sz="1800">
                <a:solidFill>
                  <a:schemeClr val="tx1"/>
                </a:solidFill>
                <a:latin typeface="Times New Roman" pitchFamily="18" charset="0"/>
                <a:ea typeface="ＭＳ Ｐゴシック" pitchFamily="34" charset="-128"/>
              </a:defRPr>
            </a:lvl9pPr>
          </a:lstStyle>
          <a:p>
            <a:fld id="{6106A087-78DC-4F18-9328-2D0ADD3A7F0E}" type="slidenum">
              <a:rPr lang="en-US" altLang="en-US" sz="900">
                <a:solidFill>
                  <a:prstClr val="black"/>
                </a:solidFill>
                <a:latin typeface="Calibri" pitchFamily="34" charset="0"/>
              </a:rPr>
              <a:pPr/>
              <a:t>34</a:t>
            </a:fld>
            <a:endParaRPr lang="en-US" altLang="en-US" sz="900">
              <a:solidFill>
                <a:prstClr val="black"/>
              </a:solidFill>
              <a:latin typeface="Calibri" pitchFamily="34" charset="0"/>
            </a:endParaRPr>
          </a:p>
        </p:txBody>
      </p:sp>
      <p:sp>
        <p:nvSpPr>
          <p:cNvPr id="8" name="正方形/長方形 7">
            <a:extLst>
              <a:ext uri="{FF2B5EF4-FFF2-40B4-BE49-F238E27FC236}">
                <a16:creationId xmlns:a16="http://schemas.microsoft.com/office/drawing/2014/main" id="{CAC926D5-F1F7-6542-A93B-76E7188E1E98}"/>
              </a:ext>
            </a:extLst>
          </p:cNvPr>
          <p:cNvSpPr/>
          <p:nvPr/>
        </p:nvSpPr>
        <p:spPr>
          <a:xfrm>
            <a:off x="1142107" y="1512863"/>
            <a:ext cx="6859786" cy="3119915"/>
          </a:xfrm>
          <a:prstGeom prst="rect">
            <a:avLst/>
          </a:prstGeom>
          <a:solidFill>
            <a:schemeClr val="bg1"/>
          </a:solid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350"/>
          </a:p>
        </p:txBody>
      </p:sp>
      <p:sp>
        <p:nvSpPr>
          <p:cNvPr id="9" name="正方形/長方形 8">
            <a:extLst>
              <a:ext uri="{FF2B5EF4-FFF2-40B4-BE49-F238E27FC236}">
                <a16:creationId xmlns:a16="http://schemas.microsoft.com/office/drawing/2014/main" id="{ED5EC8DA-84EA-DB4D-9E13-68A80B2D894C}"/>
              </a:ext>
            </a:extLst>
          </p:cNvPr>
          <p:cNvSpPr/>
          <p:nvPr/>
        </p:nvSpPr>
        <p:spPr bwMode="auto">
          <a:xfrm>
            <a:off x="1495815" y="1827205"/>
            <a:ext cx="1296929" cy="908088"/>
          </a:xfrm>
          <a:prstGeom prst="rect">
            <a:avLst/>
          </a:prstGeom>
          <a:solidFill>
            <a:srgbClr val="C07EBC"/>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wrap="none" anchor="ctr"/>
          <a:lstStyle>
            <a:lvl1pPr algn="ctr">
              <a:defRPr sz="2400">
                <a:solidFill>
                  <a:schemeClr val="tx1"/>
                </a:solidFill>
                <a:latin typeface="Times New Roman" charset="0"/>
                <a:ea typeface="ＭＳ Ｐゴシック" charset="-128"/>
              </a:defRPr>
            </a:lvl1pPr>
            <a:lvl2pPr marL="742950" indent="-285750" algn="ctr">
              <a:defRPr sz="2400">
                <a:solidFill>
                  <a:schemeClr val="tx1"/>
                </a:solidFill>
                <a:latin typeface="Times New Roman" charset="0"/>
                <a:ea typeface="ＭＳ Ｐゴシック" charset="-128"/>
              </a:defRPr>
            </a:lvl2pPr>
            <a:lvl3pPr marL="1143000" indent="-228600" algn="ctr">
              <a:defRPr sz="2400">
                <a:solidFill>
                  <a:schemeClr val="tx1"/>
                </a:solidFill>
                <a:latin typeface="Times New Roman" charset="0"/>
                <a:ea typeface="ＭＳ Ｐゴシック" charset="-128"/>
              </a:defRPr>
            </a:lvl3pPr>
            <a:lvl4pPr marL="1600200" indent="-228600" algn="ctr">
              <a:defRPr sz="2400">
                <a:solidFill>
                  <a:schemeClr val="tx1"/>
                </a:solidFill>
                <a:latin typeface="Times New Roman" charset="0"/>
                <a:ea typeface="ＭＳ Ｐゴシック" charset="-128"/>
              </a:defRPr>
            </a:lvl4pPr>
            <a:lvl5pPr marL="2057400" indent="-228600" algn="ctr">
              <a:defRPr sz="2400">
                <a:solidFill>
                  <a:schemeClr val="tx1"/>
                </a:solidFill>
                <a:latin typeface="Times New Roman" charset="0"/>
                <a:ea typeface="ＭＳ Ｐゴシック" charset="-128"/>
              </a:defRPr>
            </a:lvl5pPr>
            <a:lvl6pPr marL="2514600" indent="-228600" algn="ctr"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algn="ctr"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algn="ctr"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algn="ctr"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defRPr/>
            </a:pPr>
            <a:r>
              <a:rPr lang="en-US" altLang="ja-JP" sz="1500" b="1" dirty="0">
                <a:solidFill>
                  <a:schemeClr val="bg1"/>
                </a:solidFill>
                <a:latin typeface="Calibri" charset="0"/>
                <a:ea typeface="Calibri" charset="0"/>
                <a:cs typeface="Calibri" charset="0"/>
              </a:rPr>
              <a:t>Design</a:t>
            </a:r>
          </a:p>
          <a:p>
            <a:pPr eaLnBrk="1" hangingPunct="1">
              <a:defRPr/>
            </a:pPr>
            <a:r>
              <a:rPr lang="en-US" altLang="ja-JP" sz="1500" b="1" dirty="0">
                <a:solidFill>
                  <a:schemeClr val="bg1"/>
                </a:solidFill>
                <a:latin typeface="Calibri" charset="0"/>
                <a:ea typeface="Calibri" charset="0"/>
                <a:cs typeface="Calibri" charset="0"/>
              </a:rPr>
              <a:t>(Practice)</a:t>
            </a:r>
          </a:p>
        </p:txBody>
      </p:sp>
      <p:sp>
        <p:nvSpPr>
          <p:cNvPr id="10" name="正方形/長方形 9">
            <a:extLst>
              <a:ext uri="{FF2B5EF4-FFF2-40B4-BE49-F238E27FC236}">
                <a16:creationId xmlns:a16="http://schemas.microsoft.com/office/drawing/2014/main" id="{AB90E7EB-4DCA-8747-8D42-C3F76FBE897E}"/>
              </a:ext>
            </a:extLst>
          </p:cNvPr>
          <p:cNvSpPr/>
          <p:nvPr/>
        </p:nvSpPr>
        <p:spPr bwMode="auto">
          <a:xfrm>
            <a:off x="2932081" y="3200491"/>
            <a:ext cx="1567271" cy="1157588"/>
          </a:xfrm>
          <a:prstGeom prst="rect">
            <a:avLst/>
          </a:prstGeom>
          <a:solidFill>
            <a:srgbClr val="C07EBC"/>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anchor="ctr"/>
          <a:lstStyle/>
          <a:p>
            <a:pPr algn="ctr" eaLnBrk="1" hangingPunct="1">
              <a:defRPr/>
            </a:pPr>
            <a:r>
              <a:rPr lang="en-US" altLang="ja-JP" sz="1500" b="1" dirty="0">
                <a:solidFill>
                  <a:schemeClr val="bg1"/>
                </a:solidFill>
                <a:ea typeface="Calibri" charset="0"/>
                <a:cs typeface="Calibri" charset="0"/>
              </a:rPr>
              <a:t>Knowledge</a:t>
            </a:r>
          </a:p>
          <a:p>
            <a:pPr algn="ctr" eaLnBrk="1" hangingPunct="1">
              <a:defRPr/>
            </a:pPr>
            <a:r>
              <a:rPr lang="en-US" altLang="ja-JP" sz="1500" b="1" dirty="0">
                <a:solidFill>
                  <a:schemeClr val="bg1"/>
                </a:solidFill>
                <a:ea typeface="Calibri" charset="0"/>
                <a:cs typeface="Calibri" charset="0"/>
              </a:rPr>
              <a:t>of Human System Interactions</a:t>
            </a:r>
          </a:p>
          <a:p>
            <a:pPr algn="ctr" eaLnBrk="1" hangingPunct="1">
              <a:defRPr/>
            </a:pPr>
            <a:r>
              <a:rPr lang="en-US" altLang="ja-JP" sz="1500" b="1" dirty="0">
                <a:solidFill>
                  <a:schemeClr val="bg1"/>
                </a:solidFill>
                <a:ea typeface="Calibri" charset="0"/>
                <a:cs typeface="Calibri" charset="0"/>
              </a:rPr>
              <a:t>(Science)</a:t>
            </a:r>
          </a:p>
        </p:txBody>
      </p:sp>
      <p:sp>
        <p:nvSpPr>
          <p:cNvPr id="11" name="正方形/長方形 10">
            <a:extLst>
              <a:ext uri="{FF2B5EF4-FFF2-40B4-BE49-F238E27FC236}">
                <a16:creationId xmlns:a16="http://schemas.microsoft.com/office/drawing/2014/main" id="{8C84ACFC-11A0-F546-BA04-75A7D3899F3A}"/>
              </a:ext>
            </a:extLst>
          </p:cNvPr>
          <p:cNvSpPr/>
          <p:nvPr/>
        </p:nvSpPr>
        <p:spPr bwMode="auto">
          <a:xfrm>
            <a:off x="1495814" y="3200490"/>
            <a:ext cx="1296929" cy="992049"/>
          </a:xfrm>
          <a:prstGeom prst="rect">
            <a:avLst/>
          </a:prstGeom>
          <a:ln>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wrap="none" anchor="ctr"/>
          <a:lstStyle>
            <a:lvl1pPr algn="ctr">
              <a:defRPr sz="2400">
                <a:solidFill>
                  <a:schemeClr val="tx1"/>
                </a:solidFill>
                <a:latin typeface="Times New Roman" charset="0"/>
                <a:ea typeface="ＭＳ Ｐゴシック" charset="-128"/>
              </a:defRPr>
            </a:lvl1pPr>
            <a:lvl2pPr marL="742950" indent="-285750" algn="ctr">
              <a:defRPr sz="2400">
                <a:solidFill>
                  <a:schemeClr val="tx1"/>
                </a:solidFill>
                <a:latin typeface="Times New Roman" charset="0"/>
                <a:ea typeface="ＭＳ Ｐゴシック" charset="-128"/>
              </a:defRPr>
            </a:lvl2pPr>
            <a:lvl3pPr marL="1143000" indent="-228600" algn="ctr">
              <a:defRPr sz="2400">
                <a:solidFill>
                  <a:schemeClr val="tx1"/>
                </a:solidFill>
                <a:latin typeface="Times New Roman" charset="0"/>
                <a:ea typeface="ＭＳ Ｐゴシック" charset="-128"/>
              </a:defRPr>
            </a:lvl3pPr>
            <a:lvl4pPr marL="1600200" indent="-228600" algn="ctr">
              <a:defRPr sz="2400">
                <a:solidFill>
                  <a:schemeClr val="tx1"/>
                </a:solidFill>
                <a:latin typeface="Times New Roman" charset="0"/>
                <a:ea typeface="ＭＳ Ｐゴシック" charset="-128"/>
              </a:defRPr>
            </a:lvl4pPr>
            <a:lvl5pPr marL="2057400" indent="-228600" algn="ctr">
              <a:defRPr sz="2400">
                <a:solidFill>
                  <a:schemeClr val="tx1"/>
                </a:solidFill>
                <a:latin typeface="Times New Roman" charset="0"/>
                <a:ea typeface="ＭＳ Ｐゴシック" charset="-128"/>
              </a:defRPr>
            </a:lvl5pPr>
            <a:lvl6pPr marL="2514600" indent="-228600" algn="ctr"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algn="ctr"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algn="ctr"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algn="ctr"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defRPr/>
            </a:pPr>
            <a:r>
              <a:rPr lang="en-US" altLang="ja-JP" sz="1500" b="1" dirty="0">
                <a:latin typeface="Calibri" charset="0"/>
              </a:rPr>
              <a:t>Technology</a:t>
            </a:r>
            <a:endParaRPr lang="ja-JP" altLang="en-US" sz="1500" b="1">
              <a:latin typeface="Calibri" charset="0"/>
            </a:endParaRPr>
          </a:p>
        </p:txBody>
      </p:sp>
      <p:cxnSp>
        <p:nvCxnSpPr>
          <p:cNvPr id="12" name="カギ線コネクタ 9">
            <a:extLst>
              <a:ext uri="{FF2B5EF4-FFF2-40B4-BE49-F238E27FC236}">
                <a16:creationId xmlns:a16="http://schemas.microsoft.com/office/drawing/2014/main" id="{270A59E3-71B3-1745-85A6-199178EB173C}"/>
              </a:ext>
            </a:extLst>
          </p:cNvPr>
          <p:cNvCxnSpPr>
            <a:cxnSpLocks noChangeShapeType="1"/>
            <a:stCxn id="10" idx="0"/>
          </p:cNvCxnSpPr>
          <p:nvPr/>
        </p:nvCxnSpPr>
        <p:spPr bwMode="auto">
          <a:xfrm rot="16200000" flipV="1">
            <a:off x="2819607" y="2304381"/>
            <a:ext cx="220781" cy="1571438"/>
          </a:xfrm>
          <a:prstGeom prst="bentConnector2">
            <a:avLst/>
          </a:prstGeom>
          <a:noFill/>
          <a:ln w="63500">
            <a:solidFill>
              <a:srgbClr val="BB2B75"/>
            </a:solidFill>
            <a:round/>
            <a:headEnd/>
            <a:tailEnd type="triangle" w="med" len="med"/>
          </a:ln>
          <a:extLst>
            <a:ext uri="{909E8E84-426E-40DD-AFC4-6F175D3DCCD1}">
              <a14:hiddenFill xmlns:a14="http://schemas.microsoft.com/office/drawing/2010/main">
                <a:noFill/>
              </a14:hiddenFill>
            </a:ext>
          </a:extLst>
        </p:spPr>
      </p:cxnSp>
      <p:sp>
        <p:nvSpPr>
          <p:cNvPr id="13" name="正方形/長方形 12">
            <a:extLst>
              <a:ext uri="{FF2B5EF4-FFF2-40B4-BE49-F238E27FC236}">
                <a16:creationId xmlns:a16="http://schemas.microsoft.com/office/drawing/2014/main" id="{AD17A634-33E1-C04E-9AF8-80AC5A7DA815}"/>
              </a:ext>
            </a:extLst>
          </p:cNvPr>
          <p:cNvSpPr/>
          <p:nvPr/>
        </p:nvSpPr>
        <p:spPr bwMode="auto">
          <a:xfrm>
            <a:off x="3146451" y="1918977"/>
            <a:ext cx="1834333" cy="805071"/>
          </a:xfrm>
          <a:prstGeom prst="rect">
            <a:avLst/>
          </a:prstGeom>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anchor="ctr">
            <a:noAutofit/>
          </a:bodyPr>
          <a:lstStyle>
            <a:lvl1pPr algn="ctr">
              <a:defRPr sz="2400">
                <a:solidFill>
                  <a:schemeClr val="tx1"/>
                </a:solidFill>
                <a:latin typeface="Times New Roman" charset="0"/>
                <a:ea typeface="ＭＳ Ｐゴシック" charset="-128"/>
              </a:defRPr>
            </a:lvl1pPr>
            <a:lvl2pPr marL="742950" indent="-285750" algn="ctr">
              <a:defRPr sz="2400">
                <a:solidFill>
                  <a:schemeClr val="tx1"/>
                </a:solidFill>
                <a:latin typeface="Times New Roman" charset="0"/>
                <a:ea typeface="ＭＳ Ｐゴシック" charset="-128"/>
              </a:defRPr>
            </a:lvl2pPr>
            <a:lvl3pPr marL="1143000" indent="-228600" algn="ctr">
              <a:defRPr sz="2400">
                <a:solidFill>
                  <a:schemeClr val="tx1"/>
                </a:solidFill>
                <a:latin typeface="Times New Roman" charset="0"/>
                <a:ea typeface="ＭＳ Ｐゴシック" charset="-128"/>
              </a:defRPr>
            </a:lvl3pPr>
            <a:lvl4pPr marL="1600200" indent="-228600" algn="ctr">
              <a:defRPr sz="2400">
                <a:solidFill>
                  <a:schemeClr val="tx1"/>
                </a:solidFill>
                <a:latin typeface="Times New Roman" charset="0"/>
                <a:ea typeface="ＭＳ Ｐゴシック" charset="-128"/>
              </a:defRPr>
            </a:lvl4pPr>
            <a:lvl5pPr marL="2057400" indent="-228600" algn="ctr">
              <a:defRPr sz="2400">
                <a:solidFill>
                  <a:schemeClr val="tx1"/>
                </a:solidFill>
                <a:latin typeface="Times New Roman" charset="0"/>
                <a:ea typeface="ＭＳ Ｐゴシック" charset="-128"/>
              </a:defRPr>
            </a:lvl5pPr>
            <a:lvl6pPr marL="2514600" indent="-228600" algn="ctr"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algn="ctr"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algn="ctr"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algn="ctr" eaLnBrk="0" fontAlgn="base" hangingPunct="0">
              <a:spcBef>
                <a:spcPct val="0"/>
              </a:spcBef>
              <a:spcAft>
                <a:spcPct val="0"/>
              </a:spcAft>
              <a:defRPr sz="2400">
                <a:solidFill>
                  <a:schemeClr val="tx1"/>
                </a:solidFill>
                <a:latin typeface="Times New Roman" charset="0"/>
                <a:ea typeface="ＭＳ Ｐゴシック" charset="-128"/>
              </a:defRPr>
            </a:lvl9pPr>
          </a:lstStyle>
          <a:p>
            <a:pPr>
              <a:lnSpc>
                <a:spcPct val="80000"/>
              </a:lnSpc>
            </a:pPr>
            <a:r>
              <a:rPr lang="en-US" altLang="ja-JP" sz="1800" dirty="0">
                <a:latin typeface="Calibri" charset="0"/>
              </a:rPr>
              <a:t>High quality HFE Products, Services, … </a:t>
            </a:r>
          </a:p>
        </p:txBody>
      </p:sp>
      <p:sp>
        <p:nvSpPr>
          <p:cNvPr id="14" name="右矢印 17">
            <a:extLst>
              <a:ext uri="{FF2B5EF4-FFF2-40B4-BE49-F238E27FC236}">
                <a16:creationId xmlns:a16="http://schemas.microsoft.com/office/drawing/2014/main" id="{62C23A1C-4408-484D-8269-F84969E442B4}"/>
              </a:ext>
            </a:extLst>
          </p:cNvPr>
          <p:cNvSpPr>
            <a:spLocks noChangeArrowheads="1"/>
          </p:cNvSpPr>
          <p:nvPr/>
        </p:nvSpPr>
        <p:spPr bwMode="auto">
          <a:xfrm>
            <a:off x="2867689" y="1845940"/>
            <a:ext cx="299222" cy="903920"/>
          </a:xfrm>
          <a:prstGeom prst="rightArrow">
            <a:avLst>
              <a:gd name="adj1" fmla="val 50000"/>
              <a:gd name="adj2" fmla="val 50000"/>
            </a:avLst>
          </a:prstGeom>
          <a:solidFill>
            <a:srgbClr val="BB2B7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New Roman" charset="0"/>
                <a:ea typeface="ＭＳ Ｐゴシック" charset="-128"/>
                <a:cs typeface="ＭＳ Ｐゴシック" charset="-128"/>
              </a:defRPr>
            </a:lvl1pPr>
            <a:lvl2pPr marL="742950" indent="-285750">
              <a:defRPr sz="2400">
                <a:solidFill>
                  <a:schemeClr val="tx1"/>
                </a:solidFill>
                <a:latin typeface="Times New Roman" charset="0"/>
                <a:ea typeface="ＭＳ Ｐゴシック" charset="-128"/>
                <a:cs typeface="ＭＳ Ｐゴシック" charset="-128"/>
              </a:defRPr>
            </a:lvl2pPr>
            <a:lvl3pPr marL="1143000" indent="-228600">
              <a:defRPr sz="2400">
                <a:solidFill>
                  <a:schemeClr val="tx1"/>
                </a:solidFill>
                <a:latin typeface="Times New Roman" charset="0"/>
                <a:ea typeface="ＭＳ Ｐゴシック" charset="-128"/>
                <a:cs typeface="ＭＳ Ｐゴシック" charset="-128"/>
              </a:defRPr>
            </a:lvl3pPr>
            <a:lvl4pPr marL="1600200" indent="-228600">
              <a:defRPr sz="2400">
                <a:solidFill>
                  <a:schemeClr val="tx1"/>
                </a:solidFill>
                <a:latin typeface="Times New Roman" charset="0"/>
                <a:ea typeface="ＭＳ Ｐゴシック" charset="-128"/>
                <a:cs typeface="ＭＳ Ｐゴシック" charset="-128"/>
              </a:defRPr>
            </a:lvl4pPr>
            <a:lvl5pPr marL="2057400" indent="-22860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ctr" eaLnBrk="1" hangingPunct="1">
              <a:defRPr/>
            </a:pPr>
            <a:endParaRPr lang="ja-JP" altLang="en-US" sz="1800" b="1">
              <a:solidFill>
                <a:schemeClr val="tx1">
                  <a:lumMod val="50000"/>
                  <a:lumOff val="50000"/>
                </a:schemeClr>
              </a:solidFill>
              <a:latin typeface="Calibri" charset="0"/>
            </a:endParaRPr>
          </a:p>
        </p:txBody>
      </p:sp>
      <p:cxnSp>
        <p:nvCxnSpPr>
          <p:cNvPr id="18" name="直線矢印コネクタ 17">
            <a:extLst>
              <a:ext uri="{FF2B5EF4-FFF2-40B4-BE49-F238E27FC236}">
                <a16:creationId xmlns:a16="http://schemas.microsoft.com/office/drawing/2014/main" id="{CE39136E-9030-124F-8A53-0B7726722876}"/>
              </a:ext>
            </a:extLst>
          </p:cNvPr>
          <p:cNvCxnSpPr>
            <a:cxnSpLocks/>
            <a:stCxn id="11" idx="0"/>
            <a:endCxn id="9" idx="2"/>
          </p:cNvCxnSpPr>
          <p:nvPr/>
        </p:nvCxnSpPr>
        <p:spPr>
          <a:xfrm flipV="1">
            <a:off x="2144279" y="2735293"/>
            <a:ext cx="0" cy="465197"/>
          </a:xfrm>
          <a:prstGeom prst="straightConnector1">
            <a:avLst/>
          </a:prstGeom>
          <a:ln w="63500">
            <a:solidFill>
              <a:srgbClr val="C02279"/>
            </a:solidFill>
            <a:tailEnd type="triangle"/>
          </a:ln>
        </p:spPr>
        <p:style>
          <a:lnRef idx="1">
            <a:schemeClr val="accent1"/>
          </a:lnRef>
          <a:fillRef idx="0">
            <a:schemeClr val="accent1"/>
          </a:fillRef>
          <a:effectRef idx="0">
            <a:schemeClr val="accent1"/>
          </a:effectRef>
          <a:fontRef idx="minor">
            <a:schemeClr val="tx1"/>
          </a:fontRef>
        </p:style>
      </p:cxnSp>
      <p:sp>
        <p:nvSpPr>
          <p:cNvPr id="19" name="右矢印 18">
            <a:extLst>
              <a:ext uri="{FF2B5EF4-FFF2-40B4-BE49-F238E27FC236}">
                <a16:creationId xmlns:a16="http://schemas.microsoft.com/office/drawing/2014/main" id="{B9448E03-222C-AF47-9DFB-8534E80D9B92}"/>
              </a:ext>
            </a:extLst>
          </p:cNvPr>
          <p:cNvSpPr>
            <a:spLocks noChangeArrowheads="1"/>
          </p:cNvSpPr>
          <p:nvPr/>
        </p:nvSpPr>
        <p:spPr bwMode="auto">
          <a:xfrm>
            <a:off x="4981679" y="1829289"/>
            <a:ext cx="333465" cy="903920"/>
          </a:xfrm>
          <a:prstGeom prst="rightArrow">
            <a:avLst>
              <a:gd name="adj1" fmla="val 50000"/>
              <a:gd name="adj2" fmla="val 50000"/>
            </a:avLst>
          </a:prstGeom>
          <a:solidFill>
            <a:srgbClr val="BB2B7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New Roman" charset="0"/>
                <a:ea typeface="ＭＳ Ｐゴシック" charset="-128"/>
                <a:cs typeface="ＭＳ Ｐゴシック" charset="-128"/>
              </a:defRPr>
            </a:lvl1pPr>
            <a:lvl2pPr marL="742950" indent="-285750">
              <a:defRPr sz="2400">
                <a:solidFill>
                  <a:schemeClr val="tx1"/>
                </a:solidFill>
                <a:latin typeface="Times New Roman" charset="0"/>
                <a:ea typeface="ＭＳ Ｐゴシック" charset="-128"/>
                <a:cs typeface="ＭＳ Ｐゴシック" charset="-128"/>
              </a:defRPr>
            </a:lvl2pPr>
            <a:lvl3pPr marL="1143000" indent="-228600">
              <a:defRPr sz="2400">
                <a:solidFill>
                  <a:schemeClr val="tx1"/>
                </a:solidFill>
                <a:latin typeface="Times New Roman" charset="0"/>
                <a:ea typeface="ＭＳ Ｐゴシック" charset="-128"/>
                <a:cs typeface="ＭＳ Ｐゴシック" charset="-128"/>
              </a:defRPr>
            </a:lvl3pPr>
            <a:lvl4pPr marL="1600200" indent="-228600">
              <a:defRPr sz="2400">
                <a:solidFill>
                  <a:schemeClr val="tx1"/>
                </a:solidFill>
                <a:latin typeface="Times New Roman" charset="0"/>
                <a:ea typeface="ＭＳ Ｐゴシック" charset="-128"/>
                <a:cs typeface="ＭＳ Ｐゴシック" charset="-128"/>
              </a:defRPr>
            </a:lvl4pPr>
            <a:lvl5pPr marL="2057400" indent="-22860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ctr" eaLnBrk="1" hangingPunct="1">
              <a:defRPr/>
            </a:pPr>
            <a:endParaRPr lang="ja-JP" altLang="en-US" sz="1800" b="1">
              <a:solidFill>
                <a:schemeClr val="tx1">
                  <a:lumMod val="50000"/>
                  <a:lumOff val="50000"/>
                </a:schemeClr>
              </a:solidFill>
              <a:latin typeface="Calibri" charset="0"/>
            </a:endParaRPr>
          </a:p>
        </p:txBody>
      </p:sp>
      <p:sp>
        <p:nvSpPr>
          <p:cNvPr id="32" name="正方形/長方形 31">
            <a:extLst>
              <a:ext uri="{FF2B5EF4-FFF2-40B4-BE49-F238E27FC236}">
                <a16:creationId xmlns:a16="http://schemas.microsoft.com/office/drawing/2014/main" id="{34EE5ED1-8461-2E4F-8DFE-0F6D59BDE3DE}"/>
              </a:ext>
            </a:extLst>
          </p:cNvPr>
          <p:cNvSpPr/>
          <p:nvPr/>
        </p:nvSpPr>
        <p:spPr>
          <a:xfrm>
            <a:off x="5401075" y="1759001"/>
            <a:ext cx="2043329" cy="2417779"/>
          </a:xfrm>
          <a:prstGeom prst="rect">
            <a:avLst/>
          </a:prstGeom>
          <a:solidFill>
            <a:schemeClr val="accent1">
              <a:alpha val="3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34" name="正方形/長方形 33">
            <a:extLst>
              <a:ext uri="{FF2B5EF4-FFF2-40B4-BE49-F238E27FC236}">
                <a16:creationId xmlns:a16="http://schemas.microsoft.com/office/drawing/2014/main" id="{8C73B9A4-5FEB-8849-931B-54927B858B48}"/>
              </a:ext>
            </a:extLst>
          </p:cNvPr>
          <p:cNvSpPr/>
          <p:nvPr/>
        </p:nvSpPr>
        <p:spPr>
          <a:xfrm>
            <a:off x="5505691" y="1815089"/>
            <a:ext cx="2298108" cy="2726089"/>
          </a:xfrm>
          <a:prstGeom prst="rect">
            <a:avLst/>
          </a:prstGeom>
          <a:solidFill>
            <a:schemeClr val="accent1">
              <a:alpha val="3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chemeClr val="tx1"/>
              </a:solidFill>
            </a:endParaRPr>
          </a:p>
        </p:txBody>
      </p:sp>
      <p:sp>
        <p:nvSpPr>
          <p:cNvPr id="17" name="正方形/長方形 16">
            <a:extLst>
              <a:ext uri="{FF2B5EF4-FFF2-40B4-BE49-F238E27FC236}">
                <a16:creationId xmlns:a16="http://schemas.microsoft.com/office/drawing/2014/main" id="{D79CC61A-E884-D34B-BDAE-3149D775ACF8}"/>
              </a:ext>
            </a:extLst>
          </p:cNvPr>
          <p:cNvSpPr/>
          <p:nvPr/>
        </p:nvSpPr>
        <p:spPr>
          <a:xfrm>
            <a:off x="5469030" y="1774760"/>
            <a:ext cx="2179155" cy="2583319"/>
          </a:xfrm>
          <a:prstGeom prst="rect">
            <a:avLst/>
          </a:prstGeom>
          <a:solidFill>
            <a:schemeClr val="accent1">
              <a:alpha val="3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chemeClr val="tx1"/>
              </a:solidFill>
            </a:endParaRPr>
          </a:p>
        </p:txBody>
      </p:sp>
      <p:sp>
        <p:nvSpPr>
          <p:cNvPr id="21" name="テキスト ボックス 20">
            <a:extLst>
              <a:ext uri="{FF2B5EF4-FFF2-40B4-BE49-F238E27FC236}">
                <a16:creationId xmlns:a16="http://schemas.microsoft.com/office/drawing/2014/main" id="{BB6BC8D6-99A0-1044-AE23-871E645BD533}"/>
              </a:ext>
            </a:extLst>
          </p:cNvPr>
          <p:cNvSpPr txBox="1">
            <a:spLocks noChangeArrowheads="1"/>
          </p:cNvSpPr>
          <p:nvPr/>
        </p:nvSpPr>
        <p:spPr bwMode="auto">
          <a:xfrm>
            <a:off x="5577954" y="1792739"/>
            <a:ext cx="226250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2" charset="0"/>
                <a:ea typeface="ＭＳ Ｐゴシック" panose="020B0600070205080204" pitchFamily="34" charset="-128"/>
              </a:defRPr>
            </a:lvl1pPr>
            <a:lvl2pPr marL="742950" indent="-285750">
              <a:defRPr sz="2400">
                <a:solidFill>
                  <a:schemeClr val="tx1"/>
                </a:solidFill>
                <a:latin typeface="Times New Roman" pitchFamily="2" charset="0"/>
                <a:ea typeface="ＭＳ Ｐゴシック" panose="020B0600070205080204" pitchFamily="34" charset="-128"/>
              </a:defRPr>
            </a:lvl2pPr>
            <a:lvl3pPr marL="1143000" indent="-228600">
              <a:defRPr sz="2400">
                <a:solidFill>
                  <a:schemeClr val="tx1"/>
                </a:solidFill>
                <a:latin typeface="Times New Roman" pitchFamily="2" charset="0"/>
                <a:ea typeface="ＭＳ Ｐゴシック" panose="020B0600070205080204" pitchFamily="34" charset="-128"/>
              </a:defRPr>
            </a:lvl3pPr>
            <a:lvl4pPr marL="1600200" indent="-228600">
              <a:defRPr sz="2400">
                <a:solidFill>
                  <a:schemeClr val="tx1"/>
                </a:solidFill>
                <a:latin typeface="Times New Roman" pitchFamily="2" charset="0"/>
                <a:ea typeface="ＭＳ Ｐゴシック" panose="020B0600070205080204" pitchFamily="34" charset="-128"/>
              </a:defRPr>
            </a:lvl4pPr>
            <a:lvl5pPr marL="2057400" indent="-228600">
              <a:defRPr sz="2400">
                <a:solidFill>
                  <a:schemeClr val="tx1"/>
                </a:solidFill>
                <a:latin typeface="Times New Roman"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itchFamily="2" charset="0"/>
                <a:ea typeface="ＭＳ Ｐゴシック" panose="020B0600070205080204" pitchFamily="34" charset="-128"/>
              </a:defRPr>
            </a:lvl9pPr>
          </a:lstStyle>
          <a:p>
            <a:pPr eaLnBrk="1" hangingPunct="1"/>
            <a:r>
              <a:rPr lang="en-US" altLang="ja-JP" sz="1500" b="1" dirty="0">
                <a:solidFill>
                  <a:schemeClr val="bg1"/>
                </a:solidFill>
                <a:latin typeface="Calibri" panose="020F0502020204030204" pitchFamily="34" charset="0"/>
              </a:rPr>
              <a:t>Business:</a:t>
            </a:r>
          </a:p>
          <a:p>
            <a:pPr marL="257244" indent="-257244">
              <a:buFont typeface="Wingdings" pitchFamily="2" charset="2"/>
              <a:buChar char="ü"/>
            </a:pPr>
            <a:r>
              <a:rPr lang="en-US" altLang="ja-JP" sz="1500" b="1" dirty="0">
                <a:solidFill>
                  <a:schemeClr val="bg1"/>
                </a:solidFill>
                <a:latin typeface="Calibri" panose="020F0502020204030204" pitchFamily="34" charset="0"/>
              </a:rPr>
              <a:t>Profitable</a:t>
            </a:r>
          </a:p>
          <a:p>
            <a:pPr marL="257244" indent="-257244">
              <a:buFont typeface="Wingdings" pitchFamily="2" charset="2"/>
              <a:buChar char="ü"/>
            </a:pPr>
            <a:r>
              <a:rPr lang="en-US" altLang="ja-JP" sz="1500" b="1" dirty="0">
                <a:solidFill>
                  <a:schemeClr val="bg1"/>
                </a:solidFill>
                <a:latin typeface="Calibri" panose="020F0502020204030204" pitchFamily="34" charset="0"/>
              </a:rPr>
              <a:t>Sustainable</a:t>
            </a:r>
          </a:p>
          <a:p>
            <a:pPr marL="257244" indent="-257244">
              <a:buFont typeface="Wingdings" pitchFamily="2" charset="2"/>
              <a:buChar char="ü"/>
            </a:pPr>
            <a:r>
              <a:rPr lang="en-US" altLang="ja-JP" sz="1500" b="1" dirty="0">
                <a:solidFill>
                  <a:schemeClr val="bg1"/>
                </a:solidFill>
                <a:latin typeface="Calibri" panose="020F0502020204030204" pitchFamily="34" charset="0"/>
              </a:rPr>
              <a:t>Organization functions</a:t>
            </a:r>
          </a:p>
          <a:p>
            <a:pPr marL="257244" indent="-257244">
              <a:buFont typeface="Wingdings" pitchFamily="2" charset="2"/>
              <a:buChar char="ü"/>
            </a:pPr>
            <a:r>
              <a:rPr lang="en-US" altLang="ja-JP" sz="1500" b="1" dirty="0">
                <a:solidFill>
                  <a:schemeClr val="bg1"/>
                </a:solidFill>
                <a:latin typeface="Calibri" panose="020F0502020204030204" pitchFamily="34" charset="0"/>
              </a:rPr>
              <a:t>Staff Motivation</a:t>
            </a:r>
          </a:p>
          <a:p>
            <a:pPr marL="257244" indent="-257244">
              <a:buFont typeface="Wingdings" pitchFamily="2" charset="2"/>
              <a:buChar char="ü"/>
            </a:pPr>
            <a:r>
              <a:rPr lang="en-US" altLang="ja-JP" sz="1500" b="1" dirty="0">
                <a:solidFill>
                  <a:schemeClr val="bg1"/>
                </a:solidFill>
                <a:latin typeface="Calibri" panose="020F0502020204030204" pitchFamily="34" charset="0"/>
              </a:rPr>
              <a:t>Human Performance</a:t>
            </a:r>
          </a:p>
        </p:txBody>
      </p:sp>
      <p:sp>
        <p:nvSpPr>
          <p:cNvPr id="20" name="正方形/長方形 19">
            <a:extLst>
              <a:ext uri="{FF2B5EF4-FFF2-40B4-BE49-F238E27FC236}">
                <a16:creationId xmlns:a16="http://schemas.microsoft.com/office/drawing/2014/main" id="{786A6DFE-30C1-D045-95B3-A086116BB395}"/>
              </a:ext>
            </a:extLst>
          </p:cNvPr>
          <p:cNvSpPr/>
          <p:nvPr/>
        </p:nvSpPr>
        <p:spPr bwMode="auto">
          <a:xfrm>
            <a:off x="5529138" y="3907626"/>
            <a:ext cx="1834333" cy="239869"/>
          </a:xfrm>
          <a:prstGeom prst="rect">
            <a:avLst/>
          </a:prstGeom>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anchor="ctr">
            <a:noAutofit/>
          </a:bodyPr>
          <a:lstStyle>
            <a:lvl1pPr algn="ctr">
              <a:defRPr sz="2400">
                <a:solidFill>
                  <a:schemeClr val="tx1"/>
                </a:solidFill>
                <a:latin typeface="Times New Roman" charset="0"/>
                <a:ea typeface="ＭＳ Ｐゴシック" charset="-128"/>
              </a:defRPr>
            </a:lvl1pPr>
            <a:lvl2pPr marL="742950" indent="-285750" algn="ctr">
              <a:defRPr sz="2400">
                <a:solidFill>
                  <a:schemeClr val="tx1"/>
                </a:solidFill>
                <a:latin typeface="Times New Roman" charset="0"/>
                <a:ea typeface="ＭＳ Ｐゴシック" charset="-128"/>
              </a:defRPr>
            </a:lvl2pPr>
            <a:lvl3pPr marL="1143000" indent="-228600" algn="ctr">
              <a:defRPr sz="2400">
                <a:solidFill>
                  <a:schemeClr val="tx1"/>
                </a:solidFill>
                <a:latin typeface="Times New Roman" charset="0"/>
                <a:ea typeface="ＭＳ Ｐゴシック" charset="-128"/>
              </a:defRPr>
            </a:lvl3pPr>
            <a:lvl4pPr marL="1600200" indent="-228600" algn="ctr">
              <a:defRPr sz="2400">
                <a:solidFill>
                  <a:schemeClr val="tx1"/>
                </a:solidFill>
                <a:latin typeface="Times New Roman" charset="0"/>
                <a:ea typeface="ＭＳ Ｐゴシック" charset="-128"/>
              </a:defRPr>
            </a:lvl4pPr>
            <a:lvl5pPr marL="2057400" indent="-228600" algn="ctr">
              <a:defRPr sz="2400">
                <a:solidFill>
                  <a:schemeClr val="tx1"/>
                </a:solidFill>
                <a:latin typeface="Times New Roman" charset="0"/>
                <a:ea typeface="ＭＳ Ｐゴシック" charset="-128"/>
              </a:defRPr>
            </a:lvl5pPr>
            <a:lvl6pPr marL="2514600" indent="-228600" algn="ctr"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algn="ctr"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algn="ctr"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algn="ctr" eaLnBrk="0" fontAlgn="base" hangingPunct="0">
              <a:spcBef>
                <a:spcPct val="0"/>
              </a:spcBef>
              <a:spcAft>
                <a:spcPct val="0"/>
              </a:spcAft>
              <a:defRPr sz="2400">
                <a:solidFill>
                  <a:schemeClr val="tx1"/>
                </a:solidFill>
                <a:latin typeface="Times New Roman" charset="0"/>
                <a:ea typeface="ＭＳ Ｐゴシック" charset="-128"/>
              </a:defRPr>
            </a:lvl9pPr>
          </a:lstStyle>
          <a:p>
            <a:r>
              <a:rPr lang="en-US" altLang="ja-JP" sz="1500" dirty="0">
                <a:latin typeface="Calibri" charset="0"/>
              </a:rPr>
              <a:t>Application Areas</a:t>
            </a:r>
          </a:p>
        </p:txBody>
      </p:sp>
      <p:sp>
        <p:nvSpPr>
          <p:cNvPr id="21506" name="Title 1"/>
          <p:cNvSpPr>
            <a:spLocks noGrp="1"/>
          </p:cNvSpPr>
          <p:nvPr>
            <p:ph type="title" idx="4294967295"/>
          </p:nvPr>
        </p:nvSpPr>
        <p:spPr>
          <a:xfrm>
            <a:off x="196669" y="602304"/>
            <a:ext cx="7618246" cy="630968"/>
          </a:xfrm>
        </p:spPr>
        <p:txBody>
          <a:bodyPr>
            <a:normAutofit/>
          </a:bodyPr>
          <a:lstStyle/>
          <a:p>
            <a:pPr algn="ctr">
              <a:lnSpc>
                <a:spcPct val="80000"/>
              </a:lnSpc>
            </a:pPr>
            <a:r>
              <a:rPr lang="en" altLang="en-US" sz="2701" dirty="0"/>
              <a:t>…</a:t>
            </a:r>
            <a:r>
              <a:rPr lang="en" altLang="en-US" sz="2701" u="sng" dirty="0"/>
              <a:t>High quality </a:t>
            </a:r>
            <a:r>
              <a:rPr lang="en" altLang="en-US" sz="2701" dirty="0"/>
              <a:t>HFE Contributes to Successful Business</a:t>
            </a:r>
          </a:p>
        </p:txBody>
      </p:sp>
    </p:spTree>
    <p:extLst>
      <p:ext uri="{BB962C8B-B14F-4D97-AF65-F5344CB8AC3E}">
        <p14:creationId xmlns:p14="http://schemas.microsoft.com/office/powerpoint/2010/main" val="22663146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DB86-3705-DD45-9D44-57A79D6B22A2}"/>
              </a:ext>
            </a:extLst>
          </p:cNvPr>
          <p:cNvSpPr>
            <a:spLocks noGrp="1"/>
          </p:cNvSpPr>
          <p:nvPr>
            <p:ph type="title" idx="4294967295"/>
          </p:nvPr>
        </p:nvSpPr>
        <p:spPr>
          <a:xfrm>
            <a:off x="628650" y="304800"/>
            <a:ext cx="7886700" cy="1104900"/>
          </a:xfrm>
        </p:spPr>
        <p:txBody>
          <a:bodyPr/>
          <a:lstStyle/>
          <a:p>
            <a:pPr algn="ctr"/>
            <a:r>
              <a:rPr lang="en-US" sz="3001" dirty="0"/>
              <a:t>Importance of HFE Today</a:t>
            </a:r>
          </a:p>
        </p:txBody>
      </p:sp>
      <p:sp>
        <p:nvSpPr>
          <p:cNvPr id="3" name="Content Placeholder 2">
            <a:extLst>
              <a:ext uri="{FF2B5EF4-FFF2-40B4-BE49-F238E27FC236}">
                <a16:creationId xmlns:a16="http://schemas.microsoft.com/office/drawing/2014/main" id="{FB3624A8-5AB0-D948-BA13-AB66A67A3071}"/>
              </a:ext>
            </a:extLst>
          </p:cNvPr>
          <p:cNvSpPr>
            <a:spLocks noGrp="1"/>
          </p:cNvSpPr>
          <p:nvPr>
            <p:ph idx="1"/>
          </p:nvPr>
        </p:nvSpPr>
        <p:spPr>
          <a:xfrm>
            <a:off x="487589" y="1115211"/>
            <a:ext cx="6353875" cy="665061"/>
          </a:xfrm>
        </p:spPr>
        <p:txBody>
          <a:bodyPr>
            <a:normAutofit fontScale="92500" lnSpcReduction="20000"/>
          </a:bodyPr>
          <a:lstStyle/>
          <a:p>
            <a:pPr marL="0" indent="0">
              <a:buNone/>
            </a:pPr>
            <a:r>
              <a:rPr lang="en-US" sz="1800" dirty="0">
                <a:solidFill>
                  <a:srgbClr val="0070C0"/>
                </a:solidFill>
              </a:rPr>
              <a:t>Realities – constant change, increasing mechanization, increasing information technology and robotics,  globalization, large disparities, growing informal/unregulated work sector</a:t>
            </a:r>
          </a:p>
        </p:txBody>
      </p:sp>
      <p:sp>
        <p:nvSpPr>
          <p:cNvPr id="4" name="Date Placeholder 3">
            <a:extLst>
              <a:ext uri="{FF2B5EF4-FFF2-40B4-BE49-F238E27FC236}">
                <a16:creationId xmlns:a16="http://schemas.microsoft.com/office/drawing/2014/main" id="{33F59504-98D5-4D4E-BEAB-74420E79D8CD}"/>
              </a:ext>
            </a:extLst>
          </p:cNvPr>
          <p:cNvSpPr>
            <a:spLocks noGrp="1"/>
          </p:cNvSpPr>
          <p:nvPr>
            <p:ph type="dt" sz="half" idx="4294967295"/>
          </p:nvPr>
        </p:nvSpPr>
        <p:spPr/>
        <p:txBody>
          <a:bodyPr/>
          <a:lstStyle/>
          <a:p>
            <a:endParaRPr lang="es-ES" dirty="0"/>
          </a:p>
        </p:txBody>
      </p:sp>
      <p:sp>
        <p:nvSpPr>
          <p:cNvPr id="5" name="Footer Placeholder 4">
            <a:extLst>
              <a:ext uri="{FF2B5EF4-FFF2-40B4-BE49-F238E27FC236}">
                <a16:creationId xmlns:a16="http://schemas.microsoft.com/office/drawing/2014/main" id="{2FB3F112-5346-874A-AB4C-E859672A86BF}"/>
              </a:ext>
            </a:extLst>
          </p:cNvPr>
          <p:cNvSpPr>
            <a:spLocks noGrp="1"/>
          </p:cNvSpPr>
          <p:nvPr>
            <p:ph type="ftr" sz="quarter" idx="4294967295"/>
          </p:nvPr>
        </p:nvSpPr>
        <p:spPr/>
        <p:txBody>
          <a:bodyPr/>
          <a:lstStyle/>
          <a:p>
            <a:endParaRPr lang="es-ES" dirty="0"/>
          </a:p>
        </p:txBody>
      </p:sp>
      <p:sp>
        <p:nvSpPr>
          <p:cNvPr id="6" name="Slide Number Placeholder 5">
            <a:extLst>
              <a:ext uri="{FF2B5EF4-FFF2-40B4-BE49-F238E27FC236}">
                <a16:creationId xmlns:a16="http://schemas.microsoft.com/office/drawing/2014/main" id="{793CB778-5A58-B24D-A7E0-CC05246E5B6C}"/>
              </a:ext>
            </a:extLst>
          </p:cNvPr>
          <p:cNvSpPr>
            <a:spLocks noGrp="1"/>
          </p:cNvSpPr>
          <p:nvPr>
            <p:ph type="sldNum" sz="quarter" idx="4294967295"/>
          </p:nvPr>
        </p:nvSpPr>
        <p:spPr/>
        <p:txBody>
          <a:bodyPr/>
          <a:lstStyle/>
          <a:p>
            <a:fld id="{50CF43E4-11CF-E247-98C3-900FF2FCAAC1}" type="slidenum">
              <a:rPr lang="es-ES" smtClean="0"/>
              <a:t>35</a:t>
            </a:fld>
            <a:endParaRPr lang="es-ES"/>
          </a:p>
        </p:txBody>
      </p:sp>
      <p:pic>
        <p:nvPicPr>
          <p:cNvPr id="7" name="図 18">
            <a:extLst>
              <a:ext uri="{FF2B5EF4-FFF2-40B4-BE49-F238E27FC236}">
                <a16:creationId xmlns:a16="http://schemas.microsoft.com/office/drawing/2014/main" id="{CAF9E9F1-AE97-3E49-8D07-B6B6FEBD59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7589" y="1875547"/>
            <a:ext cx="2408071" cy="156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図 20">
            <a:extLst>
              <a:ext uri="{FF2B5EF4-FFF2-40B4-BE49-F238E27FC236}">
                <a16:creationId xmlns:a16="http://schemas.microsoft.com/office/drawing/2014/main" id="{50B1CBFF-90D5-0041-8F61-B34EE991635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2324" y="3626460"/>
            <a:ext cx="2186557" cy="156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4">
            <a:extLst>
              <a:ext uri="{FF2B5EF4-FFF2-40B4-BE49-F238E27FC236}">
                <a16:creationId xmlns:a16="http://schemas.microsoft.com/office/drawing/2014/main" id="{8B744C01-61FD-C249-B5A2-C61BAD47F3D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78698" y="2062762"/>
            <a:ext cx="2160356" cy="146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
            <a:extLst>
              <a:ext uri="{FF2B5EF4-FFF2-40B4-BE49-F238E27FC236}">
                <a16:creationId xmlns:a16="http://schemas.microsoft.com/office/drawing/2014/main" id="{4FA40D07-1964-BC46-B97D-A04D3E9EF6C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82333" y="1456211"/>
            <a:ext cx="1941224" cy="1529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4">
            <a:extLst>
              <a:ext uri="{FF2B5EF4-FFF2-40B4-BE49-F238E27FC236}">
                <a16:creationId xmlns:a16="http://schemas.microsoft.com/office/drawing/2014/main" id="{E7BBFC98-984B-A64D-B3E7-B5A141BA863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222092" y="2293439"/>
            <a:ext cx="1860241" cy="1542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5">
            <a:extLst>
              <a:ext uri="{FF2B5EF4-FFF2-40B4-BE49-F238E27FC236}">
                <a16:creationId xmlns:a16="http://schemas.microsoft.com/office/drawing/2014/main" id="{F193DEDA-4474-7C4B-AD15-5491BFA6004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078759" y="3223406"/>
            <a:ext cx="1944797" cy="1542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299571DC-0E1B-771C-8D4C-90604E43E363}"/>
              </a:ext>
            </a:extLst>
          </p:cNvPr>
          <p:cNvSpPr txBox="1"/>
          <p:nvPr/>
        </p:nvSpPr>
        <p:spPr>
          <a:xfrm>
            <a:off x="3765606" y="4044352"/>
            <a:ext cx="3019883" cy="1200329"/>
          </a:xfrm>
          <a:prstGeom prst="rect">
            <a:avLst/>
          </a:prstGeom>
          <a:noFill/>
        </p:spPr>
        <p:txBody>
          <a:bodyPr wrap="square" rtlCol="0">
            <a:spAutoFit/>
          </a:bodyPr>
          <a:lstStyle/>
          <a:p>
            <a:r>
              <a:rPr lang="en-GB" dirty="0"/>
              <a:t>Ever new demands on humans, need for increasing performance in changing world</a:t>
            </a:r>
          </a:p>
        </p:txBody>
      </p:sp>
    </p:spTree>
    <p:extLst>
      <p:ext uri="{BB962C8B-B14F-4D97-AF65-F5344CB8AC3E}">
        <p14:creationId xmlns:p14="http://schemas.microsoft.com/office/powerpoint/2010/main" val="27529537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C4F2A-699F-9744-98DC-9113C1BE3396}"/>
              </a:ext>
            </a:extLst>
          </p:cNvPr>
          <p:cNvSpPr>
            <a:spLocks noGrp="1"/>
          </p:cNvSpPr>
          <p:nvPr>
            <p:ph type="title" idx="4294967295"/>
          </p:nvPr>
        </p:nvSpPr>
        <p:spPr>
          <a:xfrm>
            <a:off x="566824" y="854640"/>
            <a:ext cx="3586046" cy="1227657"/>
          </a:xfrm>
        </p:spPr>
        <p:txBody>
          <a:bodyPr>
            <a:normAutofit fontScale="90000"/>
          </a:bodyPr>
          <a:lstStyle/>
          <a:p>
            <a:r>
              <a:rPr lang="en-US" sz="3001" dirty="0"/>
              <a:t>Successful business requires </a:t>
            </a:r>
            <a:r>
              <a:rPr lang="en-US" sz="3001" u="sng" dirty="0"/>
              <a:t>high quality </a:t>
            </a:r>
            <a:r>
              <a:rPr lang="en-US" sz="3001" dirty="0"/>
              <a:t>HFE...</a:t>
            </a:r>
          </a:p>
        </p:txBody>
      </p:sp>
      <p:sp>
        <p:nvSpPr>
          <p:cNvPr id="3" name="Content Placeholder 2">
            <a:extLst>
              <a:ext uri="{FF2B5EF4-FFF2-40B4-BE49-F238E27FC236}">
                <a16:creationId xmlns:a16="http://schemas.microsoft.com/office/drawing/2014/main" id="{D1A20DDD-CD4B-1C4E-9DEE-6EE473F6BD4A}"/>
              </a:ext>
            </a:extLst>
          </p:cNvPr>
          <p:cNvSpPr>
            <a:spLocks noGrp="1"/>
          </p:cNvSpPr>
          <p:nvPr>
            <p:ph idx="1"/>
          </p:nvPr>
        </p:nvSpPr>
        <p:spPr>
          <a:xfrm>
            <a:off x="348679" y="2224371"/>
            <a:ext cx="3586045" cy="1552281"/>
          </a:xfrm>
        </p:spPr>
        <p:txBody>
          <a:bodyPr>
            <a:normAutofit lnSpcReduction="10000"/>
          </a:bodyPr>
          <a:lstStyle/>
          <a:p>
            <a:pPr marL="227470" lvl="3" indent="0">
              <a:buNone/>
            </a:pPr>
            <a:r>
              <a:rPr lang="en-US" sz="2101" dirty="0">
                <a:solidFill>
                  <a:srgbClr val="002060"/>
                </a:solidFill>
              </a:rPr>
              <a:t>HFE is critical for sustainable work systems, in terms of </a:t>
            </a:r>
            <a:br>
              <a:rPr lang="en-US" sz="2101" dirty="0">
                <a:solidFill>
                  <a:srgbClr val="002060"/>
                </a:solidFill>
              </a:rPr>
            </a:br>
            <a:r>
              <a:rPr lang="en-US" sz="2101" dirty="0">
                <a:solidFill>
                  <a:srgbClr val="002060"/>
                </a:solidFill>
              </a:rPr>
              <a:t>- reliability</a:t>
            </a:r>
            <a:br>
              <a:rPr lang="en-US" sz="2101" dirty="0">
                <a:solidFill>
                  <a:srgbClr val="002060"/>
                </a:solidFill>
              </a:rPr>
            </a:br>
            <a:r>
              <a:rPr lang="en-US" sz="2101" dirty="0">
                <a:solidFill>
                  <a:srgbClr val="002060"/>
                </a:solidFill>
              </a:rPr>
              <a:t>- efficiency</a:t>
            </a:r>
          </a:p>
          <a:p>
            <a:pPr marL="227470" lvl="3" indent="0">
              <a:buNone/>
            </a:pPr>
            <a:r>
              <a:rPr lang="en-US" sz="2101" dirty="0">
                <a:solidFill>
                  <a:srgbClr val="002060"/>
                </a:solidFill>
              </a:rPr>
              <a:t>- quality control</a:t>
            </a:r>
          </a:p>
          <a:p>
            <a:pPr marL="227470" lvl="3" indent="0">
              <a:buNone/>
            </a:pPr>
            <a:endParaRPr lang="en-US" sz="2101" dirty="0">
              <a:solidFill>
                <a:srgbClr val="002060"/>
              </a:solidFill>
            </a:endParaRPr>
          </a:p>
        </p:txBody>
      </p:sp>
      <p:sp>
        <p:nvSpPr>
          <p:cNvPr id="4" name="Date Placeholder 3">
            <a:extLst>
              <a:ext uri="{FF2B5EF4-FFF2-40B4-BE49-F238E27FC236}">
                <a16:creationId xmlns:a16="http://schemas.microsoft.com/office/drawing/2014/main" id="{7522FC55-AB17-0B43-B19F-6A3C9133E0D9}"/>
              </a:ext>
            </a:extLst>
          </p:cNvPr>
          <p:cNvSpPr>
            <a:spLocks noGrp="1"/>
          </p:cNvSpPr>
          <p:nvPr>
            <p:ph type="dt" sz="half" idx="4294967295"/>
          </p:nvPr>
        </p:nvSpPr>
        <p:spPr/>
        <p:txBody>
          <a:bodyPr/>
          <a:lstStyle/>
          <a:p>
            <a:endParaRPr lang="es-ES" dirty="0"/>
          </a:p>
        </p:txBody>
      </p:sp>
      <p:sp>
        <p:nvSpPr>
          <p:cNvPr id="5" name="Footer Placeholder 4">
            <a:extLst>
              <a:ext uri="{FF2B5EF4-FFF2-40B4-BE49-F238E27FC236}">
                <a16:creationId xmlns:a16="http://schemas.microsoft.com/office/drawing/2014/main" id="{82457079-6C54-BA4F-B651-36F6E881F93B}"/>
              </a:ext>
            </a:extLst>
          </p:cNvPr>
          <p:cNvSpPr>
            <a:spLocks noGrp="1"/>
          </p:cNvSpPr>
          <p:nvPr>
            <p:ph type="ftr" sz="quarter" idx="4294967295"/>
          </p:nvPr>
        </p:nvSpPr>
        <p:spPr/>
        <p:txBody>
          <a:bodyPr/>
          <a:lstStyle/>
          <a:p>
            <a:endParaRPr lang="es-ES" dirty="0"/>
          </a:p>
        </p:txBody>
      </p:sp>
      <p:sp>
        <p:nvSpPr>
          <p:cNvPr id="6" name="Slide Number Placeholder 5">
            <a:extLst>
              <a:ext uri="{FF2B5EF4-FFF2-40B4-BE49-F238E27FC236}">
                <a16:creationId xmlns:a16="http://schemas.microsoft.com/office/drawing/2014/main" id="{189E6EDA-E371-644D-88AE-7CA96274B80D}"/>
              </a:ext>
            </a:extLst>
          </p:cNvPr>
          <p:cNvSpPr>
            <a:spLocks noGrp="1"/>
          </p:cNvSpPr>
          <p:nvPr>
            <p:ph type="sldNum" sz="quarter" idx="4294967295"/>
          </p:nvPr>
        </p:nvSpPr>
        <p:spPr/>
        <p:txBody>
          <a:bodyPr/>
          <a:lstStyle/>
          <a:p>
            <a:endParaRPr lang="es-ES" dirty="0"/>
          </a:p>
        </p:txBody>
      </p:sp>
      <p:sp>
        <p:nvSpPr>
          <p:cNvPr id="7" name="TextBox 6">
            <a:extLst>
              <a:ext uri="{FF2B5EF4-FFF2-40B4-BE49-F238E27FC236}">
                <a16:creationId xmlns:a16="http://schemas.microsoft.com/office/drawing/2014/main" id="{A466B0AA-4775-7307-1C31-5AF48EF1F924}"/>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7/8</a:t>
            </a:r>
          </a:p>
        </p:txBody>
      </p:sp>
      <p:sp>
        <p:nvSpPr>
          <p:cNvPr id="9" name="TextBox 8">
            <a:extLst>
              <a:ext uri="{FF2B5EF4-FFF2-40B4-BE49-F238E27FC236}">
                <a16:creationId xmlns:a16="http://schemas.microsoft.com/office/drawing/2014/main" id="{6A36D474-225B-EF8A-0E90-1985B1E83786}"/>
              </a:ext>
            </a:extLst>
          </p:cNvPr>
          <p:cNvSpPr txBox="1"/>
          <p:nvPr/>
        </p:nvSpPr>
        <p:spPr>
          <a:xfrm>
            <a:off x="7966841" y="4564550"/>
            <a:ext cx="950615" cy="830997"/>
          </a:xfrm>
          <a:prstGeom prst="rect">
            <a:avLst/>
          </a:prstGeom>
          <a:noFill/>
        </p:spPr>
        <p:txBody>
          <a:bodyPr wrap="square">
            <a:spAutoFit/>
          </a:bodyPr>
          <a:lstStyle/>
          <a:p>
            <a:r>
              <a:rPr lang="en-GB" sz="800" i="1" dirty="0">
                <a:solidFill>
                  <a:schemeClr val="accent1"/>
                </a:solidFill>
              </a:rPr>
              <a:t>https://</a:t>
            </a:r>
            <a:r>
              <a:rPr lang="en-GB" sz="800" i="1" dirty="0" err="1">
                <a:solidFill>
                  <a:schemeClr val="accent1"/>
                </a:solidFill>
              </a:rPr>
              <a:t>ergonomics.org.uk</a:t>
            </a:r>
            <a:r>
              <a:rPr lang="en-GB" sz="800" i="1" dirty="0">
                <a:solidFill>
                  <a:schemeClr val="accent1"/>
                </a:solidFill>
              </a:rPr>
              <a:t>/resource/giving-your-business-the-human-factors-</a:t>
            </a:r>
            <a:r>
              <a:rPr lang="en-GB" sz="800" i="1" dirty="0" err="1">
                <a:solidFill>
                  <a:schemeClr val="accent1"/>
                </a:solidFill>
              </a:rPr>
              <a:t>edge.html</a:t>
            </a:r>
            <a:endParaRPr lang="en-GB" sz="800" i="1" dirty="0">
              <a:solidFill>
                <a:schemeClr val="accent1"/>
              </a:solidFill>
            </a:endParaRPr>
          </a:p>
        </p:txBody>
      </p:sp>
      <p:pic>
        <p:nvPicPr>
          <p:cNvPr id="13" name="Picture 12">
            <a:hlinkClick r:id="rId2"/>
            <a:extLst>
              <a:ext uri="{FF2B5EF4-FFF2-40B4-BE49-F238E27FC236}">
                <a16:creationId xmlns:a16="http://schemas.microsoft.com/office/drawing/2014/main" id="{59DC7A23-D7F4-63BE-FF7F-8DE40B5247A4}"/>
              </a:ext>
            </a:extLst>
          </p:cNvPr>
          <p:cNvPicPr>
            <a:picLocks noChangeAspect="1"/>
          </p:cNvPicPr>
          <p:nvPr/>
        </p:nvPicPr>
        <p:blipFill>
          <a:blip r:embed="rId3"/>
          <a:stretch>
            <a:fillRect/>
          </a:stretch>
        </p:blipFill>
        <p:spPr>
          <a:xfrm>
            <a:off x="4266833" y="205332"/>
            <a:ext cx="3586045" cy="5074705"/>
          </a:xfrm>
          <a:prstGeom prst="rect">
            <a:avLst/>
          </a:prstGeom>
        </p:spPr>
      </p:pic>
      <p:sp>
        <p:nvSpPr>
          <p:cNvPr id="8" name="TextBox 7">
            <a:extLst>
              <a:ext uri="{FF2B5EF4-FFF2-40B4-BE49-F238E27FC236}">
                <a16:creationId xmlns:a16="http://schemas.microsoft.com/office/drawing/2014/main" id="{E808BD47-B12C-7063-ADEC-4F97FE4FB7E4}"/>
              </a:ext>
            </a:extLst>
          </p:cNvPr>
          <p:cNvSpPr txBox="1"/>
          <p:nvPr/>
        </p:nvSpPr>
        <p:spPr>
          <a:xfrm>
            <a:off x="1001486" y="3875314"/>
            <a:ext cx="2211977" cy="923330"/>
          </a:xfrm>
          <a:prstGeom prst="rect">
            <a:avLst/>
          </a:prstGeom>
          <a:solidFill>
            <a:srgbClr val="FFC000"/>
          </a:solidFill>
        </p:spPr>
        <p:txBody>
          <a:bodyPr wrap="square" rtlCol="0">
            <a:spAutoFit/>
          </a:bodyPr>
          <a:lstStyle/>
          <a:p>
            <a:r>
              <a:rPr lang="en-GB" dirty="0">
                <a:solidFill>
                  <a:srgbClr val="1C30CE"/>
                </a:solidFill>
                <a:latin typeface="Comic Sans MS" panose="030F0902030302020204" pitchFamily="66" charset="0"/>
              </a:rPr>
              <a:t>Ergonomics in a Nutshell (3 Part series)</a:t>
            </a:r>
          </a:p>
        </p:txBody>
      </p:sp>
    </p:spTree>
    <p:extLst>
      <p:ext uri="{BB962C8B-B14F-4D97-AF65-F5344CB8AC3E}">
        <p14:creationId xmlns:p14="http://schemas.microsoft.com/office/powerpoint/2010/main" val="2318527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F77D3A-F77B-47F4-15C8-32734AD9A730}"/>
              </a:ext>
            </a:extLst>
          </p:cNvPr>
          <p:cNvSpPr txBox="1"/>
          <p:nvPr/>
        </p:nvSpPr>
        <p:spPr>
          <a:xfrm>
            <a:off x="1192796" y="2111389"/>
            <a:ext cx="7135736" cy="584775"/>
          </a:xfrm>
          <a:prstGeom prst="rect">
            <a:avLst/>
          </a:prstGeom>
          <a:noFill/>
        </p:spPr>
        <p:txBody>
          <a:bodyPr wrap="none" rtlCol="0">
            <a:spAutoFit/>
          </a:bodyPr>
          <a:lstStyle/>
          <a:p>
            <a:pPr algn="ctr"/>
            <a:r>
              <a:rPr lang="en-GB" sz="3200" dirty="0"/>
              <a:t>Educational and Professional Certification</a:t>
            </a:r>
          </a:p>
        </p:txBody>
      </p:sp>
    </p:spTree>
    <p:extLst>
      <p:ext uri="{BB962C8B-B14F-4D97-AF65-F5344CB8AC3E}">
        <p14:creationId xmlns:p14="http://schemas.microsoft.com/office/powerpoint/2010/main" val="35951760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1283234" y="840319"/>
            <a:ext cx="6577535" cy="618636"/>
          </a:xfrm>
        </p:spPr>
        <p:txBody>
          <a:bodyPr>
            <a:normAutofit fontScale="90000"/>
          </a:bodyPr>
          <a:lstStyle/>
          <a:p>
            <a:pPr algn="ctr"/>
            <a:r>
              <a:rPr lang="en-US" altLang="en-US" sz="3301" dirty="0"/>
              <a:t>Education and Certification</a:t>
            </a:r>
            <a:br>
              <a:rPr lang="en-US" altLang="en-US" sz="3001" dirty="0"/>
            </a:br>
            <a:endParaRPr lang="en-US" altLang="en-US" dirty="0"/>
          </a:p>
        </p:txBody>
      </p:sp>
      <p:sp>
        <p:nvSpPr>
          <p:cNvPr id="6" name="Slide Number Placeholder 5">
            <a:extLst>
              <a:ext uri="{FF2B5EF4-FFF2-40B4-BE49-F238E27FC236}">
                <a16:creationId xmlns:a16="http://schemas.microsoft.com/office/drawing/2014/main" id="{3461269B-37EF-4BDE-BA66-38DE41CA4553}"/>
              </a:ext>
            </a:extLst>
          </p:cNvPr>
          <p:cNvSpPr>
            <a:spLocks noGrp="1"/>
          </p:cNvSpPr>
          <p:nvPr>
            <p:ph type="sldNum" sz="quarter" idx="4294967295"/>
          </p:nvPr>
        </p:nvSpPr>
        <p:spPr/>
        <p:txBody>
          <a:bodyPr/>
          <a:lstStyle>
            <a:lvl1pPr>
              <a:defRPr sz="1800">
                <a:solidFill>
                  <a:schemeClr val="tx1"/>
                </a:solidFill>
                <a:latin typeface="Times New Roman" pitchFamily="18" charset="0"/>
                <a:ea typeface="ＭＳ Ｐゴシック" pitchFamily="34" charset="-128"/>
              </a:defRPr>
            </a:lvl1pPr>
            <a:lvl2pPr marL="557339" indent="-214361">
              <a:defRPr sz="1800">
                <a:solidFill>
                  <a:schemeClr val="tx1"/>
                </a:solidFill>
                <a:latin typeface="Times New Roman" pitchFamily="18" charset="0"/>
                <a:ea typeface="ＭＳ Ｐゴシック" pitchFamily="34" charset="-128"/>
              </a:defRPr>
            </a:lvl2pPr>
            <a:lvl3pPr marL="857444" indent="-171488">
              <a:defRPr sz="1800">
                <a:solidFill>
                  <a:schemeClr val="tx1"/>
                </a:solidFill>
                <a:latin typeface="Times New Roman" pitchFamily="18" charset="0"/>
                <a:ea typeface="ＭＳ Ｐゴシック" pitchFamily="34" charset="-128"/>
              </a:defRPr>
            </a:lvl3pPr>
            <a:lvl4pPr marL="1200422" indent="-171488">
              <a:defRPr sz="1800">
                <a:solidFill>
                  <a:schemeClr val="tx1"/>
                </a:solidFill>
                <a:latin typeface="Times New Roman" pitchFamily="18" charset="0"/>
                <a:ea typeface="ＭＳ Ｐゴシック" pitchFamily="34" charset="-128"/>
              </a:defRPr>
            </a:lvl4pPr>
            <a:lvl5pPr marL="1543399" indent="-171488">
              <a:defRPr sz="1800">
                <a:solidFill>
                  <a:schemeClr val="tx1"/>
                </a:solidFill>
                <a:latin typeface="Times New Roman" pitchFamily="18" charset="0"/>
                <a:ea typeface="ＭＳ Ｐゴシック" pitchFamily="34" charset="-128"/>
              </a:defRPr>
            </a:lvl5pPr>
            <a:lvl6pPr marL="1886377" indent="-171488" eaLnBrk="0" fontAlgn="base" hangingPunct="0">
              <a:spcBef>
                <a:spcPct val="0"/>
              </a:spcBef>
              <a:spcAft>
                <a:spcPct val="0"/>
              </a:spcAft>
              <a:defRPr sz="1800">
                <a:solidFill>
                  <a:schemeClr val="tx1"/>
                </a:solidFill>
                <a:latin typeface="Times New Roman" pitchFamily="18" charset="0"/>
                <a:ea typeface="ＭＳ Ｐゴシック" pitchFamily="34" charset="-128"/>
              </a:defRPr>
            </a:lvl6pPr>
            <a:lvl7pPr marL="2229355" indent="-171488" eaLnBrk="0" fontAlgn="base" hangingPunct="0">
              <a:spcBef>
                <a:spcPct val="0"/>
              </a:spcBef>
              <a:spcAft>
                <a:spcPct val="0"/>
              </a:spcAft>
              <a:defRPr sz="1800">
                <a:solidFill>
                  <a:schemeClr val="tx1"/>
                </a:solidFill>
                <a:latin typeface="Times New Roman" pitchFamily="18" charset="0"/>
                <a:ea typeface="ＭＳ Ｐゴシック" pitchFamily="34" charset="-128"/>
              </a:defRPr>
            </a:lvl7pPr>
            <a:lvl8pPr marL="2572333" indent="-171488" eaLnBrk="0" fontAlgn="base" hangingPunct="0">
              <a:spcBef>
                <a:spcPct val="0"/>
              </a:spcBef>
              <a:spcAft>
                <a:spcPct val="0"/>
              </a:spcAft>
              <a:defRPr sz="1800">
                <a:solidFill>
                  <a:schemeClr val="tx1"/>
                </a:solidFill>
                <a:latin typeface="Times New Roman" pitchFamily="18" charset="0"/>
                <a:ea typeface="ＭＳ Ｐゴシック" pitchFamily="34" charset="-128"/>
              </a:defRPr>
            </a:lvl8pPr>
            <a:lvl9pPr marL="2915310" indent="-171488" eaLnBrk="0" fontAlgn="base" hangingPunct="0">
              <a:spcBef>
                <a:spcPct val="0"/>
              </a:spcBef>
              <a:spcAft>
                <a:spcPct val="0"/>
              </a:spcAft>
              <a:defRPr sz="1800">
                <a:solidFill>
                  <a:schemeClr val="tx1"/>
                </a:solidFill>
                <a:latin typeface="Times New Roman" pitchFamily="18" charset="0"/>
                <a:ea typeface="ＭＳ Ｐゴシック" pitchFamily="34" charset="-128"/>
              </a:defRPr>
            </a:lvl9pPr>
          </a:lstStyle>
          <a:p>
            <a:fld id="{6106A087-78DC-4F18-9328-2D0ADD3A7F0E}" type="slidenum">
              <a:rPr lang="en-US" altLang="en-US" sz="900">
                <a:latin typeface="Calibri" pitchFamily="34" charset="0"/>
              </a:rPr>
              <a:pPr/>
              <a:t>38</a:t>
            </a:fld>
            <a:endParaRPr lang="en-US" altLang="en-US" sz="900">
              <a:latin typeface="Calibri" pitchFamily="34" charset="0"/>
            </a:endParaRPr>
          </a:p>
        </p:txBody>
      </p:sp>
      <p:sp>
        <p:nvSpPr>
          <p:cNvPr id="7" name="角丸四角形 31">
            <a:extLst>
              <a:ext uri="{FF2B5EF4-FFF2-40B4-BE49-F238E27FC236}">
                <a16:creationId xmlns:a16="http://schemas.microsoft.com/office/drawing/2014/main" id="{7FCD9CCD-1E77-CA47-B25F-96A5819CBD9E}"/>
              </a:ext>
            </a:extLst>
          </p:cNvPr>
          <p:cNvSpPr>
            <a:spLocks noChangeArrowheads="1"/>
          </p:cNvSpPr>
          <p:nvPr/>
        </p:nvSpPr>
        <p:spPr bwMode="auto">
          <a:xfrm>
            <a:off x="3545619" y="1628031"/>
            <a:ext cx="2021017" cy="2352599"/>
          </a:xfrm>
          <a:prstGeom prst="roundRect">
            <a:avLst>
              <a:gd name="adj" fmla="val 16667"/>
            </a:avLst>
          </a:prstGeom>
          <a:solidFill>
            <a:schemeClr val="accent1">
              <a:alpha val="46000"/>
            </a:schemeClr>
          </a:solidFill>
          <a:ln>
            <a:solidFill>
              <a:schemeClr val="tx1"/>
            </a:solidFill>
          </a:ln>
          <a:effectLst>
            <a:softEdge rad="139700"/>
          </a:effec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endParaRPr lang="ja-JP" altLang="en-US" sz="1800"/>
          </a:p>
        </p:txBody>
      </p:sp>
      <p:sp>
        <p:nvSpPr>
          <p:cNvPr id="8" name="テキスト ボックス 7">
            <a:extLst>
              <a:ext uri="{FF2B5EF4-FFF2-40B4-BE49-F238E27FC236}">
                <a16:creationId xmlns:a16="http://schemas.microsoft.com/office/drawing/2014/main" id="{431736AE-0362-4949-8AD1-B019B6696A97}"/>
              </a:ext>
            </a:extLst>
          </p:cNvPr>
          <p:cNvSpPr txBox="1"/>
          <p:nvPr/>
        </p:nvSpPr>
        <p:spPr>
          <a:xfrm>
            <a:off x="3876495" y="5016279"/>
            <a:ext cx="3267926" cy="300082"/>
          </a:xfrm>
          <a:prstGeom prst="rect">
            <a:avLst/>
          </a:prstGeom>
          <a:noFill/>
          <a:ln>
            <a:noFill/>
          </a:ln>
        </p:spPr>
        <p:txBody>
          <a:bodyPr>
            <a:spAutoFit/>
          </a:bodyPr>
          <a:lstStyle/>
          <a:p>
            <a:pPr eaLnBrk="1" hangingPunct="1">
              <a:defRPr/>
            </a:pPr>
            <a:r>
              <a:rPr lang="en-US" altLang="ja-JP" sz="1350" b="1" dirty="0">
                <a:latin typeface="Calibri" panose="020F0502020204030204" pitchFamily="34" charset="0"/>
                <a:cs typeface="Calibri" panose="020F0502020204030204" pitchFamily="34" charset="0"/>
              </a:rPr>
              <a:t>Balanced member societies</a:t>
            </a:r>
            <a:r>
              <a:rPr lang="ja-JP" altLang="ja-JP" sz="1350" b="1">
                <a:latin typeface="Calibri" panose="020F0502020204030204" pitchFamily="34" charset="0"/>
                <a:cs typeface="Calibri" panose="020F0502020204030204" pitchFamily="34" charset="0"/>
              </a:rPr>
              <a:t> </a:t>
            </a:r>
            <a:endParaRPr lang="ja-JP" altLang="en-US" sz="1350" b="1">
              <a:latin typeface="Calibri" panose="020F0502020204030204" pitchFamily="34" charset="0"/>
              <a:cs typeface="Calibri" panose="020F0502020204030204" pitchFamily="34" charset="0"/>
            </a:endParaRPr>
          </a:p>
        </p:txBody>
      </p:sp>
      <p:sp>
        <p:nvSpPr>
          <p:cNvPr id="9" name="テキスト ボックス 8">
            <a:extLst>
              <a:ext uri="{FF2B5EF4-FFF2-40B4-BE49-F238E27FC236}">
                <a16:creationId xmlns:a16="http://schemas.microsoft.com/office/drawing/2014/main" id="{2D31738A-469F-6E4B-AF11-5EDE3B2A6CC5}"/>
              </a:ext>
            </a:extLst>
          </p:cNvPr>
          <p:cNvSpPr txBox="1"/>
          <p:nvPr/>
        </p:nvSpPr>
        <p:spPr>
          <a:xfrm>
            <a:off x="1508915" y="1830528"/>
            <a:ext cx="1836423" cy="1188553"/>
          </a:xfrm>
          <a:prstGeom prst="rect">
            <a:avLst/>
          </a:prstGeom>
          <a:solidFill>
            <a:schemeClr val="bg1"/>
          </a:solidFill>
          <a:ln w="63500">
            <a:solidFill>
              <a:schemeClr val="tx1"/>
            </a:solidFill>
          </a:ln>
        </p:spPr>
        <p:txBody>
          <a:bodyPr anchor="ctr" anchorCtr="1"/>
          <a:lstStyle/>
          <a:p>
            <a:pPr algn="ctr" eaLnBrk="1" hangingPunct="1">
              <a:defRPr/>
            </a:pPr>
            <a:r>
              <a:rPr lang="en-US" altLang="ja-JP" b="1" dirty="0">
                <a:latin typeface="Calibri" panose="020F0502020204030204" pitchFamily="34" charset="0"/>
                <a:cs typeface="Calibri" panose="020F0502020204030204" pitchFamily="34" charset="0"/>
              </a:rPr>
              <a:t>Students</a:t>
            </a:r>
          </a:p>
          <a:p>
            <a:pPr algn="ctr" eaLnBrk="1" hangingPunct="1">
              <a:lnSpc>
                <a:spcPct val="80000"/>
              </a:lnSpc>
              <a:defRPr/>
            </a:pPr>
            <a:endParaRPr lang="en-US" altLang="ja-JP" sz="1500" b="1" dirty="0">
              <a:latin typeface="Calibri" panose="020F0502020204030204" pitchFamily="34" charset="0"/>
              <a:cs typeface="Calibri" panose="020F0502020204030204" pitchFamily="34" charset="0"/>
            </a:endParaRPr>
          </a:p>
          <a:p>
            <a:pPr algn="ctr" eaLnBrk="1" hangingPunct="1">
              <a:lnSpc>
                <a:spcPct val="80000"/>
              </a:lnSpc>
              <a:defRPr/>
            </a:pPr>
            <a:r>
              <a:rPr lang="en-US" altLang="ja-JP" sz="1500" b="1" dirty="0">
                <a:latin typeface="Calibri" panose="020F0502020204030204" pitchFamily="34" charset="0"/>
                <a:cs typeface="Calibri" panose="020F0502020204030204" pitchFamily="34" charset="0"/>
              </a:rPr>
              <a:t>HFE as major</a:t>
            </a:r>
          </a:p>
          <a:p>
            <a:pPr algn="ctr" eaLnBrk="1" hangingPunct="1">
              <a:lnSpc>
                <a:spcPct val="80000"/>
              </a:lnSpc>
              <a:defRPr/>
            </a:pPr>
            <a:r>
              <a:rPr lang="en-US" altLang="ja-JP" sz="1500" b="1" dirty="0">
                <a:latin typeface="Calibri" panose="020F0502020204030204" pitchFamily="34" charset="0"/>
                <a:cs typeface="Calibri" panose="020F0502020204030204" pitchFamily="34" charset="0"/>
              </a:rPr>
              <a:t>HFE as minor</a:t>
            </a:r>
            <a:endParaRPr lang="ja-JP" altLang="en-US" sz="1350" b="1">
              <a:latin typeface="Calibri" panose="020F0502020204030204" pitchFamily="34" charset="0"/>
              <a:cs typeface="Calibri" panose="020F0502020204030204" pitchFamily="34" charset="0"/>
            </a:endParaRPr>
          </a:p>
        </p:txBody>
      </p:sp>
      <p:sp>
        <p:nvSpPr>
          <p:cNvPr id="10" name="テキスト ボックス 9">
            <a:extLst>
              <a:ext uri="{FF2B5EF4-FFF2-40B4-BE49-F238E27FC236}">
                <a16:creationId xmlns:a16="http://schemas.microsoft.com/office/drawing/2014/main" id="{2DAF901C-1A8C-784F-96EB-976CE47EE4B6}"/>
              </a:ext>
            </a:extLst>
          </p:cNvPr>
          <p:cNvSpPr txBox="1"/>
          <p:nvPr/>
        </p:nvSpPr>
        <p:spPr>
          <a:xfrm>
            <a:off x="1511298" y="3732451"/>
            <a:ext cx="1831658" cy="1357250"/>
          </a:xfrm>
          <a:prstGeom prst="rect">
            <a:avLst/>
          </a:prstGeom>
          <a:solidFill>
            <a:schemeClr val="bg1"/>
          </a:solidFill>
          <a:ln w="63500">
            <a:solidFill>
              <a:schemeClr val="tx1"/>
            </a:solidFill>
          </a:ln>
        </p:spPr>
        <p:txBody>
          <a:bodyPr anchor="ctr" anchorCtr="1"/>
          <a:lstStyle/>
          <a:p>
            <a:pPr algn="ctr" eaLnBrk="1" hangingPunct="1">
              <a:defRPr/>
            </a:pPr>
            <a:r>
              <a:rPr lang="en-US" altLang="ja-JP" b="1" dirty="0">
                <a:latin typeface="Calibri" panose="020F0502020204030204" pitchFamily="34" charset="0"/>
                <a:cs typeface="Calibri" panose="020F0502020204030204" pitchFamily="34" charset="0"/>
              </a:rPr>
              <a:t>Professionals</a:t>
            </a:r>
          </a:p>
          <a:p>
            <a:pPr algn="ctr" eaLnBrk="1" hangingPunct="1">
              <a:lnSpc>
                <a:spcPct val="80000"/>
              </a:lnSpc>
              <a:defRPr/>
            </a:pPr>
            <a:endParaRPr lang="en-US" altLang="ja-JP" sz="1500" b="1" dirty="0">
              <a:latin typeface="Calibri" panose="020F0502020204030204" pitchFamily="34" charset="0"/>
              <a:cs typeface="Calibri" panose="020F0502020204030204" pitchFamily="34" charset="0"/>
            </a:endParaRPr>
          </a:p>
          <a:p>
            <a:pPr algn="ctr" eaLnBrk="1" hangingPunct="1">
              <a:lnSpc>
                <a:spcPct val="80000"/>
              </a:lnSpc>
              <a:defRPr/>
            </a:pPr>
            <a:r>
              <a:rPr lang="en-US" altLang="ja-JP" sz="1500" b="1" dirty="0">
                <a:latin typeface="Calibri" panose="020F0502020204030204" pitchFamily="34" charset="0"/>
                <a:cs typeface="Calibri" panose="020F0502020204030204" pitchFamily="34" charset="0"/>
              </a:rPr>
              <a:t>Professors</a:t>
            </a:r>
          </a:p>
          <a:p>
            <a:pPr algn="ctr" eaLnBrk="1" hangingPunct="1">
              <a:lnSpc>
                <a:spcPct val="80000"/>
              </a:lnSpc>
              <a:defRPr/>
            </a:pPr>
            <a:r>
              <a:rPr lang="en-US" altLang="ja-JP" sz="1500" b="1" dirty="0">
                <a:latin typeface="Calibri" panose="020F0502020204030204" pitchFamily="34" charset="0"/>
                <a:cs typeface="Calibri" panose="020F0502020204030204" pitchFamily="34" charset="0"/>
              </a:rPr>
              <a:t>Engineers/Scientists</a:t>
            </a:r>
          </a:p>
          <a:p>
            <a:pPr algn="ctr" eaLnBrk="1" hangingPunct="1">
              <a:lnSpc>
                <a:spcPct val="80000"/>
              </a:lnSpc>
              <a:defRPr/>
            </a:pPr>
            <a:r>
              <a:rPr lang="en-US" altLang="ja-JP" sz="1500" b="1" dirty="0">
                <a:latin typeface="Calibri" panose="020F0502020204030204" pitchFamily="34" charset="0"/>
                <a:cs typeface="Calibri" panose="020F0502020204030204" pitchFamily="34" charset="0"/>
              </a:rPr>
              <a:t>Regulators</a:t>
            </a:r>
            <a:endParaRPr lang="ja-JP" altLang="en-US" sz="1350" b="1">
              <a:latin typeface="Calibri" panose="020F0502020204030204" pitchFamily="34" charset="0"/>
              <a:cs typeface="Calibri" panose="020F0502020204030204" pitchFamily="34" charset="0"/>
            </a:endParaRPr>
          </a:p>
        </p:txBody>
      </p:sp>
      <p:sp>
        <p:nvSpPr>
          <p:cNvPr id="11" name="テキスト ボックス 10">
            <a:extLst>
              <a:ext uri="{FF2B5EF4-FFF2-40B4-BE49-F238E27FC236}">
                <a16:creationId xmlns:a16="http://schemas.microsoft.com/office/drawing/2014/main" id="{0875C6C3-277D-0D4D-9A84-E9DDF17F5168}"/>
              </a:ext>
            </a:extLst>
          </p:cNvPr>
          <p:cNvSpPr txBox="1"/>
          <p:nvPr/>
        </p:nvSpPr>
        <p:spPr>
          <a:xfrm>
            <a:off x="5868930" y="2053231"/>
            <a:ext cx="1705419" cy="1625627"/>
          </a:xfrm>
          <a:prstGeom prst="rect">
            <a:avLst/>
          </a:prstGeom>
          <a:solidFill>
            <a:schemeClr val="bg1"/>
          </a:solidFill>
          <a:ln w="63500">
            <a:solidFill>
              <a:schemeClr val="tx1"/>
            </a:solidFill>
          </a:ln>
        </p:spPr>
        <p:txBody>
          <a:bodyPr anchor="ctr" anchorCtr="1"/>
          <a:lstStyle/>
          <a:p>
            <a:pPr algn="ctr" eaLnBrk="1" hangingPunct="1">
              <a:lnSpc>
                <a:spcPct val="80000"/>
              </a:lnSpc>
              <a:defRPr/>
            </a:pPr>
            <a:r>
              <a:rPr lang="en-US" altLang="ja-JP" b="1" dirty="0">
                <a:latin typeface="Calibri" panose="020F0502020204030204" pitchFamily="34" charset="0"/>
                <a:cs typeface="Calibri" panose="020F0502020204030204" pitchFamily="34" charset="0"/>
              </a:rPr>
              <a:t>Promotion of  HFE Education</a:t>
            </a:r>
          </a:p>
          <a:p>
            <a:pPr algn="ctr" eaLnBrk="1" hangingPunct="1">
              <a:lnSpc>
                <a:spcPct val="80000"/>
              </a:lnSpc>
              <a:defRPr/>
            </a:pPr>
            <a:endParaRPr lang="en-US" altLang="ja-JP" sz="1500" b="1" dirty="0">
              <a:latin typeface="Calibri" panose="020F0502020204030204" pitchFamily="34" charset="0"/>
              <a:cs typeface="Calibri" panose="020F0502020204030204" pitchFamily="34" charset="0"/>
            </a:endParaRPr>
          </a:p>
          <a:p>
            <a:pPr algn="ctr" eaLnBrk="1" hangingPunct="1">
              <a:lnSpc>
                <a:spcPct val="80000"/>
              </a:lnSpc>
              <a:defRPr/>
            </a:pPr>
            <a:r>
              <a:rPr lang="en-US" altLang="ja-JP" sz="1500" b="1" dirty="0">
                <a:latin typeface="Calibri" panose="020F0502020204030204" pitchFamily="34" charset="0"/>
                <a:cs typeface="Calibri" panose="020F0502020204030204" pitchFamily="34" charset="0"/>
              </a:rPr>
              <a:t>Balanced in terms of areas of disciplines</a:t>
            </a:r>
          </a:p>
        </p:txBody>
      </p:sp>
      <p:sp>
        <p:nvSpPr>
          <p:cNvPr id="12" name="角丸四角形 11">
            <a:extLst>
              <a:ext uri="{FF2B5EF4-FFF2-40B4-BE49-F238E27FC236}">
                <a16:creationId xmlns:a16="http://schemas.microsoft.com/office/drawing/2014/main" id="{976564E8-A49B-2B43-917C-65B7696DBABB}"/>
              </a:ext>
            </a:extLst>
          </p:cNvPr>
          <p:cNvSpPr/>
          <p:nvPr/>
        </p:nvSpPr>
        <p:spPr bwMode="auto">
          <a:xfrm>
            <a:off x="3815757" y="1911512"/>
            <a:ext cx="1458896" cy="1025395"/>
          </a:xfrm>
          <a:prstGeom prst="roundRect">
            <a:avLst>
              <a:gd name="adj" fmla="val 32883"/>
            </a:avLst>
          </a:prstGeom>
          <a:solidFill>
            <a:schemeClr val="bg1"/>
          </a:solidFill>
          <a:ln w="63500" cap="flat" cmpd="sng" algn="ctr">
            <a:solidFill>
              <a:schemeClr val="tx1"/>
            </a:solidFill>
            <a:prstDash val="solid"/>
            <a:round/>
            <a:headEnd type="none" w="med" len="med"/>
            <a:tailEnd type="none" w="med" len="med"/>
          </a:ln>
          <a:effectLst/>
        </p:spPr>
        <p:txBody>
          <a:bodyPr anchor="ctr"/>
          <a:lstStyle/>
          <a:p>
            <a:pPr algn="ctr" eaLnBrk="1" hangingPunct="1">
              <a:lnSpc>
                <a:spcPct val="80000"/>
              </a:lnSpc>
              <a:defRPr/>
            </a:pPr>
            <a:r>
              <a:rPr lang="en-US" altLang="ja-JP" sz="1500" b="1">
                <a:latin typeface="Calibri" panose="020F0502020204030204" pitchFamily="34" charset="0"/>
                <a:cs typeface="Calibri" panose="020F0502020204030204" pitchFamily="34" charset="0"/>
              </a:rPr>
              <a:t>IEA University Networks</a:t>
            </a:r>
            <a:endParaRPr lang="en-US" altLang="ja-JP" sz="1350" b="1">
              <a:latin typeface="Calibri" panose="020F0502020204030204" pitchFamily="34" charset="0"/>
              <a:cs typeface="Calibri" panose="020F0502020204030204" pitchFamily="34" charset="0"/>
            </a:endParaRPr>
          </a:p>
          <a:p>
            <a:pPr algn="ctr" eaLnBrk="1" hangingPunct="1">
              <a:lnSpc>
                <a:spcPct val="80000"/>
              </a:lnSpc>
              <a:defRPr/>
            </a:pPr>
            <a:r>
              <a:rPr lang="en-US" altLang="ja-JP" sz="1350" b="1">
                <a:latin typeface="Calibri" panose="020F0502020204030204" pitchFamily="34" charset="0"/>
                <a:cs typeface="Calibri" panose="020F0502020204030204" pitchFamily="34" charset="0"/>
              </a:rPr>
              <a:t>e.g., Training programs</a:t>
            </a:r>
          </a:p>
        </p:txBody>
      </p:sp>
      <p:sp>
        <p:nvSpPr>
          <p:cNvPr id="13" name="角丸四角形 12">
            <a:extLst>
              <a:ext uri="{FF2B5EF4-FFF2-40B4-BE49-F238E27FC236}">
                <a16:creationId xmlns:a16="http://schemas.microsoft.com/office/drawing/2014/main" id="{BD320F1C-4020-804C-B968-555773D07D18}"/>
              </a:ext>
            </a:extLst>
          </p:cNvPr>
          <p:cNvSpPr/>
          <p:nvPr/>
        </p:nvSpPr>
        <p:spPr bwMode="auto">
          <a:xfrm>
            <a:off x="3815757" y="3029798"/>
            <a:ext cx="1458896" cy="710989"/>
          </a:xfrm>
          <a:prstGeom prst="roundRect">
            <a:avLst>
              <a:gd name="adj" fmla="val 32883"/>
            </a:avLst>
          </a:prstGeom>
          <a:solidFill>
            <a:schemeClr val="bg1"/>
          </a:solidFill>
          <a:ln w="63500" cap="flat" cmpd="sng" algn="ctr">
            <a:solidFill>
              <a:schemeClr val="tx1"/>
            </a:solidFill>
            <a:prstDash val="solid"/>
            <a:round/>
            <a:headEnd type="none" w="med" len="med"/>
            <a:tailEnd type="none" w="med" len="med"/>
          </a:ln>
          <a:effectLst/>
        </p:spPr>
        <p:txBody>
          <a:bodyPr anchor="ctr"/>
          <a:lstStyle/>
          <a:p>
            <a:pPr algn="ctr" eaLnBrk="1" hangingPunct="1">
              <a:lnSpc>
                <a:spcPct val="80000"/>
              </a:lnSpc>
              <a:defRPr/>
            </a:pPr>
            <a:r>
              <a:rPr lang="en-US" altLang="ja-JP" sz="1500" b="1" dirty="0">
                <a:latin typeface="Calibri" panose="020F0502020204030204" pitchFamily="34" charset="0"/>
                <a:cs typeface="Calibri" panose="020F0502020204030204" pitchFamily="34" charset="0"/>
              </a:rPr>
              <a:t>Accreditation Guidelines</a:t>
            </a:r>
            <a:endParaRPr lang="en-US" altLang="ja-JP" sz="1350" b="1" dirty="0">
              <a:latin typeface="Calibri" panose="020F0502020204030204" pitchFamily="34" charset="0"/>
              <a:cs typeface="Calibri" panose="020F0502020204030204" pitchFamily="34" charset="0"/>
            </a:endParaRPr>
          </a:p>
        </p:txBody>
      </p:sp>
      <p:sp>
        <p:nvSpPr>
          <p:cNvPr id="14" name="角丸四角形 13">
            <a:extLst>
              <a:ext uri="{FF2B5EF4-FFF2-40B4-BE49-F238E27FC236}">
                <a16:creationId xmlns:a16="http://schemas.microsoft.com/office/drawing/2014/main" id="{0301A47A-0BCA-4045-8557-889577C5AD97}"/>
              </a:ext>
            </a:extLst>
          </p:cNvPr>
          <p:cNvSpPr/>
          <p:nvPr/>
        </p:nvSpPr>
        <p:spPr bwMode="auto">
          <a:xfrm>
            <a:off x="3815757" y="4129032"/>
            <a:ext cx="1458896" cy="610949"/>
          </a:xfrm>
          <a:prstGeom prst="roundRect">
            <a:avLst>
              <a:gd name="adj" fmla="val 32883"/>
            </a:avLst>
          </a:prstGeom>
          <a:solidFill>
            <a:schemeClr val="bg1"/>
          </a:solidFill>
          <a:ln w="63500" cap="flat" cmpd="sng" algn="ctr">
            <a:solidFill>
              <a:schemeClr val="tx1"/>
            </a:solidFill>
            <a:prstDash val="solid"/>
            <a:round/>
            <a:headEnd type="none" w="med" len="med"/>
            <a:tailEnd type="none" w="med" len="med"/>
          </a:ln>
          <a:effectLst/>
        </p:spPr>
        <p:txBody>
          <a:bodyPr anchor="ctr"/>
          <a:lstStyle/>
          <a:p>
            <a:pPr algn="ctr" eaLnBrk="1" hangingPunct="1">
              <a:lnSpc>
                <a:spcPct val="80000"/>
              </a:lnSpc>
              <a:defRPr/>
            </a:pPr>
            <a:r>
              <a:rPr lang="en-US" altLang="ja-JP" sz="1500" b="1">
                <a:latin typeface="Calibri" panose="020F0502020204030204" pitchFamily="34" charset="0"/>
                <a:cs typeface="Calibri" panose="020F0502020204030204" pitchFamily="34" charset="0"/>
              </a:rPr>
              <a:t>Country Certification</a:t>
            </a:r>
            <a:endParaRPr lang="en-US" altLang="ja-JP" sz="1350" b="1">
              <a:latin typeface="Calibri" panose="020F0502020204030204" pitchFamily="34" charset="0"/>
              <a:cs typeface="Calibri" panose="020F0502020204030204" pitchFamily="34" charset="0"/>
            </a:endParaRPr>
          </a:p>
        </p:txBody>
      </p:sp>
      <p:cxnSp>
        <p:nvCxnSpPr>
          <p:cNvPr id="15" name="曲線コネクタ 14">
            <a:extLst>
              <a:ext uri="{FF2B5EF4-FFF2-40B4-BE49-F238E27FC236}">
                <a16:creationId xmlns:a16="http://schemas.microsoft.com/office/drawing/2014/main" id="{D3A6288C-90B3-2143-A5D1-AF62C8CBD6C7}"/>
              </a:ext>
            </a:extLst>
          </p:cNvPr>
          <p:cNvCxnSpPr>
            <a:cxnSpLocks/>
            <a:stCxn id="11" idx="1"/>
            <a:endCxn id="12" idx="3"/>
          </p:cNvCxnSpPr>
          <p:nvPr/>
        </p:nvCxnSpPr>
        <p:spPr bwMode="auto">
          <a:xfrm rot="10800000">
            <a:off x="5274652" y="2424804"/>
            <a:ext cx="594277" cy="440646"/>
          </a:xfrm>
          <a:prstGeom prst="curvedConnector3">
            <a:avLst/>
          </a:prstGeom>
          <a:solidFill>
            <a:schemeClr val="accent1"/>
          </a:solidFill>
          <a:ln w="63500" cap="flat" cmpd="sng" algn="ctr">
            <a:solidFill>
              <a:schemeClr val="tx1"/>
            </a:solidFill>
            <a:prstDash val="solid"/>
            <a:round/>
            <a:headEnd type="none" w="med" len="med"/>
            <a:tailEnd type="triangle"/>
          </a:ln>
          <a:effectLst/>
        </p:spPr>
      </p:cxnSp>
      <p:cxnSp>
        <p:nvCxnSpPr>
          <p:cNvPr id="16" name="曲線コネクタ 15">
            <a:extLst>
              <a:ext uri="{FF2B5EF4-FFF2-40B4-BE49-F238E27FC236}">
                <a16:creationId xmlns:a16="http://schemas.microsoft.com/office/drawing/2014/main" id="{0BE3CFD2-79BC-724B-BE8D-B5A56C5ABEAF}"/>
              </a:ext>
            </a:extLst>
          </p:cNvPr>
          <p:cNvCxnSpPr>
            <a:cxnSpLocks/>
            <a:stCxn id="11" idx="1"/>
            <a:endCxn id="13" idx="3"/>
          </p:cNvCxnSpPr>
          <p:nvPr/>
        </p:nvCxnSpPr>
        <p:spPr bwMode="auto">
          <a:xfrm rot="10800000" flipV="1">
            <a:off x="5274652" y="2865450"/>
            <a:ext cx="594277" cy="520439"/>
          </a:xfrm>
          <a:prstGeom prst="curvedConnector3">
            <a:avLst/>
          </a:prstGeom>
          <a:solidFill>
            <a:schemeClr val="accent1"/>
          </a:solidFill>
          <a:ln w="63500" cap="flat" cmpd="sng" algn="ctr">
            <a:solidFill>
              <a:schemeClr val="tx1"/>
            </a:solidFill>
            <a:prstDash val="solid"/>
            <a:round/>
            <a:headEnd type="none" w="med" len="med"/>
            <a:tailEnd type="triangle"/>
          </a:ln>
          <a:effectLst/>
        </p:spPr>
      </p:cxnSp>
      <p:cxnSp>
        <p:nvCxnSpPr>
          <p:cNvPr id="17" name="直線矢印コネクタ 16">
            <a:extLst>
              <a:ext uri="{FF2B5EF4-FFF2-40B4-BE49-F238E27FC236}">
                <a16:creationId xmlns:a16="http://schemas.microsoft.com/office/drawing/2014/main" id="{4B8E715C-8A80-C140-8C98-6093F6199D66}"/>
              </a:ext>
            </a:extLst>
          </p:cNvPr>
          <p:cNvCxnSpPr>
            <a:stCxn id="12" idx="1"/>
            <a:endCxn id="9" idx="3"/>
          </p:cNvCxnSpPr>
          <p:nvPr/>
        </p:nvCxnSpPr>
        <p:spPr bwMode="auto">
          <a:xfrm flipH="1">
            <a:off x="3345337" y="2424803"/>
            <a:ext cx="470421" cy="0"/>
          </a:xfrm>
          <a:prstGeom prst="straightConnector1">
            <a:avLst/>
          </a:prstGeom>
          <a:solidFill>
            <a:schemeClr val="accent1"/>
          </a:solidFill>
          <a:ln w="63500" cap="flat" cmpd="sng" algn="ctr">
            <a:solidFill>
              <a:schemeClr val="tx1"/>
            </a:solidFill>
            <a:prstDash val="solid"/>
            <a:round/>
            <a:headEnd type="none" w="med" len="med"/>
            <a:tailEnd type="triangle"/>
          </a:ln>
          <a:effectLst/>
        </p:spPr>
      </p:cxnSp>
      <p:sp>
        <p:nvSpPr>
          <p:cNvPr id="18" name="右矢印 19">
            <a:extLst>
              <a:ext uri="{FF2B5EF4-FFF2-40B4-BE49-F238E27FC236}">
                <a16:creationId xmlns:a16="http://schemas.microsoft.com/office/drawing/2014/main" id="{E3DD9B26-6481-374A-A266-AE000389D186}"/>
              </a:ext>
            </a:extLst>
          </p:cNvPr>
          <p:cNvSpPr>
            <a:spLocks noChangeArrowheads="1"/>
          </p:cNvSpPr>
          <p:nvPr/>
        </p:nvSpPr>
        <p:spPr bwMode="auto">
          <a:xfrm rot="5400000">
            <a:off x="4399910" y="3734236"/>
            <a:ext cx="289397" cy="464465"/>
          </a:xfrm>
          <a:prstGeom prst="rightArrow">
            <a:avLst>
              <a:gd name="adj1" fmla="val 50000"/>
              <a:gd name="adj2" fmla="val 67639"/>
            </a:avLst>
          </a:prstGeom>
          <a:solidFill>
            <a:srgbClr val="BB2B75"/>
          </a:solidFill>
          <a:ln w="9525" algn="ctr">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endParaRPr lang="ja-JP" altLang="en-US" sz="1800"/>
          </a:p>
        </p:txBody>
      </p:sp>
      <p:cxnSp>
        <p:nvCxnSpPr>
          <p:cNvPr id="19" name="直線矢印コネクタ 18">
            <a:extLst>
              <a:ext uri="{FF2B5EF4-FFF2-40B4-BE49-F238E27FC236}">
                <a16:creationId xmlns:a16="http://schemas.microsoft.com/office/drawing/2014/main" id="{36E6ADF5-3A80-CB41-8CF3-5C49413445FB}"/>
              </a:ext>
            </a:extLst>
          </p:cNvPr>
          <p:cNvCxnSpPr>
            <a:cxnSpLocks/>
          </p:cNvCxnSpPr>
          <p:nvPr/>
        </p:nvCxnSpPr>
        <p:spPr bwMode="auto">
          <a:xfrm flipV="1">
            <a:off x="3325092" y="4430339"/>
            <a:ext cx="490665" cy="8337"/>
          </a:xfrm>
          <a:prstGeom prst="straightConnector1">
            <a:avLst/>
          </a:prstGeom>
          <a:solidFill>
            <a:schemeClr val="accent1"/>
          </a:solidFill>
          <a:ln w="63500" cap="flat" cmpd="sng" algn="ctr">
            <a:solidFill>
              <a:schemeClr val="tx1"/>
            </a:solidFill>
            <a:prstDash val="solid"/>
            <a:round/>
            <a:headEnd type="triangle"/>
            <a:tailEnd type="triangle"/>
          </a:ln>
          <a:effectLst/>
        </p:spPr>
      </p:cxnSp>
      <p:cxnSp>
        <p:nvCxnSpPr>
          <p:cNvPr id="20" name="直線矢印コネクタ 19">
            <a:extLst>
              <a:ext uri="{FF2B5EF4-FFF2-40B4-BE49-F238E27FC236}">
                <a16:creationId xmlns:a16="http://schemas.microsoft.com/office/drawing/2014/main" id="{D4262CE8-0C3E-2F45-A38F-BB0746E7A273}"/>
              </a:ext>
            </a:extLst>
          </p:cNvPr>
          <p:cNvCxnSpPr>
            <a:cxnSpLocks/>
          </p:cNvCxnSpPr>
          <p:nvPr/>
        </p:nvCxnSpPr>
        <p:spPr bwMode="auto">
          <a:xfrm flipH="1">
            <a:off x="2419981" y="3019081"/>
            <a:ext cx="14291" cy="713370"/>
          </a:xfrm>
          <a:prstGeom prst="straightConnector1">
            <a:avLst/>
          </a:prstGeom>
          <a:solidFill>
            <a:schemeClr val="accent1"/>
          </a:solidFill>
          <a:ln w="63500" cap="flat" cmpd="sng" algn="ctr">
            <a:solidFill>
              <a:schemeClr val="tx1"/>
            </a:solidFill>
            <a:prstDash val="solid"/>
            <a:round/>
            <a:headEnd type="none" w="med" len="med"/>
            <a:tailEnd type="triangle"/>
          </a:ln>
          <a:effectLst/>
        </p:spPr>
      </p:cxnSp>
      <p:sp>
        <p:nvSpPr>
          <p:cNvPr id="21" name="右矢印 27">
            <a:extLst>
              <a:ext uri="{FF2B5EF4-FFF2-40B4-BE49-F238E27FC236}">
                <a16:creationId xmlns:a16="http://schemas.microsoft.com/office/drawing/2014/main" id="{0BB4F811-CDCB-584D-9BF0-B13768E46489}"/>
              </a:ext>
            </a:extLst>
          </p:cNvPr>
          <p:cNvSpPr>
            <a:spLocks noChangeArrowheads="1"/>
          </p:cNvSpPr>
          <p:nvPr/>
        </p:nvSpPr>
        <p:spPr bwMode="auto">
          <a:xfrm rot="5400000">
            <a:off x="4399910" y="3715181"/>
            <a:ext cx="289397" cy="464465"/>
          </a:xfrm>
          <a:prstGeom prst="rightArrow">
            <a:avLst>
              <a:gd name="adj1" fmla="val 50000"/>
              <a:gd name="adj2" fmla="val 67639"/>
            </a:avLst>
          </a:prstGeom>
          <a:solidFill>
            <a:srgbClr val="BB2B75"/>
          </a:solidFill>
          <a:ln w="9525" algn="ctr">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endParaRPr lang="ja-JP" altLang="en-US" sz="1800"/>
          </a:p>
        </p:txBody>
      </p:sp>
      <p:cxnSp>
        <p:nvCxnSpPr>
          <p:cNvPr id="22" name="曲線コネクタ 21">
            <a:extLst>
              <a:ext uri="{FF2B5EF4-FFF2-40B4-BE49-F238E27FC236}">
                <a16:creationId xmlns:a16="http://schemas.microsoft.com/office/drawing/2014/main" id="{41A81A34-13FC-9742-AA62-E49EF3BA12FC}"/>
              </a:ext>
            </a:extLst>
          </p:cNvPr>
          <p:cNvCxnSpPr>
            <a:cxnSpLocks/>
            <a:stCxn id="10" idx="3"/>
            <a:endCxn id="8" idx="1"/>
          </p:cNvCxnSpPr>
          <p:nvPr/>
        </p:nvCxnSpPr>
        <p:spPr bwMode="auto">
          <a:xfrm>
            <a:off x="3342956" y="4411076"/>
            <a:ext cx="533539" cy="755244"/>
          </a:xfrm>
          <a:prstGeom prst="curvedConnector3">
            <a:avLst>
              <a:gd name="adj1" fmla="val 50000"/>
            </a:avLst>
          </a:prstGeom>
          <a:solidFill>
            <a:schemeClr val="accent1"/>
          </a:solidFill>
          <a:ln w="63500" cap="flat" cmpd="sng" algn="ctr">
            <a:solidFill>
              <a:schemeClr val="tx1"/>
            </a:solidFill>
            <a:prstDash val="sysDot"/>
            <a:round/>
            <a:headEnd type="none" w="med" len="med"/>
            <a:tailEnd type="triangle"/>
          </a:ln>
          <a:effectLst/>
        </p:spPr>
      </p:cxnSp>
      <p:sp>
        <p:nvSpPr>
          <p:cNvPr id="23" name="テキスト ボックス 22">
            <a:extLst>
              <a:ext uri="{FF2B5EF4-FFF2-40B4-BE49-F238E27FC236}">
                <a16:creationId xmlns:a16="http://schemas.microsoft.com/office/drawing/2014/main" id="{A71FE518-CDEF-E94E-9E70-B3EA16C41B68}"/>
              </a:ext>
            </a:extLst>
          </p:cNvPr>
          <p:cNvSpPr txBox="1"/>
          <p:nvPr/>
        </p:nvSpPr>
        <p:spPr>
          <a:xfrm>
            <a:off x="5746262" y="3981357"/>
            <a:ext cx="1979335" cy="650947"/>
          </a:xfrm>
          <a:prstGeom prst="rect">
            <a:avLst/>
          </a:prstGeom>
          <a:noFill/>
          <a:ln>
            <a:noFill/>
          </a:ln>
        </p:spPr>
        <p:txBody>
          <a:bodyPr>
            <a:spAutoFit/>
          </a:bodyPr>
          <a:lstStyle/>
          <a:p>
            <a:pPr eaLnBrk="1" hangingPunct="1">
              <a:lnSpc>
                <a:spcPct val="80000"/>
              </a:lnSpc>
              <a:defRPr/>
            </a:pPr>
            <a:r>
              <a:rPr lang="en-US" altLang="ja-JP" sz="1500" b="1" dirty="0">
                <a:latin typeface="Calibri" panose="020F0502020204030204" pitchFamily="34" charset="0"/>
                <a:cs typeface="Calibri" panose="020F0502020204030204" pitchFamily="34" charset="0"/>
              </a:rPr>
              <a:t>Collaboration with networks and existing certification bodies</a:t>
            </a:r>
            <a:endParaRPr lang="ja-JP" altLang="en-US" sz="1500" b="1">
              <a:latin typeface="Calibri" panose="020F0502020204030204" pitchFamily="34" charset="0"/>
              <a:cs typeface="Calibri" panose="020F0502020204030204" pitchFamily="34" charset="0"/>
            </a:endParaRPr>
          </a:p>
        </p:txBody>
      </p:sp>
      <p:cxnSp>
        <p:nvCxnSpPr>
          <p:cNvPr id="24" name="曲線コネクタ 23">
            <a:extLst>
              <a:ext uri="{FF2B5EF4-FFF2-40B4-BE49-F238E27FC236}">
                <a16:creationId xmlns:a16="http://schemas.microsoft.com/office/drawing/2014/main" id="{7D1C8CC6-4E0A-6948-AD38-388BF27C7929}"/>
              </a:ext>
            </a:extLst>
          </p:cNvPr>
          <p:cNvCxnSpPr>
            <a:stCxn id="23" idx="1"/>
          </p:cNvCxnSpPr>
          <p:nvPr/>
        </p:nvCxnSpPr>
        <p:spPr bwMode="auto">
          <a:xfrm rot="10800000">
            <a:off x="5328246" y="3821777"/>
            <a:ext cx="418016" cy="485054"/>
          </a:xfrm>
          <a:prstGeom prst="curvedConnector2">
            <a:avLst/>
          </a:prstGeom>
          <a:solidFill>
            <a:schemeClr val="accent1"/>
          </a:solidFill>
          <a:ln w="63500" cap="flat" cmpd="sng" algn="ctr">
            <a:solidFill>
              <a:schemeClr val="tx1"/>
            </a:solidFill>
            <a:prstDash val="solid"/>
            <a:round/>
            <a:headEnd type="none" w="med" len="med"/>
            <a:tailEnd type="triangle"/>
          </a:ln>
          <a:effectLst/>
        </p:spPr>
      </p:cxnSp>
      <p:cxnSp>
        <p:nvCxnSpPr>
          <p:cNvPr id="25" name="曲線コネクタ 24">
            <a:extLst>
              <a:ext uri="{FF2B5EF4-FFF2-40B4-BE49-F238E27FC236}">
                <a16:creationId xmlns:a16="http://schemas.microsoft.com/office/drawing/2014/main" id="{B0947BBD-8901-EF44-B65B-F429B8AB4C20}"/>
              </a:ext>
            </a:extLst>
          </p:cNvPr>
          <p:cNvCxnSpPr>
            <a:cxnSpLocks/>
            <a:stCxn id="28" idx="3"/>
            <a:endCxn id="26" idx="1"/>
          </p:cNvCxnSpPr>
          <p:nvPr/>
        </p:nvCxnSpPr>
        <p:spPr bwMode="auto">
          <a:xfrm>
            <a:off x="5503313" y="4663167"/>
            <a:ext cx="503764" cy="299503"/>
          </a:xfrm>
          <a:prstGeom prst="curvedConnector3">
            <a:avLst>
              <a:gd name="adj1" fmla="val 50000"/>
            </a:avLst>
          </a:prstGeom>
          <a:solidFill>
            <a:schemeClr val="accent1"/>
          </a:solidFill>
          <a:ln w="63500" cap="flat" cmpd="sng" algn="ctr">
            <a:solidFill>
              <a:schemeClr val="tx1"/>
            </a:solidFill>
            <a:prstDash val="sysDot"/>
            <a:round/>
            <a:headEnd type="triangle" w="med" len="med"/>
            <a:tailEnd type="triangle"/>
          </a:ln>
          <a:effectLst/>
        </p:spPr>
      </p:cxnSp>
      <p:sp>
        <p:nvSpPr>
          <p:cNvPr id="26" name="テキスト ボックス 25">
            <a:extLst>
              <a:ext uri="{FF2B5EF4-FFF2-40B4-BE49-F238E27FC236}">
                <a16:creationId xmlns:a16="http://schemas.microsoft.com/office/drawing/2014/main" id="{8F274A7B-7F02-E945-A18A-CBBF4928F694}"/>
              </a:ext>
            </a:extLst>
          </p:cNvPr>
          <p:cNvSpPr txBox="1"/>
          <p:nvPr/>
        </p:nvSpPr>
        <p:spPr>
          <a:xfrm>
            <a:off x="6007077" y="4812629"/>
            <a:ext cx="1536307" cy="300082"/>
          </a:xfrm>
          <a:prstGeom prst="rect">
            <a:avLst/>
          </a:prstGeom>
          <a:noFill/>
          <a:ln>
            <a:noFill/>
          </a:ln>
        </p:spPr>
        <p:txBody>
          <a:bodyPr>
            <a:spAutoFit/>
          </a:bodyPr>
          <a:lstStyle/>
          <a:p>
            <a:pPr eaLnBrk="1" hangingPunct="1">
              <a:defRPr/>
            </a:pPr>
            <a:r>
              <a:rPr lang="en-US" altLang="ja-JP" sz="1350" b="1" dirty="0">
                <a:latin typeface="Calibri" panose="020F0502020204030204" pitchFamily="34" charset="0"/>
                <a:cs typeface="Calibri" panose="020F0502020204030204" pitchFamily="34" charset="0"/>
              </a:rPr>
              <a:t>IEA endorsement</a:t>
            </a:r>
            <a:r>
              <a:rPr lang="ja-JP" altLang="ja-JP" sz="1350" b="1">
                <a:latin typeface="Calibri" panose="020F0502020204030204" pitchFamily="34" charset="0"/>
                <a:cs typeface="Calibri" panose="020F0502020204030204" pitchFamily="34" charset="0"/>
              </a:rPr>
              <a:t> </a:t>
            </a:r>
            <a:endParaRPr lang="ja-JP" altLang="en-US" sz="1350" b="1">
              <a:latin typeface="Calibri" panose="020F0502020204030204" pitchFamily="34" charset="0"/>
              <a:cs typeface="Calibri" panose="020F0502020204030204" pitchFamily="34" charset="0"/>
            </a:endParaRPr>
          </a:p>
        </p:txBody>
      </p:sp>
      <p:sp>
        <p:nvSpPr>
          <p:cNvPr id="27" name="角丸四角形 26">
            <a:extLst>
              <a:ext uri="{FF2B5EF4-FFF2-40B4-BE49-F238E27FC236}">
                <a16:creationId xmlns:a16="http://schemas.microsoft.com/office/drawing/2014/main" id="{7D127A57-603F-2C44-9874-6EE9A8E9ECF1}"/>
              </a:ext>
            </a:extLst>
          </p:cNvPr>
          <p:cNvSpPr/>
          <p:nvPr/>
        </p:nvSpPr>
        <p:spPr bwMode="auto">
          <a:xfrm>
            <a:off x="3930087" y="4243362"/>
            <a:ext cx="1458896" cy="610949"/>
          </a:xfrm>
          <a:prstGeom prst="roundRect">
            <a:avLst>
              <a:gd name="adj" fmla="val 32883"/>
            </a:avLst>
          </a:prstGeom>
          <a:solidFill>
            <a:schemeClr val="bg1"/>
          </a:solidFill>
          <a:ln w="63500" cap="flat" cmpd="sng" algn="ctr">
            <a:solidFill>
              <a:schemeClr val="tx1"/>
            </a:solidFill>
            <a:prstDash val="solid"/>
            <a:round/>
            <a:headEnd type="none" w="med" len="med"/>
            <a:tailEnd type="none" w="med" len="med"/>
          </a:ln>
          <a:effectLst/>
        </p:spPr>
        <p:txBody>
          <a:bodyPr anchor="ctr"/>
          <a:lstStyle/>
          <a:p>
            <a:pPr algn="ctr" eaLnBrk="1" hangingPunct="1">
              <a:lnSpc>
                <a:spcPct val="80000"/>
              </a:lnSpc>
              <a:defRPr/>
            </a:pPr>
            <a:r>
              <a:rPr lang="en-US" altLang="ja-JP" sz="1500" b="1" dirty="0">
                <a:latin typeface="Calibri" panose="020F0502020204030204" pitchFamily="34" charset="0"/>
                <a:cs typeface="Calibri" panose="020F0502020204030204" pitchFamily="34" charset="0"/>
              </a:rPr>
              <a:t>Country Certification</a:t>
            </a:r>
            <a:endParaRPr lang="en-US" altLang="ja-JP" sz="1350" b="1" dirty="0">
              <a:latin typeface="Calibri" panose="020F0502020204030204" pitchFamily="34" charset="0"/>
              <a:cs typeface="Calibri" panose="020F0502020204030204" pitchFamily="34" charset="0"/>
            </a:endParaRPr>
          </a:p>
        </p:txBody>
      </p:sp>
      <p:sp>
        <p:nvSpPr>
          <p:cNvPr id="28" name="角丸四角形 27">
            <a:extLst>
              <a:ext uri="{FF2B5EF4-FFF2-40B4-BE49-F238E27FC236}">
                <a16:creationId xmlns:a16="http://schemas.microsoft.com/office/drawing/2014/main" id="{9DFE82DC-7D43-5C47-869A-3735B136D0F2}"/>
              </a:ext>
            </a:extLst>
          </p:cNvPr>
          <p:cNvSpPr/>
          <p:nvPr/>
        </p:nvSpPr>
        <p:spPr bwMode="auto">
          <a:xfrm>
            <a:off x="4044417" y="4357692"/>
            <a:ext cx="1458896" cy="610949"/>
          </a:xfrm>
          <a:prstGeom prst="roundRect">
            <a:avLst>
              <a:gd name="adj" fmla="val 32883"/>
            </a:avLst>
          </a:prstGeom>
          <a:solidFill>
            <a:schemeClr val="bg1"/>
          </a:solidFill>
          <a:ln w="63500" cap="flat" cmpd="sng" algn="ctr">
            <a:solidFill>
              <a:schemeClr val="tx1"/>
            </a:solidFill>
            <a:prstDash val="solid"/>
            <a:round/>
            <a:headEnd type="none" w="med" len="med"/>
            <a:tailEnd type="none" w="med" len="med"/>
          </a:ln>
          <a:effectLst/>
        </p:spPr>
        <p:txBody>
          <a:bodyPr anchor="ctr"/>
          <a:lstStyle/>
          <a:p>
            <a:pPr algn="ctr" eaLnBrk="1" hangingPunct="1">
              <a:lnSpc>
                <a:spcPct val="80000"/>
              </a:lnSpc>
              <a:defRPr/>
            </a:pPr>
            <a:r>
              <a:rPr lang="en-US" altLang="ja-JP" sz="1500" b="1" dirty="0">
                <a:latin typeface="Calibri" panose="020F0502020204030204" pitchFamily="34" charset="0"/>
                <a:cs typeface="Calibri" panose="020F0502020204030204" pitchFamily="34" charset="0"/>
              </a:rPr>
              <a:t>Regional  Certification</a:t>
            </a:r>
          </a:p>
          <a:p>
            <a:pPr algn="ctr" eaLnBrk="1" hangingPunct="1">
              <a:lnSpc>
                <a:spcPct val="80000"/>
              </a:lnSpc>
              <a:defRPr/>
            </a:pPr>
            <a:r>
              <a:rPr lang="en-US" altLang="ja-JP" sz="1500" b="1" dirty="0">
                <a:latin typeface="Calibri" panose="020F0502020204030204" pitchFamily="34" charset="0"/>
                <a:cs typeface="Calibri" panose="020F0502020204030204" pitchFamily="34" charset="0"/>
              </a:rPr>
              <a:t>Bodies</a:t>
            </a:r>
            <a:endParaRPr lang="en-US" altLang="ja-JP" sz="135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223809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CFDFE2-56EB-3F15-85FC-193C849AD054}"/>
              </a:ext>
            </a:extLst>
          </p:cNvPr>
          <p:cNvSpPr>
            <a:spLocks noGrp="1"/>
          </p:cNvSpPr>
          <p:nvPr>
            <p:ph idx="1"/>
          </p:nvPr>
        </p:nvSpPr>
        <p:spPr>
          <a:xfrm>
            <a:off x="834390" y="1262678"/>
            <a:ext cx="7886700" cy="3646844"/>
          </a:xfrm>
        </p:spPr>
        <p:txBody>
          <a:bodyPr>
            <a:noAutofit/>
          </a:bodyPr>
          <a:lstStyle/>
          <a:p>
            <a:pPr marL="0" indent="0">
              <a:buNone/>
            </a:pPr>
            <a:r>
              <a:rPr lang="en-US" sz="1400" dirty="0">
                <a:ea typeface="Calibri" panose="020F0502020204030204" pitchFamily="34" charset="0"/>
                <a:cs typeface="Times New Roman" panose="02020603050405020304" pitchFamily="18" charset="0"/>
              </a:rPr>
              <a:t>M</a:t>
            </a:r>
            <a:r>
              <a:rPr lang="en-US" sz="1400" dirty="0">
                <a:effectLst/>
                <a:latin typeface="Calibri" panose="020F0502020204030204" pitchFamily="34" charset="0"/>
                <a:ea typeface="Calibri" panose="020F0502020204030204" pitchFamily="34" charset="0"/>
                <a:cs typeface="Times New Roman" panose="02020603050405020304" pitchFamily="18" charset="0"/>
              </a:rPr>
              <a:t>any people call themselves ergonomists but people working in the field with no relevant scientific training, or </a:t>
            </a:r>
            <a:r>
              <a:rPr lang="en-US" sz="1400" dirty="0">
                <a:ea typeface="Calibri" panose="020F0502020204030204" pitchFamily="34" charset="0"/>
                <a:cs typeface="Times New Roman" panose="02020603050405020304" pitchFamily="18" charset="0"/>
              </a:rPr>
              <a:t>restricted </a:t>
            </a:r>
            <a:r>
              <a:rPr lang="en-US" sz="1400" dirty="0">
                <a:effectLst/>
                <a:latin typeface="Calibri" panose="020F0502020204030204" pitchFamily="34" charset="0"/>
                <a:ea typeface="Calibri" panose="020F0502020204030204" pitchFamily="34" charset="0"/>
                <a:cs typeface="Times New Roman" panose="02020603050405020304" pitchFamily="18" charset="0"/>
              </a:rPr>
              <a:t>approach, may cause damage to our profession. </a:t>
            </a:r>
          </a:p>
          <a:p>
            <a:pPr marL="342900" lvl="0" indent="-342900">
              <a:buFont typeface="+mj-lt"/>
              <a:buAutoNum type="arabicPeriod"/>
            </a:pPr>
            <a:r>
              <a:rPr lang="en-US" sz="1400" b="1" dirty="0">
                <a:ea typeface="Calibri" panose="020F0502020204030204" pitchFamily="34" charset="0"/>
                <a:cs typeface="Times New Roman" panose="02020603050405020304" pitchFamily="18" charset="0"/>
              </a:rPr>
              <a:t>Benefits of </a:t>
            </a:r>
            <a:r>
              <a:rPr lang="en-US" sz="1400" b="1" dirty="0">
                <a:effectLst/>
                <a:latin typeface="Calibri" panose="020F0502020204030204" pitchFamily="34" charset="0"/>
                <a:ea typeface="Calibri" panose="020F0502020204030204" pitchFamily="34" charset="0"/>
                <a:cs typeface="Times New Roman" panose="02020603050405020304" pitchFamily="18" charset="0"/>
              </a:rPr>
              <a:t>professional certification to </a:t>
            </a: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clients</a:t>
            </a:r>
            <a:endParaRPr lang="en-CH"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Certification offers a </a:t>
            </a:r>
            <a:r>
              <a:rPr lang="en-US" sz="1400" b="1" dirty="0">
                <a:effectLst/>
                <a:latin typeface="Calibri" panose="020F0502020204030204" pitchFamily="34" charset="0"/>
                <a:ea typeface="Calibri" panose="020F0502020204030204" pitchFamily="34" charset="0"/>
                <a:cs typeface="Times New Roman" panose="02020603050405020304" pitchFamily="18" charset="0"/>
              </a:rPr>
              <a:t>guarantee of professional quality </a:t>
            </a:r>
            <a:r>
              <a:rPr lang="en-US" sz="1400" dirty="0">
                <a:effectLst/>
                <a:latin typeface="Calibri" panose="020F0502020204030204" pitchFamily="34" charset="0"/>
                <a:ea typeface="Calibri" panose="020F0502020204030204" pitchFamily="34" charset="0"/>
                <a:cs typeface="Times New Roman" panose="02020603050405020304" pitchFamily="18" charset="0"/>
              </a:rPr>
              <a:t>to employers.</a:t>
            </a:r>
            <a:r>
              <a:rPr lang="en-CH" sz="1400" dirty="0">
                <a:ea typeface="Calibri" panose="020F0502020204030204" pitchFamily="34" charset="0"/>
                <a:cs typeface="Times New Roman" panose="02020603050405020304" pitchFamily="18" charset="0"/>
              </a:rPr>
              <a:t> </a:t>
            </a:r>
            <a:r>
              <a:rPr lang="en-US" sz="1400" dirty="0">
                <a:effectLst/>
                <a:latin typeface="Calibri" panose="020F0502020204030204" pitchFamily="34" charset="0"/>
                <a:ea typeface="Calibri" panose="020F0502020204030204" pitchFamily="34" charset="0"/>
                <a:cs typeface="Times New Roman" panose="02020603050405020304" pitchFamily="18" charset="0"/>
              </a:rPr>
              <a:t>Peers set the standards and review peer competence. This has advantages in terms of keeping the profession up-to-date.</a:t>
            </a:r>
            <a:r>
              <a:rPr lang="en-CH" sz="1400" dirty="0">
                <a:ea typeface="Calibri" panose="020F0502020204030204" pitchFamily="34" charset="0"/>
                <a:cs typeface="Times New Roman" panose="02020603050405020304" pitchFamily="18" charset="0"/>
              </a:rPr>
              <a:t> </a:t>
            </a:r>
            <a:r>
              <a:rPr lang="en-US" sz="1400" dirty="0">
                <a:effectLst/>
                <a:latin typeface="Calibri" panose="020F0502020204030204" pitchFamily="34" charset="0"/>
                <a:ea typeface="Calibri" panose="020F0502020204030204" pitchFamily="34" charset="0"/>
                <a:cs typeface="Times New Roman" panose="02020603050405020304" pitchFamily="18" charset="0"/>
              </a:rPr>
              <a:t>The system is independent of financial interests.</a:t>
            </a:r>
            <a:endParaRPr lang="en-CH"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Certification may be legally required (e.g. in occupational health) or part of company rules (Shell, Johnson &amp; Johnson, Airbus,…..etc</a:t>
            </a:r>
            <a:r>
              <a:rPr lang="en-US" sz="1400" dirty="0">
                <a:ea typeface="Calibri" panose="020F0502020204030204" pitchFamily="34" charset="0"/>
                <a:cs typeface="Times New Roman" panose="02020603050405020304" pitchFamily="18" charset="0"/>
              </a:rPr>
              <a:t>.</a:t>
            </a:r>
            <a:endParaRPr lang="en-CH"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mj-lt"/>
              <a:buAutoNum type="arabicPeriod" startAt="2"/>
            </a:pPr>
            <a:r>
              <a:rPr lang="en-US" sz="1400" b="1" dirty="0">
                <a:cs typeface="Times New Roman" panose="02020603050405020304" pitchFamily="18" charset="0"/>
              </a:rPr>
              <a:t>Benefits of professional certification to </a:t>
            </a:r>
            <a:r>
              <a:rPr lang="en-US" sz="1400" b="1" dirty="0">
                <a:solidFill>
                  <a:srgbClr val="FF0000"/>
                </a:solidFill>
                <a:cs typeface="Times New Roman" panose="02020603050405020304" pitchFamily="18" charset="0"/>
              </a:rPr>
              <a:t>national societies</a:t>
            </a:r>
            <a:endParaRPr lang="en-CH" sz="1400" b="1" dirty="0">
              <a:solidFill>
                <a:srgbClr val="FF0000"/>
              </a:solidFill>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It is a sign of the </a:t>
            </a:r>
            <a:r>
              <a:rPr lang="en-US" sz="1400" b="1" dirty="0">
                <a:effectLst/>
                <a:latin typeface="Calibri" panose="020F0502020204030204" pitchFamily="34" charset="0"/>
                <a:ea typeface="Calibri" panose="020F0502020204030204" pitchFamily="34" charset="0"/>
                <a:cs typeface="Times New Roman" panose="02020603050405020304" pitchFamily="18" charset="0"/>
              </a:rPr>
              <a:t>maturity of the profession </a:t>
            </a:r>
            <a:r>
              <a:rPr lang="en-US" sz="1400" dirty="0">
                <a:effectLst/>
                <a:latin typeface="Calibri" panose="020F0502020204030204" pitchFamily="34" charset="0"/>
                <a:ea typeface="Calibri" panose="020F0502020204030204" pitchFamily="34" charset="0"/>
                <a:cs typeface="Times New Roman" panose="02020603050405020304" pitchFamily="18" charset="0"/>
              </a:rPr>
              <a:t>- Ergonomics is most well-known and accepted in countries where certification has been actively promoted for some decades (UK, France, USA, Japan). </a:t>
            </a:r>
            <a:endParaRPr lang="en-CH"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Government regulation of certification may be supportive, but it often comes at a price:  It may be confined to one area (occupational health) and generally the standard is low, making it hard to maintain a high level in the profession and severely limiting the effectiveness of the profession.</a:t>
            </a:r>
            <a:endParaRPr lang="en-CH"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CH"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75838E3E-1C60-648D-5E4D-9A3A9D5AD2FC}"/>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5/8</a:t>
            </a:r>
          </a:p>
        </p:txBody>
      </p:sp>
      <p:sp>
        <p:nvSpPr>
          <p:cNvPr id="7" name="TextBox 6">
            <a:extLst>
              <a:ext uri="{FF2B5EF4-FFF2-40B4-BE49-F238E27FC236}">
                <a16:creationId xmlns:a16="http://schemas.microsoft.com/office/drawing/2014/main" id="{12A83592-99D4-0E63-70B9-2F353BB7FB3B}"/>
              </a:ext>
            </a:extLst>
          </p:cNvPr>
          <p:cNvSpPr txBox="1"/>
          <p:nvPr/>
        </p:nvSpPr>
        <p:spPr>
          <a:xfrm>
            <a:off x="2212848" y="506196"/>
            <a:ext cx="5276088" cy="523220"/>
          </a:xfrm>
          <a:prstGeom prst="rect">
            <a:avLst/>
          </a:prstGeom>
          <a:noFill/>
        </p:spPr>
        <p:txBody>
          <a:bodyPr wrap="square" rtlCol="0">
            <a:spAutoFit/>
          </a:bodyPr>
          <a:lstStyle/>
          <a:p>
            <a:r>
              <a:rPr lang="en-GB" sz="2800" dirty="0"/>
              <a:t>Why IEA promotes certification (1)</a:t>
            </a:r>
          </a:p>
        </p:txBody>
      </p:sp>
    </p:spTree>
    <p:extLst>
      <p:ext uri="{BB962C8B-B14F-4D97-AF65-F5344CB8AC3E}">
        <p14:creationId xmlns:p14="http://schemas.microsoft.com/office/powerpoint/2010/main" val="35911897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CFDFE2-56EB-3F15-85FC-193C849AD054}"/>
              </a:ext>
            </a:extLst>
          </p:cNvPr>
          <p:cNvSpPr>
            <a:spLocks noGrp="1"/>
          </p:cNvSpPr>
          <p:nvPr>
            <p:ph idx="1"/>
          </p:nvPr>
        </p:nvSpPr>
        <p:spPr>
          <a:xfrm>
            <a:off x="848106" y="899858"/>
            <a:ext cx="7886700" cy="3646844"/>
          </a:xfrm>
        </p:spPr>
        <p:txBody>
          <a:bodyPr>
            <a:noAutofit/>
          </a:bodyPr>
          <a:lstStyle/>
          <a:p>
            <a:pPr marL="342900" lvl="0" indent="-342900">
              <a:buFont typeface="+mj-lt"/>
              <a:buAutoNum type="arabicPeriod" startAt="3"/>
            </a:pPr>
            <a:r>
              <a:rPr lang="en-US" sz="1400" b="1" dirty="0">
                <a:effectLst/>
                <a:latin typeface="Calibri" panose="020F0502020204030204" pitchFamily="34" charset="0"/>
                <a:ea typeface="Calibri" panose="020F0502020204030204" pitchFamily="34" charset="0"/>
                <a:cs typeface="Times New Roman" panose="02020603050405020304" pitchFamily="18" charset="0"/>
              </a:rPr>
              <a:t>Benefits </a:t>
            </a:r>
            <a:r>
              <a:rPr lang="en-US" sz="1400" dirty="0">
                <a:effectLst/>
                <a:latin typeface="Calibri" panose="020F0502020204030204" pitchFamily="34" charset="0"/>
                <a:ea typeface="Calibri" panose="020F0502020204030204" pitchFamily="34" charset="0"/>
                <a:cs typeface="Times New Roman" panose="02020603050405020304" pitchFamily="18" charset="0"/>
              </a:rPr>
              <a:t>of</a:t>
            </a:r>
            <a:r>
              <a:rPr lang="en-US" sz="1400" b="1" dirty="0">
                <a:effectLst/>
                <a:latin typeface="Calibri" panose="020F0502020204030204" pitchFamily="34" charset="0"/>
                <a:ea typeface="Calibri" panose="020F0502020204030204" pitchFamily="34" charset="0"/>
                <a:cs typeface="Times New Roman" panose="02020603050405020304" pitchFamily="18" charset="0"/>
              </a:rPr>
              <a:t> professional certification to </a:t>
            </a: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government and public administration</a:t>
            </a:r>
            <a:endParaRPr lang="en-CH"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There is a win-win situation in that ergonomics assists in </a:t>
            </a:r>
            <a:r>
              <a:rPr lang="en-US" sz="1400" b="1" dirty="0">
                <a:effectLst/>
                <a:latin typeface="Calibri" panose="020F0502020204030204" pitchFamily="34" charset="0"/>
                <a:ea typeface="Calibri" panose="020F0502020204030204" pitchFamily="34" charset="0"/>
                <a:cs typeface="Times New Roman" panose="02020603050405020304" pitchFamily="18" charset="0"/>
              </a:rPr>
              <a:t>promoting public health</a:t>
            </a:r>
            <a:r>
              <a:rPr lang="en-US" sz="1400" dirty="0">
                <a:effectLst/>
                <a:latin typeface="Calibri" panose="020F0502020204030204" pitchFamily="34" charset="0"/>
                <a:ea typeface="Calibri" panose="020F0502020204030204" pitchFamily="34" charset="0"/>
                <a:cs typeface="Times New Roman" panose="02020603050405020304" pitchFamily="18" charset="0"/>
              </a:rPr>
              <a:t> and other public policies (e.g. good working conditions, </a:t>
            </a:r>
            <a:r>
              <a:rPr lang="en-US" sz="1400" b="1" dirty="0">
                <a:effectLst/>
                <a:latin typeface="Calibri" panose="020F0502020204030204" pitchFamily="34" charset="0"/>
                <a:ea typeface="Calibri" panose="020F0502020204030204" pitchFamily="34" charset="0"/>
                <a:cs typeface="Times New Roman" panose="02020603050405020304" pitchFamily="18" charset="0"/>
              </a:rPr>
              <a:t>improved productivity</a:t>
            </a:r>
            <a:r>
              <a:rPr lang="en-US" sz="1400" dirty="0">
                <a:effectLst/>
                <a:latin typeface="Calibri" panose="020F0502020204030204" pitchFamily="34" charset="0"/>
                <a:ea typeface="Calibri" panose="020F0502020204030204" pitchFamily="34" charset="0"/>
                <a:cs typeface="Times New Roman" panose="02020603050405020304" pitchFamily="18" charset="0"/>
              </a:rPr>
              <a:t>).</a:t>
            </a:r>
            <a:endParaRPr lang="en-CH"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When the professional certification is well-established, it may be officially recognized by government bodies (example of UK Chartered Ergonomists), saving their resources.</a:t>
            </a:r>
            <a:endParaRPr lang="en-CH"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mj-lt"/>
              <a:buAutoNum type="arabicPeriod" startAt="4"/>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r>
              <a:rPr lang="en-US" sz="1400" b="1" dirty="0">
                <a:effectLst/>
                <a:latin typeface="Calibri" panose="020F0502020204030204" pitchFamily="34" charset="0"/>
                <a:ea typeface="Calibri" panose="020F0502020204030204" pitchFamily="34" charset="0"/>
                <a:cs typeface="Times New Roman" panose="02020603050405020304" pitchFamily="18" charset="0"/>
              </a:rPr>
              <a:t>Benefits of professional certification to </a:t>
            </a: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ergonomists</a:t>
            </a:r>
            <a:endParaRPr lang="en-CH"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Our </a:t>
            </a:r>
            <a:r>
              <a:rPr lang="en-US" sz="1400" b="1" dirty="0">
                <a:effectLst/>
                <a:latin typeface="Calibri" panose="020F0502020204030204" pitchFamily="34" charset="0"/>
                <a:ea typeface="Calibri" panose="020F0502020204030204" pitchFamily="34" charset="0"/>
                <a:cs typeface="Times New Roman" panose="02020603050405020304" pitchFamily="18" charset="0"/>
              </a:rPr>
              <a:t>professional identity is enhanced</a:t>
            </a:r>
            <a:r>
              <a:rPr lang="en-US" sz="1400" dirty="0">
                <a:effectLst/>
                <a:latin typeface="Calibri" panose="020F0502020204030204" pitchFamily="34" charset="0"/>
                <a:ea typeface="Calibri" panose="020F0502020204030204" pitchFamily="34" charset="0"/>
                <a:cs typeface="Times New Roman" panose="02020603050405020304" pitchFamily="18" charset="0"/>
              </a:rPr>
              <a:t>.</a:t>
            </a:r>
            <a:endParaRPr lang="en-CH" sz="14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914400" algn="l"/>
              </a:tabLst>
            </a:pPr>
            <a:r>
              <a:rPr lang="en-US" sz="1400" dirty="0">
                <a:effectLst/>
                <a:latin typeface="Calibri" panose="020F0502020204030204" pitchFamily="34" charset="0"/>
                <a:ea typeface="Calibri" panose="020F0502020204030204" pitchFamily="34" charset="0"/>
                <a:cs typeface="Times New Roman" panose="02020603050405020304" pitchFamily="18" charset="0"/>
              </a:rPr>
              <a:t>Certification promotes professional exchange and continual professional development, promoting </a:t>
            </a:r>
            <a:r>
              <a:rPr lang="en-US" sz="1400" b="1" dirty="0">
                <a:effectLst/>
                <a:latin typeface="Calibri" panose="020F0502020204030204" pitchFamily="34" charset="0"/>
                <a:ea typeface="Calibri" panose="020F0502020204030204" pitchFamily="34" charset="0"/>
                <a:cs typeface="Times New Roman" panose="02020603050405020304" pitchFamily="18" charset="0"/>
              </a:rPr>
              <a:t>professional quality</a:t>
            </a: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endParaRPr lang="de-CH" sz="1400" dirty="0">
              <a:ea typeface="Calibri" panose="020F0502020204030204" pitchFamily="34" charset="0"/>
              <a:cs typeface="Times New Roman" panose="02020603050405020304" pitchFamily="18" charset="0"/>
            </a:endParaRPr>
          </a:p>
          <a:p>
            <a:pPr>
              <a:tabLst>
                <a:tab pos="914400" algn="l"/>
              </a:tabLst>
            </a:pPr>
            <a:r>
              <a:rPr lang="en-US" sz="1400" dirty="0">
                <a:effectLst/>
                <a:latin typeface="Calibri" panose="020F0502020204030204" pitchFamily="34" charset="0"/>
                <a:ea typeface="Calibri" panose="020F0502020204030204" pitchFamily="34" charset="0"/>
                <a:cs typeface="Times New Roman" panose="02020603050405020304" pitchFamily="18" charset="0"/>
              </a:rPr>
              <a:t>Privileged access to jobs and contracts, as some large companies only employ certified ergonomists.</a:t>
            </a:r>
            <a:endParaRPr lang="en-CH"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Ease of movement between countries</a:t>
            </a:r>
            <a:r>
              <a:rPr lang="en-CH" sz="1400" dirty="0">
                <a:ea typeface="Calibri" panose="020F0502020204030204" pitchFamily="34" charset="0"/>
                <a:cs typeface="Times New Roman" panose="02020603050405020304" pitchFamily="18" charset="0"/>
              </a:rPr>
              <a:t>. </a:t>
            </a:r>
            <a:r>
              <a:rPr lang="en-US" sz="1400" dirty="0">
                <a:effectLst/>
                <a:latin typeface="Calibri" panose="020F0502020204030204" pitchFamily="34" charset="0"/>
                <a:ea typeface="Calibri" panose="020F0502020204030204" pitchFamily="34" charset="0"/>
                <a:cs typeface="Times New Roman" panose="02020603050405020304" pitchFamily="18" charset="0"/>
              </a:rPr>
              <a:t>Intercontinental guarantee by IEA endorsement of certification systems</a:t>
            </a:r>
            <a:endParaRPr lang="en-CH"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75838E3E-1C60-648D-5E4D-9A3A9D5AD2FC}"/>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5/8</a:t>
            </a:r>
          </a:p>
        </p:txBody>
      </p:sp>
      <p:sp>
        <p:nvSpPr>
          <p:cNvPr id="7" name="TextBox 6">
            <a:extLst>
              <a:ext uri="{FF2B5EF4-FFF2-40B4-BE49-F238E27FC236}">
                <a16:creationId xmlns:a16="http://schemas.microsoft.com/office/drawing/2014/main" id="{12A83592-99D4-0E63-70B9-2F353BB7FB3B}"/>
              </a:ext>
            </a:extLst>
          </p:cNvPr>
          <p:cNvSpPr txBox="1"/>
          <p:nvPr/>
        </p:nvSpPr>
        <p:spPr>
          <a:xfrm>
            <a:off x="2039112" y="347646"/>
            <a:ext cx="5276088" cy="369332"/>
          </a:xfrm>
          <a:prstGeom prst="rect">
            <a:avLst/>
          </a:prstGeom>
          <a:noFill/>
        </p:spPr>
        <p:txBody>
          <a:bodyPr wrap="square" rtlCol="0">
            <a:spAutoFit/>
          </a:bodyPr>
          <a:lstStyle/>
          <a:p>
            <a:r>
              <a:rPr lang="en-GB" dirty="0"/>
              <a:t>Why IEA promotes certification (2)</a:t>
            </a:r>
          </a:p>
        </p:txBody>
      </p:sp>
    </p:spTree>
    <p:extLst>
      <p:ext uri="{BB962C8B-B14F-4D97-AF65-F5344CB8AC3E}">
        <p14:creationId xmlns:p14="http://schemas.microsoft.com/office/powerpoint/2010/main" val="32693795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D6BEFD8-CE31-3BB5-1277-F2D1E877D03E}"/>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5/8</a:t>
            </a:r>
          </a:p>
        </p:txBody>
      </p:sp>
      <p:sp>
        <p:nvSpPr>
          <p:cNvPr id="2" name="TextBox 1">
            <a:extLst>
              <a:ext uri="{FF2B5EF4-FFF2-40B4-BE49-F238E27FC236}">
                <a16:creationId xmlns:a16="http://schemas.microsoft.com/office/drawing/2014/main" id="{1A31DF65-BA7F-3540-BAD3-AA8FDDA53535}"/>
              </a:ext>
            </a:extLst>
          </p:cNvPr>
          <p:cNvSpPr txBox="1"/>
          <p:nvPr/>
        </p:nvSpPr>
        <p:spPr>
          <a:xfrm>
            <a:off x="5597778" y="2857499"/>
            <a:ext cx="3243255" cy="2308324"/>
          </a:xfrm>
          <a:prstGeom prst="rect">
            <a:avLst/>
          </a:prstGeom>
          <a:solidFill>
            <a:schemeClr val="accent1"/>
          </a:solidFill>
        </p:spPr>
        <p:txBody>
          <a:bodyPr wrap="square" rtlCol="0">
            <a:spAutoFit/>
          </a:bodyPr>
          <a:lstStyle/>
          <a:p>
            <a:r>
              <a:rPr lang="en-GB" dirty="0">
                <a:solidFill>
                  <a:schemeClr val="bg1"/>
                </a:solidFill>
              </a:rPr>
              <a:t>Notes:</a:t>
            </a:r>
          </a:p>
          <a:p>
            <a:pPr marL="285750" indent="-285750">
              <a:buFont typeface="Arial" panose="020B0604020202020204" pitchFamily="34" charset="0"/>
              <a:buChar char="•"/>
            </a:pPr>
            <a:r>
              <a:rPr lang="en-GB" dirty="0">
                <a:solidFill>
                  <a:schemeClr val="bg1"/>
                </a:solidFill>
              </a:rPr>
              <a:t>Certification bodies have different systems for assessing candidates</a:t>
            </a:r>
          </a:p>
          <a:p>
            <a:endParaRPr lang="en-GB" dirty="0">
              <a:solidFill>
                <a:schemeClr val="bg1"/>
              </a:solidFill>
            </a:endParaRPr>
          </a:p>
          <a:p>
            <a:pPr marL="285750" indent="-285750">
              <a:buFont typeface="Arial" panose="020B0604020202020204" pitchFamily="34" charset="0"/>
              <a:buChar char="•"/>
            </a:pPr>
            <a:r>
              <a:rPr lang="en-GB" dirty="0">
                <a:solidFill>
                  <a:schemeClr val="bg1"/>
                </a:solidFill>
              </a:rPr>
              <a:t>Some have more stringent certification criteria than IEA minimal requirements</a:t>
            </a:r>
          </a:p>
        </p:txBody>
      </p:sp>
      <p:sp>
        <p:nvSpPr>
          <p:cNvPr id="4" name="TextBox 3">
            <a:extLst>
              <a:ext uri="{FF2B5EF4-FFF2-40B4-BE49-F238E27FC236}">
                <a16:creationId xmlns:a16="http://schemas.microsoft.com/office/drawing/2014/main" id="{7E6E2389-7CC4-1038-EEC0-1F3BADB1B952}"/>
              </a:ext>
            </a:extLst>
          </p:cNvPr>
          <p:cNvSpPr txBox="1"/>
          <p:nvPr/>
        </p:nvSpPr>
        <p:spPr>
          <a:xfrm>
            <a:off x="510139" y="432628"/>
            <a:ext cx="8633861" cy="523220"/>
          </a:xfrm>
          <a:prstGeom prst="rect">
            <a:avLst/>
          </a:prstGeom>
          <a:noFill/>
        </p:spPr>
        <p:txBody>
          <a:bodyPr wrap="square">
            <a:spAutoFit/>
          </a:bodyPr>
          <a:lstStyle/>
          <a:p>
            <a:r>
              <a:rPr lang="en-GB" sz="2800" dirty="0"/>
              <a:t>IEA Requirements for endorsement of certification bodies</a:t>
            </a:r>
          </a:p>
        </p:txBody>
      </p:sp>
      <p:sp>
        <p:nvSpPr>
          <p:cNvPr id="6" name="TextBox 5">
            <a:extLst>
              <a:ext uri="{FF2B5EF4-FFF2-40B4-BE49-F238E27FC236}">
                <a16:creationId xmlns:a16="http://schemas.microsoft.com/office/drawing/2014/main" id="{3E0360D7-6E86-DA83-63CE-4C570DB5AE8A}"/>
              </a:ext>
            </a:extLst>
          </p:cNvPr>
          <p:cNvSpPr txBox="1"/>
          <p:nvPr/>
        </p:nvSpPr>
        <p:spPr>
          <a:xfrm>
            <a:off x="510139" y="1287839"/>
            <a:ext cx="6413175" cy="3139321"/>
          </a:xfrm>
          <a:prstGeom prst="rect">
            <a:avLst/>
          </a:prstGeom>
          <a:noFill/>
        </p:spPr>
        <p:txBody>
          <a:bodyPr wrap="square" rtlCol="0">
            <a:spAutoFit/>
          </a:bodyPr>
          <a:lstStyle/>
          <a:p>
            <a:r>
              <a:rPr lang="en-GB" dirty="0">
                <a:solidFill>
                  <a:srgbClr val="FF0000"/>
                </a:solidFill>
                <a:latin typeface="Roboto" panose="02000000000000000000" pitchFamily="2" charset="0"/>
              </a:rPr>
              <a:t>G</a:t>
            </a:r>
            <a:r>
              <a:rPr lang="en-GB" b="0" i="0" dirty="0">
                <a:solidFill>
                  <a:srgbClr val="FF0000"/>
                </a:solidFill>
                <a:effectLst/>
                <a:latin typeface="Roboto" panose="02000000000000000000" pitchFamily="2" charset="0"/>
              </a:rPr>
              <a:t>overnance requirements</a:t>
            </a:r>
          </a:p>
          <a:p>
            <a:r>
              <a:rPr lang="en-GB" dirty="0"/>
              <a:t>International Standard </a:t>
            </a:r>
            <a:r>
              <a:rPr lang="en-GB" b="0" i="0" dirty="0">
                <a:solidFill>
                  <a:srgbClr val="FF0000"/>
                </a:solidFill>
                <a:effectLst/>
                <a:latin typeface="Roboto" panose="02000000000000000000" pitchFamily="2" charset="0"/>
              </a:rPr>
              <a:t>ISO/IEC 17024</a:t>
            </a:r>
            <a:r>
              <a:rPr lang="en-GB" b="0" i="0" dirty="0">
                <a:solidFill>
                  <a:srgbClr val="666666"/>
                </a:solidFill>
                <a:effectLst/>
                <a:latin typeface="Roboto" panose="02000000000000000000" pitchFamily="2" charset="0"/>
              </a:rPr>
              <a:t>:2012 Conformity assessment – General requirements for bodies operating certification of persons (i.e. same as CREE)</a:t>
            </a:r>
            <a:endParaRPr lang="en-GB" dirty="0">
              <a:solidFill>
                <a:srgbClr val="666666"/>
              </a:solidFill>
              <a:latin typeface="Roboto" panose="02000000000000000000" pitchFamily="2" charset="0"/>
            </a:endParaRPr>
          </a:p>
          <a:p>
            <a:endParaRPr lang="en-GB" dirty="0">
              <a:solidFill>
                <a:srgbClr val="666666"/>
              </a:solidFill>
              <a:latin typeface="Roboto" panose="02000000000000000000" pitchFamily="2" charset="0"/>
            </a:endParaRPr>
          </a:p>
          <a:p>
            <a:r>
              <a:rPr lang="en-GB" dirty="0">
                <a:solidFill>
                  <a:srgbClr val="FF0000"/>
                </a:solidFill>
                <a:latin typeface="Roboto" panose="02000000000000000000" pitchFamily="2" charset="0"/>
              </a:rPr>
              <a:t>PLUS</a:t>
            </a:r>
          </a:p>
          <a:p>
            <a:endParaRPr lang="en-GB" dirty="0">
              <a:solidFill>
                <a:srgbClr val="666666"/>
              </a:solidFill>
              <a:latin typeface="Roboto" panose="02000000000000000000" pitchFamily="2" charset="0"/>
            </a:endParaRPr>
          </a:p>
          <a:p>
            <a:r>
              <a:rPr lang="en-GB" dirty="0">
                <a:solidFill>
                  <a:srgbClr val="FF0000"/>
                </a:solidFill>
                <a:latin typeface="Roboto" panose="02000000000000000000" pitchFamily="2" charset="0"/>
              </a:rPr>
              <a:t>Quality assurance</a:t>
            </a:r>
          </a:p>
          <a:p>
            <a:pPr marL="285750" indent="-285750">
              <a:buFont typeface="Arial" panose="020B0604020202020204" pitchFamily="34" charset="0"/>
              <a:buChar char="•"/>
            </a:pPr>
            <a:r>
              <a:rPr lang="en-GB" dirty="0">
                <a:solidFill>
                  <a:srgbClr val="666666"/>
                </a:solidFill>
                <a:latin typeface="Roboto" panose="02000000000000000000" pitchFamily="2" charset="0"/>
              </a:rPr>
              <a:t>IEA Core Competencies = Education and skills</a:t>
            </a:r>
          </a:p>
          <a:p>
            <a:pPr marL="285750" indent="-285750">
              <a:buFont typeface="Arial" panose="020B0604020202020204" pitchFamily="34" charset="0"/>
              <a:buChar char="•"/>
            </a:pPr>
            <a:r>
              <a:rPr lang="en-GB" dirty="0">
                <a:solidFill>
                  <a:srgbClr val="666666"/>
                </a:solidFill>
                <a:latin typeface="Roboto" panose="02000000000000000000" pitchFamily="2" charset="0"/>
              </a:rPr>
              <a:t>2 years fully independent practice</a:t>
            </a:r>
          </a:p>
          <a:p>
            <a:pPr marL="285750" indent="-285750">
              <a:buFont typeface="Arial" panose="020B0604020202020204" pitchFamily="34" charset="0"/>
              <a:buChar char="•"/>
            </a:pPr>
            <a:r>
              <a:rPr lang="en-GB" dirty="0">
                <a:solidFill>
                  <a:srgbClr val="666666"/>
                </a:solidFill>
                <a:latin typeface="Roboto" panose="02000000000000000000" pitchFamily="2" charset="0"/>
              </a:rPr>
              <a:t>Code of Conduct</a:t>
            </a:r>
            <a:endParaRPr lang="en-GB" dirty="0"/>
          </a:p>
        </p:txBody>
      </p:sp>
    </p:spTree>
    <p:extLst>
      <p:ext uri="{BB962C8B-B14F-4D97-AF65-F5344CB8AC3E}">
        <p14:creationId xmlns:p14="http://schemas.microsoft.com/office/powerpoint/2010/main" val="727651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9FD543-8EB1-B6F4-672F-5FA454A353D6}"/>
              </a:ext>
            </a:extLst>
          </p:cNvPr>
          <p:cNvSpPr>
            <a:spLocks noGrp="1"/>
          </p:cNvSpPr>
          <p:nvPr>
            <p:ph idx="1"/>
          </p:nvPr>
        </p:nvSpPr>
        <p:spPr>
          <a:xfrm>
            <a:off x="802821" y="1034078"/>
            <a:ext cx="5685064" cy="3646844"/>
          </a:xfrm>
        </p:spPr>
        <p:txBody>
          <a:bodyPr>
            <a:normAutofit fontScale="70000" lnSpcReduction="20000"/>
          </a:bodyPr>
          <a:lstStyle/>
          <a:p>
            <a:pPr marL="0" indent="0">
              <a:buNone/>
            </a:pPr>
            <a:r>
              <a:rPr lang="en-GB" dirty="0"/>
              <a:t>Annual awards:</a:t>
            </a:r>
          </a:p>
          <a:p>
            <a:pPr marL="0" indent="0">
              <a:buNone/>
            </a:pPr>
            <a:r>
              <a:rPr lang="en-GB" dirty="0">
                <a:solidFill>
                  <a:srgbClr val="426DCE"/>
                </a:solidFill>
              </a:rPr>
              <a:t>- </a:t>
            </a:r>
            <a:r>
              <a:rPr lang="en-GB" dirty="0">
                <a:solidFill>
                  <a:srgbClr val="3333CC"/>
                </a:solidFill>
                <a:latin typeface="Roboto" panose="02000000000000000000" pitchFamily="2" charset="0"/>
              </a:rPr>
              <a:t>  IEA Fellowship (service to profession)</a:t>
            </a:r>
          </a:p>
          <a:p>
            <a:pPr>
              <a:buFontTx/>
              <a:buChar char="-"/>
            </a:pPr>
            <a:r>
              <a:rPr lang="en-GB" dirty="0" err="1">
                <a:solidFill>
                  <a:srgbClr val="3333CC"/>
                </a:solidFill>
                <a:latin typeface="Roboto" panose="02000000000000000000" pitchFamily="2" charset="0"/>
              </a:rPr>
              <a:t>Kingfar</a:t>
            </a:r>
            <a:r>
              <a:rPr lang="en-GB" dirty="0">
                <a:solidFill>
                  <a:srgbClr val="3333CC"/>
                </a:solidFill>
                <a:latin typeface="Roboto" panose="02000000000000000000" pitchFamily="2" charset="0"/>
              </a:rPr>
              <a:t> (early career professionals) </a:t>
            </a:r>
          </a:p>
          <a:p>
            <a:pPr>
              <a:buFontTx/>
              <a:buChar char="-"/>
            </a:pPr>
            <a:r>
              <a:rPr lang="en-GB" dirty="0">
                <a:solidFill>
                  <a:srgbClr val="3333CC"/>
                </a:solidFill>
                <a:latin typeface="Roboto" panose="02000000000000000000" pitchFamily="2" charset="0"/>
              </a:rPr>
              <a:t>Tsinghua (collaborative education)</a:t>
            </a:r>
          </a:p>
          <a:p>
            <a:pPr>
              <a:buFontTx/>
              <a:buChar char="-"/>
            </a:pPr>
            <a:endParaRPr lang="en-GB" dirty="0"/>
          </a:p>
          <a:p>
            <a:pPr marL="0" indent="0" algn="l">
              <a:buNone/>
            </a:pPr>
            <a:r>
              <a:rPr lang="en-GB" dirty="0"/>
              <a:t>Triennial awards:</a:t>
            </a:r>
          </a:p>
          <a:p>
            <a:r>
              <a:rPr lang="en-GB" b="0" i="0" u="none" strike="noStrike" dirty="0">
                <a:solidFill>
                  <a:srgbClr val="3333CC"/>
                </a:solidFill>
                <a:effectLst/>
                <a:latin typeface="Roboto" panose="02000000000000000000" pitchFamily="2" charset="0"/>
              </a:rPr>
              <a:t>The IEA Distinguished Service Award</a:t>
            </a:r>
            <a:endParaRPr lang="en-GB" b="0" i="0" dirty="0">
              <a:solidFill>
                <a:srgbClr val="666666"/>
              </a:solidFill>
              <a:effectLst/>
              <a:latin typeface="Roboto" panose="02000000000000000000" pitchFamily="2" charset="0"/>
            </a:endParaRPr>
          </a:p>
          <a:p>
            <a:pPr algn="l">
              <a:buFont typeface="Arial" panose="020B0604020202020204" pitchFamily="34" charset="0"/>
              <a:buChar char="•"/>
            </a:pPr>
            <a:r>
              <a:rPr lang="en-GB" b="0" i="0" u="none" strike="noStrike" dirty="0">
                <a:solidFill>
                  <a:srgbClr val="3333CC"/>
                </a:solidFill>
                <a:effectLst/>
                <a:latin typeface="Roboto" panose="02000000000000000000" pitchFamily="2" charset="0"/>
              </a:rPr>
              <a:t>IEA Triennial Outstanding Educators Award</a:t>
            </a:r>
            <a:endParaRPr lang="en-GB" b="0" i="0" dirty="0">
              <a:solidFill>
                <a:srgbClr val="666666"/>
              </a:solidFill>
              <a:effectLst/>
              <a:latin typeface="Roboto" panose="02000000000000000000" pitchFamily="2" charset="0"/>
            </a:endParaRPr>
          </a:p>
          <a:p>
            <a:pPr algn="l">
              <a:buFont typeface="Arial" panose="020B0604020202020204" pitchFamily="34" charset="0"/>
              <a:buChar char="•"/>
            </a:pPr>
            <a:r>
              <a:rPr lang="en-GB" b="0" i="0" u="none" strike="noStrike" dirty="0">
                <a:solidFill>
                  <a:srgbClr val="3333CC"/>
                </a:solidFill>
                <a:effectLst/>
                <a:latin typeface="Roboto" panose="02000000000000000000" pitchFamily="2" charset="0"/>
              </a:rPr>
              <a:t>IEA Award for Promotion of Ergonomics in Developing Countries</a:t>
            </a:r>
            <a:endParaRPr lang="en-GB" b="0" i="0" dirty="0">
              <a:solidFill>
                <a:srgbClr val="666666"/>
              </a:solidFill>
              <a:effectLst/>
              <a:latin typeface="Roboto" panose="02000000000000000000" pitchFamily="2" charset="0"/>
            </a:endParaRPr>
          </a:p>
          <a:p>
            <a:pPr algn="l">
              <a:buFont typeface="Arial" panose="020B0604020202020204" pitchFamily="34" charset="0"/>
              <a:buChar char="•"/>
            </a:pPr>
            <a:r>
              <a:rPr lang="en-GB" b="0" i="0" u="none" strike="noStrike" dirty="0">
                <a:solidFill>
                  <a:srgbClr val="3333CC"/>
                </a:solidFill>
                <a:effectLst/>
                <a:latin typeface="Roboto" panose="02000000000000000000" pitchFamily="2" charset="0"/>
              </a:rPr>
              <a:t>IEA Triennial Ergonomics Development Award</a:t>
            </a:r>
            <a:endParaRPr lang="en-GB" b="0" i="0" dirty="0">
              <a:solidFill>
                <a:srgbClr val="666666"/>
              </a:solidFill>
              <a:effectLst/>
              <a:latin typeface="Roboto" panose="02000000000000000000" pitchFamily="2" charset="0"/>
            </a:endParaRPr>
          </a:p>
          <a:p>
            <a:pPr algn="l">
              <a:buFont typeface="Arial" panose="020B0604020202020204" pitchFamily="34" charset="0"/>
              <a:buChar char="•"/>
            </a:pPr>
            <a:r>
              <a:rPr lang="en-GB" b="0" i="0" u="none" strike="noStrike" dirty="0">
                <a:solidFill>
                  <a:srgbClr val="3333CC"/>
                </a:solidFill>
                <a:effectLst/>
                <a:latin typeface="Roboto" panose="02000000000000000000" pitchFamily="2" charset="0"/>
              </a:rPr>
              <a:t>IEA Human Factors and Ergonomics Prize</a:t>
            </a:r>
            <a:endParaRPr lang="en-GB" b="0" i="0" dirty="0">
              <a:solidFill>
                <a:srgbClr val="666666"/>
              </a:solidFill>
              <a:effectLst/>
              <a:latin typeface="Roboto" panose="02000000000000000000" pitchFamily="2" charset="0"/>
            </a:endParaRPr>
          </a:p>
          <a:p>
            <a:pPr algn="l">
              <a:buFont typeface="Arial" panose="020B0604020202020204" pitchFamily="34" charset="0"/>
              <a:buChar char="•"/>
            </a:pPr>
            <a:r>
              <a:rPr lang="en-GB" b="0" i="0" u="none" strike="noStrike" dirty="0">
                <a:solidFill>
                  <a:srgbClr val="3333CC"/>
                </a:solidFill>
                <a:effectLst/>
                <a:latin typeface="Roboto" panose="02000000000000000000" pitchFamily="2" charset="0"/>
              </a:rPr>
              <a:t>IEA/Elsevier John Wilson Award</a:t>
            </a:r>
            <a:endParaRPr lang="en-GB" b="0" i="0" dirty="0">
              <a:solidFill>
                <a:srgbClr val="666666"/>
              </a:solidFill>
              <a:effectLst/>
              <a:latin typeface="Roboto" panose="02000000000000000000" pitchFamily="2" charset="0"/>
            </a:endParaRPr>
          </a:p>
          <a:p>
            <a:pPr algn="l">
              <a:buFont typeface="Arial" panose="020B0604020202020204" pitchFamily="34" charset="0"/>
              <a:buChar char="•"/>
            </a:pPr>
            <a:r>
              <a:rPr lang="en-GB" b="0" i="0" u="none" strike="noStrike" dirty="0">
                <a:solidFill>
                  <a:srgbClr val="3333CC"/>
                </a:solidFill>
                <a:effectLst/>
                <a:latin typeface="Roboto" panose="02000000000000000000" pitchFamily="2" charset="0"/>
              </a:rPr>
              <a:t>The IEA President’s Award</a:t>
            </a:r>
            <a:endParaRPr lang="en-GB" b="0" i="0" dirty="0">
              <a:solidFill>
                <a:srgbClr val="666666"/>
              </a:solidFill>
              <a:effectLst/>
              <a:latin typeface="Roboto" panose="02000000000000000000" pitchFamily="2" charset="0"/>
            </a:endParaRPr>
          </a:p>
          <a:p>
            <a:pPr algn="l">
              <a:buFont typeface="Arial" panose="020B0604020202020204" pitchFamily="34" charset="0"/>
              <a:buChar char="•"/>
            </a:pPr>
            <a:r>
              <a:rPr lang="en-GB" b="0" i="0" u="none" strike="noStrike" dirty="0">
                <a:solidFill>
                  <a:srgbClr val="3333CC"/>
                </a:solidFill>
                <a:effectLst/>
                <a:latin typeface="Roboto" panose="02000000000000000000" pitchFamily="2" charset="0"/>
              </a:rPr>
              <a:t>K U Smith Student Award</a:t>
            </a:r>
            <a:endParaRPr lang="en-GB" b="0" i="0" dirty="0">
              <a:solidFill>
                <a:srgbClr val="666666"/>
              </a:solidFill>
              <a:effectLst/>
              <a:latin typeface="Roboto" panose="02000000000000000000" pitchFamily="2" charset="0"/>
            </a:endParaRPr>
          </a:p>
          <a:p>
            <a:pPr marL="0" indent="0">
              <a:buNone/>
            </a:pPr>
            <a:endParaRPr lang="en-GB" dirty="0"/>
          </a:p>
        </p:txBody>
      </p:sp>
      <p:sp>
        <p:nvSpPr>
          <p:cNvPr id="3" name="TextBox 2">
            <a:extLst>
              <a:ext uri="{FF2B5EF4-FFF2-40B4-BE49-F238E27FC236}">
                <a16:creationId xmlns:a16="http://schemas.microsoft.com/office/drawing/2014/main" id="{6560BA25-9794-2328-FDCB-FB59992AA4D9}"/>
              </a:ext>
            </a:extLst>
          </p:cNvPr>
          <p:cNvSpPr txBox="1"/>
          <p:nvPr/>
        </p:nvSpPr>
        <p:spPr>
          <a:xfrm>
            <a:off x="3169920" y="104502"/>
            <a:ext cx="2307771" cy="646331"/>
          </a:xfrm>
          <a:prstGeom prst="rect">
            <a:avLst/>
          </a:prstGeom>
          <a:noFill/>
        </p:spPr>
        <p:txBody>
          <a:bodyPr wrap="square" rtlCol="0">
            <a:spAutoFit/>
          </a:bodyPr>
          <a:lstStyle/>
          <a:p>
            <a:r>
              <a:rPr lang="en-GB" sz="3600" dirty="0"/>
              <a:t>IEA Awards</a:t>
            </a:r>
          </a:p>
        </p:txBody>
      </p:sp>
      <p:sp>
        <p:nvSpPr>
          <p:cNvPr id="4" name="TextBox 3">
            <a:extLst>
              <a:ext uri="{FF2B5EF4-FFF2-40B4-BE49-F238E27FC236}">
                <a16:creationId xmlns:a16="http://schemas.microsoft.com/office/drawing/2014/main" id="{1AB077E7-28D8-B944-703A-2F231D03B12B}"/>
              </a:ext>
            </a:extLst>
          </p:cNvPr>
          <p:cNvSpPr txBox="1"/>
          <p:nvPr/>
        </p:nvSpPr>
        <p:spPr>
          <a:xfrm>
            <a:off x="5780860" y="677027"/>
            <a:ext cx="2664822" cy="1384995"/>
          </a:xfrm>
          <a:prstGeom prst="rect">
            <a:avLst/>
          </a:prstGeom>
          <a:solidFill>
            <a:srgbClr val="FFC000"/>
          </a:solidFill>
        </p:spPr>
        <p:txBody>
          <a:bodyPr wrap="square" rtlCol="0">
            <a:spAutoFit/>
          </a:bodyPr>
          <a:lstStyle/>
          <a:p>
            <a:r>
              <a:rPr lang="en-GB" sz="2800" dirty="0">
                <a:solidFill>
                  <a:srgbClr val="426DCE"/>
                </a:solidFill>
              </a:rPr>
              <a:t>Recognise and encourage high quality HFE work</a:t>
            </a:r>
          </a:p>
        </p:txBody>
      </p:sp>
      <p:pic>
        <p:nvPicPr>
          <p:cNvPr id="7170" name="Picture 2" descr="Central Banking Awards 2023: first group of winners revealed - Central  Banking">
            <a:extLst>
              <a:ext uri="{FF2B5EF4-FFF2-40B4-BE49-F238E27FC236}">
                <a16:creationId xmlns:a16="http://schemas.microsoft.com/office/drawing/2014/main" id="{FB4E65F0-1F00-E507-A91D-293D8E6820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9511" y="3348229"/>
            <a:ext cx="2745834" cy="168974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Award Background png images | PNGWing">
            <a:extLst>
              <a:ext uri="{FF2B5EF4-FFF2-40B4-BE49-F238E27FC236}">
                <a16:creationId xmlns:a16="http://schemas.microsoft.com/office/drawing/2014/main" id="{B5EF12FB-B470-0A86-0112-6E786E5E3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3107" y="2116183"/>
            <a:ext cx="1558079" cy="3274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1293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able&#10;&#10;Description automatically generated">
            <a:extLst>
              <a:ext uri="{FF2B5EF4-FFF2-40B4-BE49-F238E27FC236}">
                <a16:creationId xmlns:a16="http://schemas.microsoft.com/office/drawing/2014/main" id="{C4C6EDED-3FF9-DF4F-90F6-F91262420F8D}"/>
              </a:ext>
            </a:extLst>
          </p:cNvPr>
          <p:cNvPicPr>
            <a:picLocks noGrp="1" noChangeAspect="1"/>
          </p:cNvPicPr>
          <p:nvPr>
            <p:ph idx="1"/>
          </p:nvPr>
        </p:nvPicPr>
        <p:blipFill rotWithShape="1">
          <a:blip r:embed="rId2"/>
          <a:srcRect l="1" t="19764" r="1167"/>
          <a:stretch/>
        </p:blipFill>
        <p:spPr>
          <a:xfrm>
            <a:off x="422851" y="1813086"/>
            <a:ext cx="8563473" cy="2850354"/>
          </a:xfrm>
          <a:noFill/>
        </p:spPr>
      </p:pic>
      <p:sp>
        <p:nvSpPr>
          <p:cNvPr id="2" name="TextBox 1">
            <a:extLst>
              <a:ext uri="{FF2B5EF4-FFF2-40B4-BE49-F238E27FC236}">
                <a16:creationId xmlns:a16="http://schemas.microsoft.com/office/drawing/2014/main" id="{AECB18DE-8659-9593-8BEC-446875FD5A38}"/>
              </a:ext>
            </a:extLst>
          </p:cNvPr>
          <p:cNvSpPr txBox="1"/>
          <p:nvPr/>
        </p:nvSpPr>
        <p:spPr>
          <a:xfrm>
            <a:off x="6090857" y="4663440"/>
            <a:ext cx="2962656" cy="646331"/>
          </a:xfrm>
          <a:prstGeom prst="rect">
            <a:avLst/>
          </a:prstGeom>
          <a:noFill/>
        </p:spPr>
        <p:txBody>
          <a:bodyPr wrap="square" rtlCol="0">
            <a:spAutoFit/>
          </a:bodyPr>
          <a:lstStyle/>
          <a:p>
            <a:r>
              <a:rPr lang="en-GB" i="1" dirty="0">
                <a:solidFill>
                  <a:srgbClr val="426DCE"/>
                </a:solidFill>
              </a:rPr>
              <a:t>Search “Core Competencies” on IEA Website for details.</a:t>
            </a:r>
          </a:p>
        </p:txBody>
      </p:sp>
      <p:sp>
        <p:nvSpPr>
          <p:cNvPr id="3" name="TextBox 2">
            <a:extLst>
              <a:ext uri="{FF2B5EF4-FFF2-40B4-BE49-F238E27FC236}">
                <a16:creationId xmlns:a16="http://schemas.microsoft.com/office/drawing/2014/main" id="{88877E1C-645D-7B05-23FA-7C90712B1B28}"/>
              </a:ext>
            </a:extLst>
          </p:cNvPr>
          <p:cNvSpPr txBox="1"/>
          <p:nvPr/>
        </p:nvSpPr>
        <p:spPr>
          <a:xfrm>
            <a:off x="978408" y="238571"/>
            <a:ext cx="7452360" cy="830997"/>
          </a:xfrm>
          <a:prstGeom prst="rect">
            <a:avLst/>
          </a:prstGeom>
          <a:noFill/>
        </p:spPr>
        <p:txBody>
          <a:bodyPr wrap="square" rtlCol="0">
            <a:spAutoFit/>
          </a:bodyPr>
          <a:lstStyle/>
          <a:p>
            <a:r>
              <a:rPr lang="en-GB" sz="2400" dirty="0"/>
              <a:t>CORE COMPETENCIES IN HUMAN FACTORS AND ERGONOMICS (HFE) Professional knowledge and skills</a:t>
            </a:r>
          </a:p>
        </p:txBody>
      </p:sp>
      <p:sp>
        <p:nvSpPr>
          <p:cNvPr id="4" name="TextBox 3">
            <a:extLst>
              <a:ext uri="{FF2B5EF4-FFF2-40B4-BE49-F238E27FC236}">
                <a16:creationId xmlns:a16="http://schemas.microsoft.com/office/drawing/2014/main" id="{0F99049A-D036-834E-A23F-C9488769849E}"/>
              </a:ext>
            </a:extLst>
          </p:cNvPr>
          <p:cNvSpPr txBox="1"/>
          <p:nvPr/>
        </p:nvSpPr>
        <p:spPr>
          <a:xfrm>
            <a:off x="7966841" y="39869"/>
            <a:ext cx="1066792" cy="307777"/>
          </a:xfrm>
          <a:prstGeom prst="rect">
            <a:avLst/>
          </a:prstGeom>
          <a:solidFill>
            <a:srgbClr val="3A6ECE">
              <a:alpha val="17000"/>
            </a:srgbClr>
          </a:solidFill>
        </p:spPr>
        <p:txBody>
          <a:bodyPr wrap="square" rtlCol="0">
            <a:spAutoFit/>
          </a:bodyPr>
          <a:lstStyle/>
          <a:p>
            <a:r>
              <a:rPr lang="en-GB" sz="1400" i="1" dirty="0"/>
              <a:t>Section 5/8</a:t>
            </a:r>
          </a:p>
        </p:txBody>
      </p:sp>
      <p:sp>
        <p:nvSpPr>
          <p:cNvPr id="6" name="TextBox 5">
            <a:extLst>
              <a:ext uri="{FF2B5EF4-FFF2-40B4-BE49-F238E27FC236}">
                <a16:creationId xmlns:a16="http://schemas.microsoft.com/office/drawing/2014/main" id="{9A8EF907-21D0-E213-B21B-C8F86946E2C0}"/>
              </a:ext>
            </a:extLst>
          </p:cNvPr>
          <p:cNvSpPr txBox="1"/>
          <p:nvPr/>
        </p:nvSpPr>
        <p:spPr>
          <a:xfrm>
            <a:off x="2451545" y="1349829"/>
            <a:ext cx="5120640" cy="369332"/>
          </a:xfrm>
          <a:prstGeom prst="rect">
            <a:avLst/>
          </a:prstGeom>
          <a:noFill/>
        </p:spPr>
        <p:txBody>
          <a:bodyPr wrap="square" rtlCol="0">
            <a:spAutoFit/>
          </a:bodyPr>
          <a:lstStyle/>
          <a:p>
            <a:r>
              <a:rPr lang="en-GB" b="1" dirty="0">
                <a:solidFill>
                  <a:srgbClr val="426DCE"/>
                </a:solidFill>
              </a:rPr>
              <a:t>27 Elements </a:t>
            </a:r>
            <a:r>
              <a:rPr lang="en-GB" dirty="0"/>
              <a:t>arranged into 7 units</a:t>
            </a:r>
          </a:p>
        </p:txBody>
      </p:sp>
    </p:spTree>
    <p:extLst>
      <p:ext uri="{BB962C8B-B14F-4D97-AF65-F5344CB8AC3E}">
        <p14:creationId xmlns:p14="http://schemas.microsoft.com/office/powerpoint/2010/main" val="2508486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F77D3A-F77B-47F4-15C8-32734AD9A730}"/>
              </a:ext>
            </a:extLst>
          </p:cNvPr>
          <p:cNvSpPr txBox="1"/>
          <p:nvPr/>
        </p:nvSpPr>
        <p:spPr>
          <a:xfrm>
            <a:off x="3257311" y="2173034"/>
            <a:ext cx="3027240" cy="584775"/>
          </a:xfrm>
          <a:prstGeom prst="rect">
            <a:avLst/>
          </a:prstGeom>
          <a:noFill/>
        </p:spPr>
        <p:txBody>
          <a:bodyPr wrap="none" rtlCol="0">
            <a:spAutoFit/>
          </a:bodyPr>
          <a:lstStyle/>
          <a:p>
            <a:pPr algn="ctr"/>
            <a:r>
              <a:rPr lang="en-GB" sz="3200" dirty="0"/>
              <a:t>Current activities</a:t>
            </a:r>
          </a:p>
        </p:txBody>
      </p:sp>
    </p:spTree>
    <p:extLst>
      <p:ext uri="{BB962C8B-B14F-4D97-AF65-F5344CB8AC3E}">
        <p14:creationId xmlns:p14="http://schemas.microsoft.com/office/powerpoint/2010/main" val="9575722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2225" y="744855"/>
            <a:ext cx="8513486" cy="567854"/>
          </a:xfrm>
        </p:spPr>
        <p:txBody>
          <a:bodyPr/>
          <a:lstStyle/>
          <a:p>
            <a:r>
              <a:rPr lang="en-US" altLang="ja-JP" sz="3001" dirty="0">
                <a:solidFill>
                  <a:srgbClr val="0070C0"/>
                </a:solidFill>
                <a:latin typeface="+mn-lt"/>
              </a:rPr>
              <a:t>Where are we? Where are we going?</a:t>
            </a:r>
            <a:endParaRPr lang="ja-JP" altLang="en-US" sz="3001">
              <a:solidFill>
                <a:srgbClr val="0070C0"/>
              </a:solidFill>
              <a:latin typeface="+mn-lt"/>
            </a:endParaRPr>
          </a:p>
        </p:txBody>
      </p:sp>
      <p:sp>
        <p:nvSpPr>
          <p:cNvPr id="4" name="サブタイトル 2"/>
          <p:cNvSpPr txBox="1">
            <a:spLocks/>
          </p:cNvSpPr>
          <p:nvPr/>
        </p:nvSpPr>
        <p:spPr bwMode="auto">
          <a:xfrm>
            <a:off x="718135" y="1312709"/>
            <a:ext cx="7714666" cy="3662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273050" indent="-273050" defTabSz="457200">
              <a:spcBef>
                <a:spcPct val="20000"/>
              </a:spcBef>
              <a:buClr>
                <a:srgbClr val="336699"/>
              </a:buClr>
              <a:buFont typeface="Wingdings" charset="2"/>
              <a:buChar char="§"/>
              <a:defRPr sz="2400">
                <a:solidFill>
                  <a:schemeClr val="tx2"/>
                </a:solidFill>
                <a:latin typeface="Arial" charset="0"/>
                <a:ea typeface="ＭＳ Ｐゴシック" charset="-128"/>
              </a:defRPr>
            </a:lvl1pPr>
            <a:lvl2pPr marL="742950" indent="-285750" defTabSz="457200">
              <a:spcBef>
                <a:spcPct val="20000"/>
              </a:spcBef>
              <a:buClr>
                <a:schemeClr val="bg2"/>
              </a:buClr>
              <a:buFont typeface="Wingdings" charset="2"/>
              <a:buChar char="§"/>
              <a:defRPr sz="2000">
                <a:solidFill>
                  <a:schemeClr val="accent2"/>
                </a:solidFill>
                <a:latin typeface="Arial" charset="0"/>
                <a:ea typeface="ＭＳ Ｐゴシック" charset="-128"/>
              </a:defRPr>
            </a:lvl2pPr>
            <a:lvl3pPr marL="1143000" indent="-228600" defTabSz="457200">
              <a:spcBef>
                <a:spcPct val="20000"/>
              </a:spcBef>
              <a:buClr>
                <a:schemeClr val="folHlink"/>
              </a:buClr>
              <a:buFont typeface="Wingdings" charset="2"/>
              <a:buChar char="§"/>
              <a:defRPr sz="2000">
                <a:solidFill>
                  <a:schemeClr val="accent2"/>
                </a:solidFill>
                <a:latin typeface="Arial" charset="0"/>
                <a:ea typeface="ＭＳ Ｐゴシック" charset="-128"/>
              </a:defRPr>
            </a:lvl3pPr>
            <a:lvl4pPr marL="1600200" indent="-228600" defTabSz="457200">
              <a:spcBef>
                <a:spcPct val="20000"/>
              </a:spcBef>
              <a:buClr>
                <a:srgbClr val="FF3300"/>
              </a:buClr>
              <a:buChar char="–"/>
              <a:defRPr sz="2000">
                <a:solidFill>
                  <a:srgbClr val="666699"/>
                </a:solidFill>
                <a:latin typeface="Arial" charset="0"/>
                <a:ea typeface="ＭＳ Ｐゴシック" charset="-128"/>
              </a:defRPr>
            </a:lvl4pPr>
            <a:lvl5pPr marL="2057400" indent="-228600" defTabSz="457200">
              <a:spcBef>
                <a:spcPct val="20000"/>
              </a:spcBef>
              <a:buClr>
                <a:srgbClr val="FF3300"/>
              </a:buClr>
              <a:buChar char="»"/>
              <a:defRPr sz="2000">
                <a:solidFill>
                  <a:srgbClr val="666699"/>
                </a:solidFill>
                <a:latin typeface="Arial" charset="0"/>
                <a:ea typeface="ＭＳ Ｐゴシック" charset="-128"/>
              </a:defRPr>
            </a:lvl5pPr>
            <a:lvl6pPr marL="2514600" indent="-228600" defTabSz="457200" eaLnBrk="0" fontAlgn="base" hangingPunct="0">
              <a:spcBef>
                <a:spcPct val="20000"/>
              </a:spcBef>
              <a:spcAft>
                <a:spcPct val="0"/>
              </a:spcAft>
              <a:buClr>
                <a:srgbClr val="FF3300"/>
              </a:buClr>
              <a:buChar char="»"/>
              <a:defRPr sz="2000">
                <a:solidFill>
                  <a:srgbClr val="666699"/>
                </a:solidFill>
                <a:latin typeface="Arial" charset="0"/>
                <a:ea typeface="ＭＳ Ｐゴシック" charset="-128"/>
              </a:defRPr>
            </a:lvl6pPr>
            <a:lvl7pPr marL="2971800" indent="-228600" defTabSz="457200" eaLnBrk="0" fontAlgn="base" hangingPunct="0">
              <a:spcBef>
                <a:spcPct val="20000"/>
              </a:spcBef>
              <a:spcAft>
                <a:spcPct val="0"/>
              </a:spcAft>
              <a:buClr>
                <a:srgbClr val="FF3300"/>
              </a:buClr>
              <a:buChar char="»"/>
              <a:defRPr sz="2000">
                <a:solidFill>
                  <a:srgbClr val="666699"/>
                </a:solidFill>
                <a:latin typeface="Arial" charset="0"/>
                <a:ea typeface="ＭＳ Ｐゴシック" charset="-128"/>
              </a:defRPr>
            </a:lvl7pPr>
            <a:lvl8pPr marL="3429000" indent="-228600" defTabSz="457200" eaLnBrk="0" fontAlgn="base" hangingPunct="0">
              <a:spcBef>
                <a:spcPct val="20000"/>
              </a:spcBef>
              <a:spcAft>
                <a:spcPct val="0"/>
              </a:spcAft>
              <a:buClr>
                <a:srgbClr val="FF3300"/>
              </a:buClr>
              <a:buChar char="»"/>
              <a:defRPr sz="2000">
                <a:solidFill>
                  <a:srgbClr val="666699"/>
                </a:solidFill>
                <a:latin typeface="Arial" charset="0"/>
                <a:ea typeface="ＭＳ Ｐゴシック" charset="-128"/>
              </a:defRPr>
            </a:lvl8pPr>
            <a:lvl9pPr marL="3886200" indent="-228600" defTabSz="457200" eaLnBrk="0" fontAlgn="base" hangingPunct="0">
              <a:spcBef>
                <a:spcPct val="20000"/>
              </a:spcBef>
              <a:spcAft>
                <a:spcPct val="0"/>
              </a:spcAft>
              <a:buClr>
                <a:srgbClr val="FF3300"/>
              </a:buClr>
              <a:buChar char="»"/>
              <a:defRPr sz="2000">
                <a:solidFill>
                  <a:srgbClr val="666699"/>
                </a:solidFill>
                <a:latin typeface="Arial" charset="0"/>
                <a:ea typeface="ＭＳ Ｐゴシック" charset="-128"/>
              </a:defRPr>
            </a:lvl9pPr>
          </a:lstStyle>
          <a:p>
            <a:pPr>
              <a:lnSpc>
                <a:spcPct val="80000"/>
              </a:lnSpc>
              <a:spcBef>
                <a:spcPts val="0"/>
              </a:spcBef>
              <a:spcAft>
                <a:spcPts val="450"/>
              </a:spcAft>
              <a:buClr>
                <a:schemeClr val="tx1">
                  <a:lumMod val="50000"/>
                  <a:lumOff val="50000"/>
                </a:schemeClr>
              </a:buClr>
              <a:buSzPct val="80000"/>
            </a:pPr>
            <a:r>
              <a:rPr lang="en-US" altLang="ja-JP" sz="2401" dirty="0">
                <a:solidFill>
                  <a:srgbClr val="002060"/>
                </a:solidFill>
                <a:latin typeface="Calibri" charset="0"/>
              </a:rPr>
              <a:t>IEA continues to apply and refine its project strategy model</a:t>
            </a:r>
          </a:p>
          <a:p>
            <a:pPr>
              <a:lnSpc>
                <a:spcPct val="80000"/>
              </a:lnSpc>
              <a:spcBef>
                <a:spcPts val="0"/>
              </a:spcBef>
              <a:spcAft>
                <a:spcPts val="450"/>
              </a:spcAft>
              <a:buClr>
                <a:schemeClr val="tx1">
                  <a:lumMod val="50000"/>
                  <a:lumOff val="50000"/>
                </a:schemeClr>
              </a:buClr>
              <a:buSzPct val="80000"/>
            </a:pPr>
            <a:endParaRPr lang="en-US" altLang="ja-JP" sz="2401" dirty="0">
              <a:solidFill>
                <a:srgbClr val="002060"/>
              </a:solidFill>
              <a:latin typeface="Calibri" charset="0"/>
            </a:endParaRPr>
          </a:p>
          <a:p>
            <a:pPr marL="0" indent="0">
              <a:lnSpc>
                <a:spcPct val="80000"/>
              </a:lnSpc>
              <a:spcBef>
                <a:spcPts val="0"/>
              </a:spcBef>
              <a:spcAft>
                <a:spcPts val="450"/>
              </a:spcAft>
              <a:buClr>
                <a:schemeClr val="tx1">
                  <a:lumMod val="50000"/>
                  <a:lumOff val="50000"/>
                </a:schemeClr>
              </a:buClr>
              <a:buSzPct val="80000"/>
              <a:buNone/>
            </a:pPr>
            <a:r>
              <a:rPr lang="en-US" altLang="ja-JP" sz="2401" dirty="0">
                <a:solidFill>
                  <a:srgbClr val="002060"/>
                </a:solidFill>
                <a:latin typeface="Calibri" charset="0"/>
              </a:rPr>
              <a:t>IEA offers:</a:t>
            </a:r>
          </a:p>
          <a:p>
            <a:pPr>
              <a:lnSpc>
                <a:spcPct val="80000"/>
              </a:lnSpc>
              <a:spcBef>
                <a:spcPts val="0"/>
              </a:spcBef>
              <a:spcAft>
                <a:spcPts val="450"/>
              </a:spcAft>
              <a:buClr>
                <a:schemeClr val="tx1">
                  <a:lumMod val="50000"/>
                  <a:lumOff val="50000"/>
                </a:schemeClr>
              </a:buClr>
              <a:buSzPct val="80000"/>
            </a:pPr>
            <a:r>
              <a:rPr lang="en-US" altLang="ja-JP" sz="2401" dirty="0">
                <a:solidFill>
                  <a:srgbClr val="002060"/>
                </a:solidFill>
                <a:latin typeface="Calibri" charset="0"/>
              </a:rPr>
              <a:t>Knowledge and expertise through local societies and networks</a:t>
            </a:r>
          </a:p>
          <a:p>
            <a:pPr>
              <a:lnSpc>
                <a:spcPct val="80000"/>
              </a:lnSpc>
              <a:spcBef>
                <a:spcPts val="0"/>
              </a:spcBef>
              <a:spcAft>
                <a:spcPts val="450"/>
              </a:spcAft>
              <a:buClr>
                <a:schemeClr val="tx1">
                  <a:lumMod val="50000"/>
                  <a:lumOff val="50000"/>
                </a:schemeClr>
              </a:buClr>
              <a:buSzPct val="80000"/>
            </a:pPr>
            <a:r>
              <a:rPr lang="en-US" altLang="ja-JP" sz="2401" dirty="0">
                <a:solidFill>
                  <a:srgbClr val="002060"/>
                </a:solidFill>
                <a:latin typeface="Calibri" charset="0"/>
              </a:rPr>
              <a:t>Global connections</a:t>
            </a:r>
          </a:p>
          <a:p>
            <a:pPr>
              <a:lnSpc>
                <a:spcPct val="80000"/>
              </a:lnSpc>
              <a:spcBef>
                <a:spcPts val="0"/>
              </a:spcBef>
              <a:spcAft>
                <a:spcPts val="450"/>
              </a:spcAft>
              <a:buClr>
                <a:schemeClr val="tx1">
                  <a:lumMod val="50000"/>
                  <a:lumOff val="50000"/>
                </a:schemeClr>
              </a:buClr>
              <a:buSzPct val="80000"/>
            </a:pPr>
            <a:r>
              <a:rPr lang="en-US" altLang="ja-JP" sz="2401" dirty="0">
                <a:solidFill>
                  <a:srgbClr val="002060"/>
                </a:solidFill>
                <a:latin typeface="Calibri" charset="0"/>
              </a:rPr>
              <a:t>Support for educational programs</a:t>
            </a:r>
          </a:p>
          <a:p>
            <a:pPr>
              <a:lnSpc>
                <a:spcPct val="80000"/>
              </a:lnSpc>
              <a:spcBef>
                <a:spcPts val="0"/>
              </a:spcBef>
              <a:spcAft>
                <a:spcPts val="450"/>
              </a:spcAft>
              <a:buClr>
                <a:schemeClr val="tx1">
                  <a:lumMod val="50000"/>
                  <a:lumOff val="50000"/>
                </a:schemeClr>
              </a:buClr>
              <a:buSzPct val="80000"/>
            </a:pPr>
            <a:r>
              <a:rPr lang="en-US" altLang="ja-JP" sz="2401" dirty="0">
                <a:solidFill>
                  <a:srgbClr val="002060"/>
                </a:solidFill>
                <a:latin typeface="Calibri" charset="0"/>
              </a:rPr>
              <a:t>Support for human-centered high quality HFE through partner organizations</a:t>
            </a:r>
          </a:p>
          <a:p>
            <a:pPr>
              <a:lnSpc>
                <a:spcPct val="80000"/>
              </a:lnSpc>
              <a:spcBef>
                <a:spcPts val="0"/>
              </a:spcBef>
              <a:spcAft>
                <a:spcPts val="450"/>
              </a:spcAft>
              <a:buClr>
                <a:schemeClr val="tx1">
                  <a:lumMod val="50000"/>
                  <a:lumOff val="50000"/>
                </a:schemeClr>
              </a:buClr>
              <a:buSzPct val="80000"/>
            </a:pPr>
            <a:endParaRPr lang="en-US" altLang="ja-JP" sz="2401" dirty="0">
              <a:solidFill>
                <a:srgbClr val="002060"/>
              </a:solidFill>
              <a:latin typeface="Calibri" charset="0"/>
            </a:endParaRPr>
          </a:p>
          <a:p>
            <a:pPr>
              <a:lnSpc>
                <a:spcPct val="80000"/>
              </a:lnSpc>
              <a:spcBef>
                <a:spcPts val="0"/>
              </a:spcBef>
              <a:spcAft>
                <a:spcPts val="450"/>
              </a:spcAft>
              <a:buClr>
                <a:schemeClr val="tx1">
                  <a:lumMod val="50000"/>
                  <a:lumOff val="50000"/>
                </a:schemeClr>
              </a:buClr>
              <a:buSzPct val="80000"/>
            </a:pPr>
            <a:endParaRPr lang="en-US" altLang="ja-JP" sz="1800" b="1" dirty="0">
              <a:solidFill>
                <a:schemeClr val="tx1">
                  <a:lumMod val="50000"/>
                  <a:lumOff val="50000"/>
                </a:schemeClr>
              </a:solidFill>
              <a:latin typeface="Calibri" charset="0"/>
            </a:endParaRPr>
          </a:p>
        </p:txBody>
      </p:sp>
    </p:spTree>
    <p:extLst>
      <p:ext uri="{BB962C8B-B14F-4D97-AF65-F5344CB8AC3E}">
        <p14:creationId xmlns:p14="http://schemas.microsoft.com/office/powerpoint/2010/main" val="36560083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97951" y="643630"/>
            <a:ext cx="6156524" cy="567854"/>
          </a:xfrm>
        </p:spPr>
        <p:txBody>
          <a:bodyPr>
            <a:normAutofit/>
          </a:bodyPr>
          <a:lstStyle/>
          <a:p>
            <a:r>
              <a:rPr lang="en-US" altLang="ja-JP" sz="3300" dirty="0">
                <a:solidFill>
                  <a:srgbClr val="0070C0"/>
                </a:solidFill>
                <a:latin typeface="+mn-lt"/>
              </a:rPr>
              <a:t>Ever-changing Demands for HFE</a:t>
            </a:r>
            <a:endParaRPr lang="ja-JP" altLang="en-US" sz="3300" dirty="0">
              <a:solidFill>
                <a:srgbClr val="0070C0"/>
              </a:solidFill>
              <a:latin typeface="+mn-lt"/>
            </a:endParaRPr>
          </a:p>
        </p:txBody>
      </p:sp>
      <p:sp>
        <p:nvSpPr>
          <p:cNvPr id="5" name="円/楕円 3"/>
          <p:cNvSpPr>
            <a:spLocks noChangeArrowheads="1"/>
          </p:cNvSpPr>
          <p:nvPr/>
        </p:nvSpPr>
        <p:spPr bwMode="auto">
          <a:xfrm>
            <a:off x="2366239" y="2449991"/>
            <a:ext cx="3172248" cy="1444395"/>
          </a:xfrm>
          <a:prstGeom prst="ellipse">
            <a:avLst/>
          </a:prstGeom>
          <a:solidFill>
            <a:srgbClr val="C07EBC"/>
          </a:solidFill>
          <a:ln>
            <a:noFill/>
          </a:ln>
          <a:extLst>
            <a:ext uri="{91240B29-F687-4f45-9708-019B960494DF}">
              <a14:hiddenLine xmlns:a14="http://schemas.microsoft.com/office/drawing/2010/main" xmlns="" w="127000">
                <a:solidFill>
                  <a:srgbClr val="000000"/>
                </a:solidFill>
                <a:round/>
                <a:headEnd/>
                <a:tailEnd/>
              </a14:hiddenLine>
            </a:ext>
          </a:ex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defRPr/>
            </a:pPr>
            <a:r>
              <a:rPr lang="en-US" altLang="ja-JP" sz="1800" b="1" dirty="0">
                <a:solidFill>
                  <a:schemeClr val="bg1"/>
                </a:solidFill>
                <a:latin typeface="Calibri" charset="0"/>
              </a:rPr>
              <a:t>Changing</a:t>
            </a:r>
          </a:p>
          <a:p>
            <a:pPr marL="257166" indent="-257166">
              <a:buFont typeface="Arial" charset="0"/>
              <a:buChar char="•"/>
              <a:defRPr/>
            </a:pPr>
            <a:r>
              <a:rPr lang="en-US" altLang="ja-JP" sz="1500" b="1" dirty="0">
                <a:solidFill>
                  <a:schemeClr val="bg1"/>
                </a:solidFill>
                <a:latin typeface="Calibri" charset="0"/>
              </a:rPr>
              <a:t>Work Environment</a:t>
            </a:r>
          </a:p>
          <a:p>
            <a:pPr marL="257166" indent="-257166">
              <a:buFont typeface="Arial" charset="0"/>
              <a:buChar char="•"/>
              <a:defRPr/>
            </a:pPr>
            <a:r>
              <a:rPr lang="en-US" altLang="ja-JP" sz="1500" b="1" dirty="0">
                <a:solidFill>
                  <a:schemeClr val="bg1"/>
                </a:solidFill>
                <a:latin typeface="Calibri" charset="0"/>
              </a:rPr>
              <a:t>Design &amp; Management Approaches</a:t>
            </a:r>
            <a:endParaRPr lang="ja-JP" altLang="en-US" sz="1500" b="1">
              <a:solidFill>
                <a:schemeClr val="tx1">
                  <a:lumMod val="50000"/>
                  <a:lumOff val="50000"/>
                </a:schemeClr>
              </a:solidFill>
              <a:latin typeface="Calibri" charset="0"/>
            </a:endParaRPr>
          </a:p>
        </p:txBody>
      </p:sp>
      <p:sp>
        <p:nvSpPr>
          <p:cNvPr id="6" name="円/楕円 7"/>
          <p:cNvSpPr>
            <a:spLocks noChangeArrowheads="1"/>
          </p:cNvSpPr>
          <p:nvPr/>
        </p:nvSpPr>
        <p:spPr bwMode="auto">
          <a:xfrm>
            <a:off x="1297950" y="3736625"/>
            <a:ext cx="2581310" cy="1321229"/>
          </a:xfrm>
          <a:prstGeom prst="ellipse">
            <a:avLst/>
          </a:prstGeom>
          <a:solidFill>
            <a:schemeClr val="accent1">
              <a:lumMod val="60000"/>
              <a:lumOff val="40000"/>
              <a:alpha val="10000"/>
            </a:schemeClr>
          </a:solidFill>
          <a:ln>
            <a:noFill/>
          </a:ln>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defRPr/>
            </a:pPr>
            <a:r>
              <a:rPr lang="en-US" altLang="ja-JP" sz="1500" b="1" dirty="0">
                <a:solidFill>
                  <a:schemeClr val="tx1">
                    <a:lumMod val="50000"/>
                    <a:lumOff val="50000"/>
                  </a:schemeClr>
                </a:solidFill>
                <a:latin typeface="Calibri" charset="0"/>
              </a:rPr>
              <a:t>Changing </a:t>
            </a:r>
          </a:p>
          <a:p>
            <a:pPr algn="ctr" eaLnBrk="1" hangingPunct="1">
              <a:defRPr/>
            </a:pPr>
            <a:r>
              <a:rPr lang="en-US" altLang="ja-JP" sz="1500" b="1" dirty="0">
                <a:solidFill>
                  <a:srgbClr val="FF0000"/>
                </a:solidFill>
                <a:latin typeface="Calibri" charset="0"/>
              </a:rPr>
              <a:t>Local Conditions</a:t>
            </a:r>
          </a:p>
          <a:p>
            <a:pPr algn="ctr" eaLnBrk="1" hangingPunct="1">
              <a:defRPr/>
            </a:pPr>
            <a:r>
              <a:rPr lang="en-US" altLang="ja-JP" sz="1500" b="1" dirty="0">
                <a:solidFill>
                  <a:schemeClr val="tx1">
                    <a:lumMod val="50000"/>
                    <a:lumOff val="50000"/>
                  </a:schemeClr>
                </a:solidFill>
                <a:latin typeface="Calibri" charset="0"/>
              </a:rPr>
              <a:t>e.g. Culture, Politics, Economy, Training Opportunities</a:t>
            </a:r>
          </a:p>
        </p:txBody>
      </p:sp>
      <p:sp>
        <p:nvSpPr>
          <p:cNvPr id="7" name="円/楕円 6"/>
          <p:cNvSpPr>
            <a:spLocks noChangeArrowheads="1"/>
          </p:cNvSpPr>
          <p:nvPr/>
        </p:nvSpPr>
        <p:spPr bwMode="auto">
          <a:xfrm>
            <a:off x="1297950" y="1551256"/>
            <a:ext cx="2581310" cy="1051385"/>
          </a:xfrm>
          <a:prstGeom prst="ellipse">
            <a:avLst/>
          </a:prstGeom>
          <a:solidFill>
            <a:schemeClr val="accent1">
              <a:lumMod val="60000"/>
              <a:lumOff val="40000"/>
              <a:alpha val="12000"/>
            </a:schemeClr>
          </a:solidFill>
          <a:ln>
            <a:noFill/>
          </a:ln>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defRPr/>
            </a:pPr>
            <a:r>
              <a:rPr lang="en-US" altLang="ja-JP" sz="1500" b="1" dirty="0">
                <a:solidFill>
                  <a:schemeClr val="tx1">
                    <a:lumMod val="50000"/>
                    <a:lumOff val="50000"/>
                  </a:schemeClr>
                </a:solidFill>
                <a:latin typeface="Calibri" charset="0"/>
              </a:rPr>
              <a:t>Changing </a:t>
            </a:r>
            <a:r>
              <a:rPr lang="en-US" altLang="ja-JP" sz="1500" b="1" dirty="0">
                <a:solidFill>
                  <a:srgbClr val="FF0000"/>
                </a:solidFill>
                <a:latin typeface="Calibri" charset="0"/>
              </a:rPr>
              <a:t>Technologies</a:t>
            </a:r>
          </a:p>
          <a:p>
            <a:pPr algn="ctr" eaLnBrk="1" hangingPunct="1">
              <a:defRPr/>
            </a:pPr>
            <a:r>
              <a:rPr lang="en-US" altLang="ja-JP" sz="1500" b="1" dirty="0">
                <a:solidFill>
                  <a:schemeClr val="tx1">
                    <a:lumMod val="50000"/>
                    <a:lumOff val="50000"/>
                  </a:schemeClr>
                </a:solidFill>
                <a:latin typeface="Calibri" charset="0"/>
              </a:rPr>
              <a:t>e.g. ICT, Robotics, Medicine, HFE</a:t>
            </a:r>
          </a:p>
        </p:txBody>
      </p:sp>
      <p:sp>
        <p:nvSpPr>
          <p:cNvPr id="8" name="円/楕円 7"/>
          <p:cNvSpPr>
            <a:spLocks noChangeArrowheads="1"/>
          </p:cNvSpPr>
          <p:nvPr/>
        </p:nvSpPr>
        <p:spPr bwMode="auto">
          <a:xfrm>
            <a:off x="544342" y="2561684"/>
            <a:ext cx="2228311" cy="1238373"/>
          </a:xfrm>
          <a:prstGeom prst="ellipse">
            <a:avLst/>
          </a:prstGeom>
          <a:solidFill>
            <a:schemeClr val="accent1">
              <a:lumMod val="60000"/>
              <a:lumOff val="40000"/>
              <a:alpha val="14000"/>
            </a:schemeClr>
          </a:solidFill>
          <a:ln>
            <a:noFill/>
          </a:ln>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defRPr/>
            </a:pPr>
            <a:r>
              <a:rPr lang="en-US" altLang="ja-JP" sz="1500" b="1" dirty="0">
                <a:solidFill>
                  <a:schemeClr val="tx1">
                    <a:lumMod val="50000"/>
                    <a:lumOff val="50000"/>
                  </a:schemeClr>
                </a:solidFill>
                <a:latin typeface="Calibri" charset="0"/>
              </a:rPr>
              <a:t>Changing </a:t>
            </a:r>
          </a:p>
          <a:p>
            <a:pPr algn="ctr" eaLnBrk="1" hangingPunct="1">
              <a:defRPr/>
            </a:pPr>
            <a:r>
              <a:rPr lang="en-US" altLang="ja-JP" sz="1500" b="1" dirty="0">
                <a:solidFill>
                  <a:srgbClr val="FF0000"/>
                </a:solidFill>
                <a:latin typeface="Calibri" charset="0"/>
              </a:rPr>
              <a:t>Economy</a:t>
            </a:r>
          </a:p>
          <a:p>
            <a:pPr algn="ctr" eaLnBrk="1" hangingPunct="1">
              <a:defRPr/>
            </a:pPr>
            <a:r>
              <a:rPr lang="en-US" altLang="ja-JP" sz="1500" b="1" dirty="0">
                <a:solidFill>
                  <a:schemeClr val="tx1">
                    <a:lumMod val="50000"/>
                    <a:lumOff val="50000"/>
                  </a:schemeClr>
                </a:solidFill>
                <a:latin typeface="Calibri" charset="0"/>
              </a:rPr>
              <a:t>e.g. Global Trading, Industrial Roles</a:t>
            </a:r>
          </a:p>
        </p:txBody>
      </p:sp>
      <p:sp>
        <p:nvSpPr>
          <p:cNvPr id="9" name="角丸四角形 3"/>
          <p:cNvSpPr>
            <a:spLocks noChangeArrowheads="1"/>
          </p:cNvSpPr>
          <p:nvPr/>
        </p:nvSpPr>
        <p:spPr bwMode="auto">
          <a:xfrm>
            <a:off x="6001280" y="1525545"/>
            <a:ext cx="2718208" cy="3255380"/>
          </a:xfrm>
          <a:prstGeom prst="roundRect">
            <a:avLst>
              <a:gd name="adj" fmla="val 13793"/>
            </a:avLst>
          </a:prstGeom>
          <a:solidFill>
            <a:schemeClr val="accent1">
              <a:lumMod val="60000"/>
              <a:lumOff val="40000"/>
              <a:alpha val="6000"/>
            </a:schemeClr>
          </a:solidFill>
          <a:ln>
            <a:noFill/>
          </a:ln>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marL="172635" indent="-95247" algn="ctr">
              <a:defRPr/>
            </a:pPr>
            <a:r>
              <a:rPr lang="en-US" altLang="ja-JP" sz="1500" b="1" dirty="0">
                <a:solidFill>
                  <a:srgbClr val="FF0000"/>
                </a:solidFill>
                <a:latin typeface="Calibri" charset="0"/>
              </a:rPr>
              <a:t>Diverse and Changing Demands for HFE</a:t>
            </a:r>
            <a:r>
              <a:rPr lang="en-US" altLang="ja-JP" sz="1500" b="1" dirty="0">
                <a:solidFill>
                  <a:schemeClr val="tx1">
                    <a:lumMod val="50000"/>
                    <a:lumOff val="50000"/>
                  </a:schemeClr>
                </a:solidFill>
                <a:latin typeface="Calibri" charset="0"/>
              </a:rPr>
              <a:t>, e.g. </a:t>
            </a:r>
          </a:p>
          <a:p>
            <a:pPr marL="172635" indent="-95247">
              <a:buFont typeface="Arial" charset="0"/>
              <a:buChar char="•"/>
              <a:defRPr/>
            </a:pPr>
            <a:r>
              <a:rPr lang="en-US" altLang="ja-JP" sz="1500" b="1" dirty="0">
                <a:solidFill>
                  <a:schemeClr val="tx1">
                    <a:lumMod val="50000"/>
                    <a:lumOff val="50000"/>
                  </a:schemeClr>
                </a:solidFill>
                <a:latin typeface="Calibri" charset="0"/>
              </a:rPr>
              <a:t>Innovative/Advanced HFE Science/Technologies</a:t>
            </a:r>
          </a:p>
          <a:p>
            <a:pPr marL="172635" indent="-95247">
              <a:buFont typeface="Arial" charset="0"/>
              <a:buChar char="•"/>
              <a:defRPr/>
            </a:pPr>
            <a:r>
              <a:rPr lang="en-US" altLang="ja-JP" sz="1500" b="1" dirty="0">
                <a:solidFill>
                  <a:schemeClr val="tx1">
                    <a:lumMod val="50000"/>
                    <a:lumOff val="50000"/>
                  </a:schemeClr>
                </a:solidFill>
                <a:latin typeface="Calibri" charset="0"/>
              </a:rPr>
              <a:t>Low-cost HFE Solutions</a:t>
            </a:r>
          </a:p>
          <a:p>
            <a:pPr marL="172635" indent="-95247">
              <a:buFont typeface="Arial" charset="0"/>
              <a:buChar char="•"/>
              <a:defRPr/>
            </a:pPr>
            <a:r>
              <a:rPr lang="en-US" altLang="ja-JP" sz="1500" b="1" dirty="0">
                <a:solidFill>
                  <a:schemeClr val="tx1">
                    <a:lumMod val="50000"/>
                    <a:lumOff val="50000"/>
                  </a:schemeClr>
                </a:solidFill>
                <a:latin typeface="Calibri" charset="0"/>
              </a:rPr>
              <a:t>Attractive HFE Technologies</a:t>
            </a:r>
          </a:p>
          <a:p>
            <a:pPr marL="172635" indent="-95247">
              <a:buFont typeface="Arial" charset="0"/>
              <a:buChar char="•"/>
              <a:defRPr/>
            </a:pPr>
            <a:r>
              <a:rPr lang="en-US" altLang="ja-JP" sz="1500" b="1" dirty="0">
                <a:solidFill>
                  <a:schemeClr val="tx1">
                    <a:lumMod val="50000"/>
                    <a:lumOff val="50000"/>
                  </a:schemeClr>
                </a:solidFill>
                <a:latin typeface="Calibri" charset="0"/>
              </a:rPr>
              <a:t>Better Training Opportunities - students, lecturers, researchers, practitioners</a:t>
            </a:r>
          </a:p>
          <a:p>
            <a:pPr marL="172635" indent="-95247">
              <a:buFont typeface="Arial" charset="0"/>
              <a:buChar char="•"/>
              <a:defRPr/>
            </a:pPr>
            <a:r>
              <a:rPr lang="en-US" altLang="ja-JP" sz="1500" b="1" dirty="0">
                <a:solidFill>
                  <a:schemeClr val="tx1">
                    <a:lumMod val="50000"/>
                    <a:lumOff val="50000"/>
                  </a:schemeClr>
                </a:solidFill>
                <a:latin typeface="Calibri" charset="0"/>
              </a:rPr>
              <a:t>Quality Management of HFE Practices</a:t>
            </a:r>
          </a:p>
          <a:p>
            <a:pPr marL="172635" indent="-95247">
              <a:buFont typeface="Arial" charset="0"/>
              <a:buChar char="•"/>
              <a:defRPr/>
            </a:pPr>
            <a:r>
              <a:rPr lang="mr-IN" altLang="ja-JP" sz="1500" b="1" dirty="0">
                <a:solidFill>
                  <a:schemeClr val="tx1">
                    <a:lumMod val="50000"/>
                    <a:lumOff val="50000"/>
                  </a:schemeClr>
                </a:solidFill>
                <a:latin typeface="Calibri" charset="0"/>
              </a:rPr>
              <a:t>…</a:t>
            </a:r>
            <a:endParaRPr lang="en-US" altLang="ja-JP" sz="1500" b="1" dirty="0">
              <a:solidFill>
                <a:schemeClr val="tx1">
                  <a:lumMod val="50000"/>
                  <a:lumOff val="50000"/>
                </a:schemeClr>
              </a:solidFill>
              <a:latin typeface="Calibri" charset="0"/>
            </a:endParaRPr>
          </a:p>
        </p:txBody>
      </p:sp>
      <p:sp>
        <p:nvSpPr>
          <p:cNvPr id="11" name="右矢印 19"/>
          <p:cNvSpPr>
            <a:spLocks noChangeArrowheads="1"/>
          </p:cNvSpPr>
          <p:nvPr/>
        </p:nvSpPr>
        <p:spPr bwMode="auto">
          <a:xfrm>
            <a:off x="5538489" y="2825933"/>
            <a:ext cx="319223" cy="654605"/>
          </a:xfrm>
          <a:prstGeom prst="rightArrow">
            <a:avLst>
              <a:gd name="adj1" fmla="val 50000"/>
              <a:gd name="adj2" fmla="val 50000"/>
            </a:avLst>
          </a:prstGeom>
          <a:solidFill>
            <a:srgbClr val="BB2B75"/>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lgn="ctr">
              <a:defRPr sz="2400">
                <a:solidFill>
                  <a:schemeClr val="tx1"/>
                </a:solidFill>
                <a:latin typeface="Times New Roman" charset="0"/>
                <a:ea typeface="ＭＳ Ｐゴシック" charset="-128"/>
                <a:cs typeface="ＭＳ Ｐゴシック" charset="-128"/>
              </a:defRPr>
            </a:lvl1pPr>
            <a:lvl2pPr marL="742950" indent="-285750" algn="ctr">
              <a:defRPr sz="2400">
                <a:solidFill>
                  <a:schemeClr val="tx1"/>
                </a:solidFill>
                <a:latin typeface="Times New Roman" charset="0"/>
                <a:ea typeface="ＭＳ Ｐゴシック" charset="-128"/>
                <a:cs typeface="ＭＳ Ｐゴシック" charset="-128"/>
              </a:defRPr>
            </a:lvl2pPr>
            <a:lvl3pPr marL="1143000" indent="-228600" algn="ctr">
              <a:defRPr sz="2400">
                <a:solidFill>
                  <a:schemeClr val="tx1"/>
                </a:solidFill>
                <a:latin typeface="Times New Roman" charset="0"/>
                <a:ea typeface="ＭＳ Ｐゴシック" charset="-128"/>
                <a:cs typeface="ＭＳ Ｐゴシック" charset="-128"/>
              </a:defRPr>
            </a:lvl3pPr>
            <a:lvl4pPr marL="1600200" indent="-228600" algn="ctr">
              <a:defRPr sz="2400">
                <a:solidFill>
                  <a:schemeClr val="tx1"/>
                </a:solidFill>
                <a:latin typeface="Times New Roman" charset="0"/>
                <a:ea typeface="ＭＳ Ｐゴシック" charset="-128"/>
                <a:cs typeface="ＭＳ Ｐゴシック" charset="-128"/>
              </a:defRPr>
            </a:lvl4pPr>
            <a:lvl5pPr marL="2057400" indent="-228600" algn="ctr">
              <a:defRPr sz="2400">
                <a:solidFill>
                  <a:schemeClr val="tx1"/>
                </a:solidFill>
                <a:latin typeface="Times New Roman" charset="0"/>
                <a:ea typeface="ＭＳ Ｐゴシック" charset="-128"/>
                <a:cs typeface="ＭＳ Ｐゴシック" charset="-128"/>
              </a:defRPr>
            </a:lvl5pPr>
            <a:lvl6pPr marL="2514600" indent="-228600" algn="ctr"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algn="ctr"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algn="ctr"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algn="ctr"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endParaRPr lang="ja-JP" altLang="en-US" sz="1800">
              <a:solidFill>
                <a:srgbClr val="336699"/>
              </a:solidFill>
              <a:latin typeface="Calibri" charset="0"/>
            </a:endParaRPr>
          </a:p>
        </p:txBody>
      </p:sp>
    </p:spTree>
    <p:extLst>
      <p:ext uri="{BB962C8B-B14F-4D97-AF65-F5344CB8AC3E}">
        <p14:creationId xmlns:p14="http://schemas.microsoft.com/office/powerpoint/2010/main" val="34208893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9B84F-DD70-86A2-7203-6D07889AECEC}"/>
              </a:ext>
            </a:extLst>
          </p:cNvPr>
          <p:cNvSpPr>
            <a:spLocks noGrp="1"/>
          </p:cNvSpPr>
          <p:nvPr>
            <p:ph type="title"/>
          </p:nvPr>
        </p:nvSpPr>
        <p:spPr>
          <a:xfrm>
            <a:off x="624089" y="582956"/>
            <a:ext cx="7886700" cy="701446"/>
          </a:xfrm>
        </p:spPr>
        <p:txBody>
          <a:bodyPr/>
          <a:lstStyle/>
          <a:p>
            <a:r>
              <a:rPr lang="en-GB" dirty="0"/>
              <a:t>Informal work</a:t>
            </a:r>
          </a:p>
        </p:txBody>
      </p:sp>
      <p:sp>
        <p:nvSpPr>
          <p:cNvPr id="3" name="Content Placeholder 2">
            <a:extLst>
              <a:ext uri="{FF2B5EF4-FFF2-40B4-BE49-F238E27FC236}">
                <a16:creationId xmlns:a16="http://schemas.microsoft.com/office/drawing/2014/main" id="{A91F5321-2DEA-3C38-72F8-50436A88239B}"/>
              </a:ext>
            </a:extLst>
          </p:cNvPr>
          <p:cNvSpPr>
            <a:spLocks noGrp="1"/>
          </p:cNvSpPr>
          <p:nvPr>
            <p:ph idx="1"/>
          </p:nvPr>
        </p:nvSpPr>
        <p:spPr>
          <a:xfrm>
            <a:off x="628650" y="1284402"/>
            <a:ext cx="5230612" cy="1573097"/>
          </a:xfrm>
        </p:spPr>
        <p:txBody>
          <a:bodyPr>
            <a:normAutofit lnSpcReduction="10000"/>
          </a:bodyPr>
          <a:lstStyle/>
          <a:p>
            <a:r>
              <a:rPr lang="en-GB" dirty="0"/>
              <a:t>Biggest ”employer” worldwide and growing</a:t>
            </a:r>
          </a:p>
          <a:p>
            <a:r>
              <a:rPr lang="en-GB" dirty="0"/>
              <a:t>Not only in non-industrialised countries (household help, gig workers, Uber, etc.)</a:t>
            </a:r>
          </a:p>
          <a:p>
            <a:r>
              <a:rPr lang="en-GB" dirty="0"/>
              <a:t>Cannot be reached by traditional law and enforcement system </a:t>
            </a:r>
          </a:p>
        </p:txBody>
      </p:sp>
      <p:sp>
        <p:nvSpPr>
          <p:cNvPr id="5" name="TextBox 4">
            <a:extLst>
              <a:ext uri="{FF2B5EF4-FFF2-40B4-BE49-F238E27FC236}">
                <a16:creationId xmlns:a16="http://schemas.microsoft.com/office/drawing/2014/main" id="{7E76B105-573C-EA91-4477-6DF83B424FA1}"/>
              </a:ext>
            </a:extLst>
          </p:cNvPr>
          <p:cNvSpPr txBox="1"/>
          <p:nvPr/>
        </p:nvSpPr>
        <p:spPr>
          <a:xfrm>
            <a:off x="7977393" y="76000"/>
            <a:ext cx="1066792" cy="307777"/>
          </a:xfrm>
          <a:prstGeom prst="rect">
            <a:avLst/>
          </a:prstGeom>
          <a:solidFill>
            <a:srgbClr val="3A6ECE">
              <a:alpha val="17000"/>
            </a:srgbClr>
          </a:solidFill>
        </p:spPr>
        <p:txBody>
          <a:bodyPr wrap="square" rtlCol="0">
            <a:spAutoFit/>
          </a:bodyPr>
          <a:lstStyle/>
          <a:p>
            <a:r>
              <a:rPr lang="en-GB" sz="1400" i="1" dirty="0"/>
              <a:t>Section 8/8</a:t>
            </a:r>
          </a:p>
        </p:txBody>
      </p:sp>
      <p:pic>
        <p:nvPicPr>
          <p:cNvPr id="1026" name="Picture 2" descr="Care Worker Jobs | Discover Alina Homecare Careers">
            <a:extLst>
              <a:ext uri="{FF2B5EF4-FFF2-40B4-BE49-F238E27FC236}">
                <a16:creationId xmlns:a16="http://schemas.microsoft.com/office/drawing/2014/main" id="{3FD10D1B-E1C8-1BF1-A861-70165BB967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3442" y="2857500"/>
            <a:ext cx="2569835" cy="18355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ber Launches Entertainment Feature | PYMNTS.com">
            <a:extLst>
              <a:ext uri="{FF2B5EF4-FFF2-40B4-BE49-F238E27FC236}">
                <a16:creationId xmlns:a16="http://schemas.microsoft.com/office/drawing/2014/main" id="{ECDDEB26-0D66-8301-2524-305682D2C7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3442" y="1184351"/>
            <a:ext cx="2464916" cy="14789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Informal Sector Needs Financial Support | Development Asia">
            <a:extLst>
              <a:ext uri="{FF2B5EF4-FFF2-40B4-BE49-F238E27FC236}">
                <a16:creationId xmlns:a16="http://schemas.microsoft.com/office/drawing/2014/main" id="{48D5EF57-56A9-1939-7EDE-B438E18235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458" y="2960309"/>
            <a:ext cx="3249703" cy="162997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n defence of SA's informal economy | UCT News">
            <a:extLst>
              <a:ext uri="{FF2B5EF4-FFF2-40B4-BE49-F238E27FC236}">
                <a16:creationId xmlns:a16="http://schemas.microsoft.com/office/drawing/2014/main" id="{217105DA-30EF-ACBA-E210-59ADD4D5DB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083" y="2960309"/>
            <a:ext cx="2458327" cy="1629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8797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6BAB8-08B1-2CEF-A934-E0C9ADD46D1C}"/>
              </a:ext>
            </a:extLst>
          </p:cNvPr>
          <p:cNvSpPr>
            <a:spLocks noGrp="1"/>
          </p:cNvSpPr>
          <p:nvPr>
            <p:ph type="title"/>
          </p:nvPr>
        </p:nvSpPr>
        <p:spPr/>
        <p:txBody>
          <a:bodyPr/>
          <a:lstStyle/>
          <a:p>
            <a:r>
              <a:rPr lang="en-GB" dirty="0"/>
              <a:t>Multiple problems in informal work</a:t>
            </a:r>
          </a:p>
        </p:txBody>
      </p:sp>
      <p:sp>
        <p:nvSpPr>
          <p:cNvPr id="3" name="Content Placeholder 2">
            <a:extLst>
              <a:ext uri="{FF2B5EF4-FFF2-40B4-BE49-F238E27FC236}">
                <a16:creationId xmlns:a16="http://schemas.microsoft.com/office/drawing/2014/main" id="{5CB45022-CE73-9081-25AC-D1DE09608883}"/>
              </a:ext>
            </a:extLst>
          </p:cNvPr>
          <p:cNvSpPr>
            <a:spLocks noGrp="1"/>
          </p:cNvSpPr>
          <p:nvPr>
            <p:ph idx="1"/>
          </p:nvPr>
        </p:nvSpPr>
        <p:spPr>
          <a:xfrm>
            <a:off x="6010182" y="1020933"/>
            <a:ext cx="1376039" cy="3902432"/>
          </a:xfrm>
        </p:spPr>
        <p:txBody>
          <a:bodyPr>
            <a:normAutofit lnSpcReduction="10000"/>
          </a:bodyPr>
          <a:lstStyle/>
          <a:p>
            <a:pPr marL="0" indent="0">
              <a:buNone/>
            </a:pPr>
            <a:r>
              <a:rPr lang="en-GB" dirty="0">
                <a:solidFill>
                  <a:srgbClr val="426DCE"/>
                </a:solidFill>
              </a:rPr>
              <a:t>Well-being</a:t>
            </a:r>
          </a:p>
          <a:p>
            <a:r>
              <a:rPr lang="en-GB" dirty="0"/>
              <a:t>MSDs</a:t>
            </a:r>
          </a:p>
          <a:p>
            <a:r>
              <a:rPr lang="en-GB" dirty="0"/>
              <a:t>Poisoning</a:t>
            </a:r>
          </a:p>
          <a:p>
            <a:r>
              <a:rPr lang="en-GB" dirty="0"/>
              <a:t>Fumes</a:t>
            </a:r>
          </a:p>
          <a:p>
            <a:r>
              <a:rPr lang="en-GB" dirty="0"/>
              <a:t>Fire and explosion</a:t>
            </a:r>
          </a:p>
          <a:p>
            <a:r>
              <a:rPr lang="en-GB" dirty="0"/>
              <a:t>Falls</a:t>
            </a:r>
          </a:p>
          <a:p>
            <a:r>
              <a:rPr lang="en-GB" dirty="0"/>
              <a:t>Cuts</a:t>
            </a:r>
          </a:p>
          <a:p>
            <a:r>
              <a:rPr lang="en-GB" dirty="0"/>
              <a:t>Sepsis</a:t>
            </a:r>
          </a:p>
          <a:p>
            <a:r>
              <a:rPr lang="en-GB" dirty="0"/>
              <a:t>…</a:t>
            </a:r>
          </a:p>
          <a:p>
            <a:r>
              <a:rPr lang="en-GB" dirty="0"/>
              <a:t>…</a:t>
            </a:r>
          </a:p>
          <a:p>
            <a:pPr marL="0" indent="0">
              <a:buNone/>
            </a:pPr>
            <a:endParaRPr lang="en-GB" dirty="0"/>
          </a:p>
        </p:txBody>
      </p:sp>
      <p:pic>
        <p:nvPicPr>
          <p:cNvPr id="4" name="Picture 10" descr="135 E Waste Ghana Photos and Premium High Res Pictures - Getty Images">
            <a:extLst>
              <a:ext uri="{FF2B5EF4-FFF2-40B4-BE49-F238E27FC236}">
                <a16:creationId xmlns:a16="http://schemas.microsoft.com/office/drawing/2014/main" id="{2BA40E31-FB02-E044-F9D7-A52D67297D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751" y="1091954"/>
            <a:ext cx="5387369" cy="3591579"/>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66F49410-B35A-89DB-6CB0-712357B49335}"/>
              </a:ext>
            </a:extLst>
          </p:cNvPr>
          <p:cNvSpPr txBox="1">
            <a:spLocks/>
          </p:cNvSpPr>
          <p:nvPr/>
        </p:nvSpPr>
        <p:spPr>
          <a:xfrm>
            <a:off x="7460283" y="1020933"/>
            <a:ext cx="1579214" cy="390243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000" kern="1200">
                <a:solidFill>
                  <a:schemeClr val="tx1"/>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Font typeface="Arial" panose="020B0604020202020204" pitchFamily="34" charset="0"/>
              <a:buNone/>
            </a:pPr>
            <a:r>
              <a:rPr lang="en-GB" dirty="0">
                <a:solidFill>
                  <a:srgbClr val="426DCE"/>
                </a:solidFill>
              </a:rPr>
              <a:t>Performance</a:t>
            </a:r>
          </a:p>
          <a:p>
            <a:r>
              <a:rPr lang="en-GB" dirty="0"/>
              <a:t>Inefficient work</a:t>
            </a:r>
          </a:p>
          <a:p>
            <a:r>
              <a:rPr lang="en-GB" dirty="0"/>
              <a:t>Loss of labour </a:t>
            </a:r>
          </a:p>
          <a:p>
            <a:r>
              <a:rPr lang="en-GB" dirty="0"/>
              <a:t>Social friction</a:t>
            </a:r>
          </a:p>
          <a:p>
            <a:r>
              <a:rPr lang="en-GB" dirty="0"/>
              <a:t>…</a:t>
            </a:r>
            <a:br>
              <a:rPr lang="en-GB" dirty="0"/>
            </a:br>
            <a:endParaRPr lang="en-GB" dirty="0"/>
          </a:p>
          <a:p>
            <a:pPr marL="0" indent="0">
              <a:buFont typeface="Arial" panose="020B0604020202020204" pitchFamily="34" charset="0"/>
              <a:buNone/>
            </a:pPr>
            <a:endParaRPr lang="en-GB" dirty="0"/>
          </a:p>
        </p:txBody>
      </p:sp>
      <p:sp>
        <p:nvSpPr>
          <p:cNvPr id="6" name="TextBox 5">
            <a:extLst>
              <a:ext uri="{FF2B5EF4-FFF2-40B4-BE49-F238E27FC236}">
                <a16:creationId xmlns:a16="http://schemas.microsoft.com/office/drawing/2014/main" id="{E99A4038-7C72-1B9F-448D-39BB9B47953A}"/>
              </a:ext>
            </a:extLst>
          </p:cNvPr>
          <p:cNvSpPr txBox="1"/>
          <p:nvPr/>
        </p:nvSpPr>
        <p:spPr>
          <a:xfrm>
            <a:off x="7926994" y="94001"/>
            <a:ext cx="1066792" cy="307777"/>
          </a:xfrm>
          <a:prstGeom prst="rect">
            <a:avLst/>
          </a:prstGeom>
          <a:solidFill>
            <a:srgbClr val="3A6ECE">
              <a:alpha val="17000"/>
            </a:srgbClr>
          </a:solidFill>
        </p:spPr>
        <p:txBody>
          <a:bodyPr wrap="square" rtlCol="0">
            <a:spAutoFit/>
          </a:bodyPr>
          <a:lstStyle/>
          <a:p>
            <a:r>
              <a:rPr lang="en-GB" sz="1400" i="1" dirty="0"/>
              <a:t>Section 8/8</a:t>
            </a:r>
          </a:p>
        </p:txBody>
      </p:sp>
    </p:spTree>
    <p:extLst>
      <p:ext uri="{BB962C8B-B14F-4D97-AF65-F5344CB8AC3E}">
        <p14:creationId xmlns:p14="http://schemas.microsoft.com/office/powerpoint/2010/main" val="34257550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53BB2-1EBC-D465-25B4-804811794D4C}"/>
              </a:ext>
            </a:extLst>
          </p:cNvPr>
          <p:cNvSpPr>
            <a:spLocks noGrp="1"/>
          </p:cNvSpPr>
          <p:nvPr>
            <p:ph type="title"/>
          </p:nvPr>
        </p:nvSpPr>
        <p:spPr>
          <a:xfrm>
            <a:off x="628650" y="113770"/>
            <a:ext cx="5232219" cy="701446"/>
          </a:xfrm>
        </p:spPr>
        <p:txBody>
          <a:bodyPr/>
          <a:lstStyle/>
          <a:p>
            <a:r>
              <a:rPr lang="en-GB" dirty="0"/>
              <a:t>How do we solve this?</a:t>
            </a:r>
          </a:p>
        </p:txBody>
      </p:sp>
      <p:sp>
        <p:nvSpPr>
          <p:cNvPr id="3" name="Content Placeholder 2">
            <a:extLst>
              <a:ext uri="{FF2B5EF4-FFF2-40B4-BE49-F238E27FC236}">
                <a16:creationId xmlns:a16="http://schemas.microsoft.com/office/drawing/2014/main" id="{35B392B1-81BD-B6E5-A4F3-22A80E52CD6A}"/>
              </a:ext>
            </a:extLst>
          </p:cNvPr>
          <p:cNvSpPr>
            <a:spLocks noGrp="1"/>
          </p:cNvSpPr>
          <p:nvPr>
            <p:ph idx="1"/>
          </p:nvPr>
        </p:nvSpPr>
        <p:spPr>
          <a:xfrm>
            <a:off x="841714" y="1038687"/>
            <a:ext cx="3463587" cy="2654424"/>
          </a:xfrm>
        </p:spPr>
        <p:txBody>
          <a:bodyPr/>
          <a:lstStyle/>
          <a:p>
            <a:pPr marL="0" indent="0">
              <a:buNone/>
            </a:pPr>
            <a:r>
              <a:rPr lang="en-GB" dirty="0">
                <a:solidFill>
                  <a:srgbClr val="426DCE"/>
                </a:solidFill>
              </a:rPr>
              <a:t>System approach:</a:t>
            </a:r>
          </a:p>
          <a:p>
            <a:r>
              <a:rPr lang="en-GB" dirty="0"/>
              <a:t>Work with authorities</a:t>
            </a:r>
          </a:p>
          <a:p>
            <a:r>
              <a:rPr lang="en-GB" dirty="0"/>
              <a:t>Work with local informal groups</a:t>
            </a:r>
          </a:p>
          <a:p>
            <a:r>
              <a:rPr lang="en-GB" dirty="0"/>
              <a:t>Use networks / participation</a:t>
            </a:r>
          </a:p>
          <a:p>
            <a:r>
              <a:rPr lang="en-GB" dirty="0"/>
              <a:t>Use experiences of others</a:t>
            </a:r>
          </a:p>
          <a:p>
            <a:r>
              <a:rPr lang="en-GB" dirty="0"/>
              <a:t>Education and training</a:t>
            </a:r>
          </a:p>
        </p:txBody>
      </p:sp>
      <p:pic>
        <p:nvPicPr>
          <p:cNvPr id="3074" name="Picture 2" descr="Photos of E-Waste in Developing Countries">
            <a:extLst>
              <a:ext uri="{FF2B5EF4-FFF2-40B4-BE49-F238E27FC236}">
                <a16:creationId xmlns:a16="http://schemas.microsoft.com/office/drawing/2014/main" id="{0EAB9F2C-BD80-7B01-42BA-D712E63E64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8700" y="2731949"/>
            <a:ext cx="3289300" cy="24638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hana's Tech Dump: The Untold Story • Magnum Photos">
            <a:extLst>
              <a:ext uri="{FF2B5EF4-FFF2-40B4-BE49-F238E27FC236}">
                <a16:creationId xmlns:a16="http://schemas.microsoft.com/office/drawing/2014/main" id="{EACCB992-9B85-43B9-7CD0-0772AC9F05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4422" y="519251"/>
            <a:ext cx="2990110" cy="22425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5090C08-79FE-3460-739D-37EC46086565}"/>
              </a:ext>
            </a:extLst>
          </p:cNvPr>
          <p:cNvSpPr txBox="1"/>
          <p:nvPr/>
        </p:nvSpPr>
        <p:spPr>
          <a:xfrm>
            <a:off x="1389540" y="3780096"/>
            <a:ext cx="2512381" cy="923330"/>
          </a:xfrm>
          <a:prstGeom prst="rect">
            <a:avLst/>
          </a:prstGeom>
          <a:solidFill>
            <a:srgbClr val="FFC000"/>
          </a:solidFill>
        </p:spPr>
        <p:txBody>
          <a:bodyPr wrap="square" rtlCol="0">
            <a:spAutoFit/>
          </a:bodyPr>
          <a:lstStyle/>
          <a:p>
            <a:r>
              <a:rPr lang="en-GB" b="1" dirty="0">
                <a:solidFill>
                  <a:srgbClr val="426DCE"/>
                </a:solidFill>
                <a:latin typeface="Comic Sans MS" panose="030F0902030302020204" pitchFamily="66" charset="0"/>
              </a:rPr>
              <a:t>Not just nice-to-have but essential to success!</a:t>
            </a:r>
          </a:p>
        </p:txBody>
      </p:sp>
      <p:sp>
        <p:nvSpPr>
          <p:cNvPr id="6" name="TextBox 5">
            <a:extLst>
              <a:ext uri="{FF2B5EF4-FFF2-40B4-BE49-F238E27FC236}">
                <a16:creationId xmlns:a16="http://schemas.microsoft.com/office/drawing/2014/main" id="{CDBBCCB5-5417-FE4F-7168-16AF1A9980C1}"/>
              </a:ext>
            </a:extLst>
          </p:cNvPr>
          <p:cNvSpPr txBox="1"/>
          <p:nvPr/>
        </p:nvSpPr>
        <p:spPr>
          <a:xfrm>
            <a:off x="7926994" y="94001"/>
            <a:ext cx="1066792" cy="307777"/>
          </a:xfrm>
          <a:prstGeom prst="rect">
            <a:avLst/>
          </a:prstGeom>
          <a:solidFill>
            <a:srgbClr val="3A6ECE">
              <a:alpha val="17000"/>
            </a:srgbClr>
          </a:solidFill>
        </p:spPr>
        <p:txBody>
          <a:bodyPr wrap="square" rtlCol="0">
            <a:spAutoFit/>
          </a:bodyPr>
          <a:lstStyle/>
          <a:p>
            <a:r>
              <a:rPr lang="en-GB" sz="1400" i="1" dirty="0"/>
              <a:t>Section 8/8</a:t>
            </a:r>
          </a:p>
        </p:txBody>
      </p:sp>
    </p:spTree>
    <p:extLst>
      <p:ext uri="{BB962C8B-B14F-4D97-AF65-F5344CB8AC3E}">
        <p14:creationId xmlns:p14="http://schemas.microsoft.com/office/powerpoint/2010/main" val="136101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D66CF-5D74-9031-1BAF-186F1CE1CA2B}"/>
              </a:ext>
            </a:extLst>
          </p:cNvPr>
          <p:cNvSpPr>
            <a:spLocks noGrp="1"/>
          </p:cNvSpPr>
          <p:nvPr>
            <p:ph type="title"/>
          </p:nvPr>
        </p:nvSpPr>
        <p:spPr>
          <a:xfrm>
            <a:off x="375244" y="235994"/>
            <a:ext cx="7886700" cy="701446"/>
          </a:xfrm>
        </p:spPr>
        <p:txBody>
          <a:bodyPr>
            <a:normAutofit fontScale="90000"/>
          </a:bodyPr>
          <a:lstStyle/>
          <a:p>
            <a:r>
              <a:rPr lang="en-GB" dirty="0"/>
              <a:t>Emergence – why systems approach is essential</a:t>
            </a:r>
          </a:p>
        </p:txBody>
      </p:sp>
      <p:sp>
        <p:nvSpPr>
          <p:cNvPr id="3" name="Content Placeholder 2">
            <a:extLst>
              <a:ext uri="{FF2B5EF4-FFF2-40B4-BE49-F238E27FC236}">
                <a16:creationId xmlns:a16="http://schemas.microsoft.com/office/drawing/2014/main" id="{C3370498-3BA0-D29E-016C-203CE7008348}"/>
              </a:ext>
            </a:extLst>
          </p:cNvPr>
          <p:cNvSpPr>
            <a:spLocks noGrp="1"/>
          </p:cNvSpPr>
          <p:nvPr>
            <p:ph idx="1"/>
          </p:nvPr>
        </p:nvSpPr>
        <p:spPr>
          <a:xfrm>
            <a:off x="772135" y="856196"/>
            <a:ext cx="7886700" cy="1773793"/>
          </a:xfrm>
        </p:spPr>
        <p:txBody>
          <a:bodyPr/>
          <a:lstStyle/>
          <a:p>
            <a:pPr marL="0" indent="0">
              <a:buNone/>
            </a:pPr>
            <a:r>
              <a:rPr lang="en-GB" dirty="0"/>
              <a:t>Characteristic of complex systems:</a:t>
            </a:r>
          </a:p>
          <a:p>
            <a:r>
              <a:rPr lang="en-GB" dirty="0"/>
              <a:t>Unexpected outcomes and effects - </a:t>
            </a:r>
            <a:r>
              <a:rPr lang="en-GB" dirty="0">
                <a:solidFill>
                  <a:srgbClr val="426DCE"/>
                </a:solidFill>
              </a:rPr>
              <a:t>1+1+1=4 (or 5?)</a:t>
            </a:r>
            <a:br>
              <a:rPr lang="en-GB" dirty="0"/>
            </a:br>
            <a:r>
              <a:rPr lang="en-GB" dirty="0"/>
              <a:t>e.g., emergent effect for street vendors in South Africa</a:t>
            </a:r>
          </a:p>
          <a:p>
            <a:r>
              <a:rPr lang="en-GB" dirty="0"/>
              <a:t>Work as planned vs work as actually done </a:t>
            </a:r>
          </a:p>
          <a:p>
            <a:pPr marL="0" indent="0">
              <a:buNone/>
            </a:pPr>
            <a:r>
              <a:rPr lang="en-GB" dirty="0"/>
              <a:t>    e.g., Swedish studies: female vs male exposures in same jobs</a:t>
            </a:r>
          </a:p>
          <a:p>
            <a:pPr marL="0" indent="0">
              <a:buNone/>
            </a:pPr>
            <a:endParaRPr lang="en-GB" dirty="0"/>
          </a:p>
        </p:txBody>
      </p:sp>
      <p:sp>
        <p:nvSpPr>
          <p:cNvPr id="4" name="TextBox 3">
            <a:extLst>
              <a:ext uri="{FF2B5EF4-FFF2-40B4-BE49-F238E27FC236}">
                <a16:creationId xmlns:a16="http://schemas.microsoft.com/office/drawing/2014/main" id="{870EF3DB-9A57-D034-374F-146799636B62}"/>
              </a:ext>
            </a:extLst>
          </p:cNvPr>
          <p:cNvSpPr txBox="1"/>
          <p:nvPr/>
        </p:nvSpPr>
        <p:spPr>
          <a:xfrm>
            <a:off x="7926994" y="94001"/>
            <a:ext cx="1066792" cy="307777"/>
          </a:xfrm>
          <a:prstGeom prst="rect">
            <a:avLst/>
          </a:prstGeom>
          <a:solidFill>
            <a:srgbClr val="3A6ECE">
              <a:alpha val="17000"/>
            </a:srgbClr>
          </a:solidFill>
        </p:spPr>
        <p:txBody>
          <a:bodyPr wrap="square" rtlCol="0">
            <a:spAutoFit/>
          </a:bodyPr>
          <a:lstStyle/>
          <a:p>
            <a:r>
              <a:rPr lang="en-GB" sz="1400" i="1" dirty="0"/>
              <a:t>Section 8/8</a:t>
            </a:r>
          </a:p>
        </p:txBody>
      </p:sp>
      <p:pic>
        <p:nvPicPr>
          <p:cNvPr id="4098" name="Picture 2" descr="Everything to know about the future of self-driving cars - Maclean's">
            <a:extLst>
              <a:ext uri="{FF2B5EF4-FFF2-40B4-BE49-F238E27FC236}">
                <a16:creationId xmlns:a16="http://schemas.microsoft.com/office/drawing/2014/main" id="{EC1DC555-3452-8DAB-142E-E9BE4C6E95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5739" y="2721766"/>
            <a:ext cx="3492500" cy="23241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98E26E8-F9BC-3BDC-99CE-A0F9A32DA5B2}"/>
              </a:ext>
            </a:extLst>
          </p:cNvPr>
          <p:cNvSpPr txBox="1"/>
          <p:nvPr/>
        </p:nvSpPr>
        <p:spPr>
          <a:xfrm>
            <a:off x="882056" y="2857500"/>
            <a:ext cx="3689944" cy="2308324"/>
          </a:xfrm>
          <a:prstGeom prst="rect">
            <a:avLst/>
          </a:prstGeom>
          <a:noFill/>
        </p:spPr>
        <p:txBody>
          <a:bodyPr wrap="square" rtlCol="0">
            <a:spAutoFit/>
          </a:bodyPr>
          <a:lstStyle/>
          <a:p>
            <a:pPr marL="0" indent="0">
              <a:buNone/>
            </a:pPr>
            <a:r>
              <a:rPr lang="en-GB" dirty="0"/>
              <a:t>Other examples:</a:t>
            </a:r>
          </a:p>
          <a:p>
            <a:pPr marL="285750" indent="-285750">
              <a:buFont typeface="Arial" panose="020B0604020202020204" pitchFamily="34" charset="0"/>
              <a:buChar char="•"/>
            </a:pPr>
            <a:r>
              <a:rPr lang="en-GB" dirty="0"/>
              <a:t>Self driving cars – decades of attempts</a:t>
            </a:r>
          </a:p>
          <a:p>
            <a:pPr marL="285750" indent="-285750">
              <a:buFont typeface="Arial" panose="020B0604020202020204" pitchFamily="34" charset="0"/>
              <a:buChar char="•"/>
            </a:pPr>
            <a:r>
              <a:rPr lang="en-GB" dirty="0"/>
              <a:t>MSDs still very prevalent despite decades of “ergonomics” </a:t>
            </a:r>
            <a:br>
              <a:rPr lang="en-GB" dirty="0"/>
            </a:br>
            <a:r>
              <a:rPr lang="en-GB" dirty="0"/>
              <a:t>- good seating vs immobility issues</a:t>
            </a:r>
            <a:br>
              <a:rPr lang="en-GB" dirty="0"/>
            </a:br>
            <a:r>
              <a:rPr lang="en-GB" dirty="0"/>
              <a:t>- lifting training</a:t>
            </a:r>
          </a:p>
          <a:p>
            <a:endParaRPr lang="en-GB" dirty="0"/>
          </a:p>
        </p:txBody>
      </p:sp>
    </p:spTree>
    <p:extLst>
      <p:ext uri="{BB962C8B-B14F-4D97-AF65-F5344CB8AC3E}">
        <p14:creationId xmlns:p14="http://schemas.microsoft.com/office/powerpoint/2010/main" val="44078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098"/>
                                        </p:tgtEl>
                                        <p:attrNameLst>
                                          <p:attrName>style.visibility</p:attrName>
                                        </p:attrNameLst>
                                      </p:cBhvr>
                                      <p:to>
                                        <p:strVal val="visible"/>
                                      </p:to>
                                    </p:set>
                                    <p:anim calcmode="lin" valueType="num">
                                      <p:cBhvr additive="base">
                                        <p:cTn id="17" dur="500" fill="hold"/>
                                        <p:tgtEl>
                                          <p:spTgt spid="4098"/>
                                        </p:tgtEl>
                                        <p:attrNameLst>
                                          <p:attrName>ppt_x</p:attrName>
                                        </p:attrNameLst>
                                      </p:cBhvr>
                                      <p:tavLst>
                                        <p:tav tm="0">
                                          <p:val>
                                            <p:strVal val="#ppt_x"/>
                                          </p:val>
                                        </p:tav>
                                        <p:tav tm="100000">
                                          <p:val>
                                            <p:strVal val="#ppt_x"/>
                                          </p:val>
                                        </p:tav>
                                      </p:tavLst>
                                    </p:anim>
                                    <p:anim calcmode="lin" valueType="num">
                                      <p:cBhvr additive="base">
                                        <p:cTn id="1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EF0BD-1B56-6E22-4D70-0E8A7B306CDF}"/>
              </a:ext>
            </a:extLst>
          </p:cNvPr>
          <p:cNvSpPr>
            <a:spLocks noGrp="1"/>
          </p:cNvSpPr>
          <p:nvPr>
            <p:ph type="title"/>
          </p:nvPr>
        </p:nvSpPr>
        <p:spPr/>
        <p:txBody>
          <a:bodyPr/>
          <a:lstStyle/>
          <a:p>
            <a:r>
              <a:rPr lang="en-GB" dirty="0"/>
              <a:t>”New” challenges</a:t>
            </a:r>
          </a:p>
        </p:txBody>
      </p:sp>
      <p:sp>
        <p:nvSpPr>
          <p:cNvPr id="3" name="Content Placeholder 2">
            <a:extLst>
              <a:ext uri="{FF2B5EF4-FFF2-40B4-BE49-F238E27FC236}">
                <a16:creationId xmlns:a16="http://schemas.microsoft.com/office/drawing/2014/main" id="{62AE5597-BA18-DE2E-DA8A-E203092C063F}"/>
              </a:ext>
            </a:extLst>
          </p:cNvPr>
          <p:cNvSpPr>
            <a:spLocks noGrp="1"/>
          </p:cNvSpPr>
          <p:nvPr>
            <p:ph idx="1"/>
          </p:nvPr>
        </p:nvSpPr>
        <p:spPr>
          <a:xfrm>
            <a:off x="628650" y="940766"/>
            <a:ext cx="4657453" cy="3833467"/>
          </a:xfrm>
        </p:spPr>
        <p:txBody>
          <a:bodyPr/>
          <a:lstStyle/>
          <a:p>
            <a:r>
              <a:rPr lang="en-GB" dirty="0"/>
              <a:t>Exoskeletons </a:t>
            </a:r>
            <a:br>
              <a:rPr lang="en-GB" dirty="0"/>
            </a:br>
            <a:r>
              <a:rPr lang="en-GB" dirty="0"/>
              <a:t>- Do other tissues get overloaded?</a:t>
            </a:r>
            <a:br>
              <a:rPr lang="en-GB" dirty="0"/>
            </a:br>
            <a:r>
              <a:rPr lang="en-GB" dirty="0"/>
              <a:t>- Do supervisors just expect more work?</a:t>
            </a:r>
          </a:p>
          <a:p>
            <a:pPr marL="0" indent="0">
              <a:buNone/>
            </a:pPr>
            <a:endParaRPr lang="en-GB" dirty="0"/>
          </a:p>
          <a:p>
            <a:r>
              <a:rPr lang="en-GB" dirty="0" err="1"/>
              <a:t>ChatGPT</a:t>
            </a:r>
            <a:r>
              <a:rPr lang="en-GB" dirty="0"/>
              <a:t> and AI </a:t>
            </a:r>
            <a:br>
              <a:rPr lang="en-GB" dirty="0"/>
            </a:br>
            <a:r>
              <a:rPr lang="en-GB" dirty="0"/>
              <a:t>- Producing language vs understanding it - Parrots understand some of what they are saying but AI does not. AI does not understand the difference between true and false. What safeguards do we need?</a:t>
            </a:r>
          </a:p>
          <a:p>
            <a:pPr marL="0" indent="0">
              <a:buNone/>
            </a:pPr>
            <a:endParaRPr lang="en-GB" dirty="0"/>
          </a:p>
        </p:txBody>
      </p:sp>
      <p:pic>
        <p:nvPicPr>
          <p:cNvPr id="5124" name="Picture 4" descr="How to Use ChatGPT? Chat GTP Login, Sign Up @ chat.openai.com">
            <a:extLst>
              <a:ext uri="{FF2B5EF4-FFF2-40B4-BE49-F238E27FC236}">
                <a16:creationId xmlns:a16="http://schemas.microsoft.com/office/drawing/2014/main" id="{ADC60865-1D69-3A78-EA99-838AB3B40C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5992" y="3006635"/>
            <a:ext cx="2844470" cy="189286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Exoskeleton to enhance safety, retention for aerial porters, others &gt; Air  Force &gt; Article Display">
            <a:extLst>
              <a:ext uri="{FF2B5EF4-FFF2-40B4-BE49-F238E27FC236}">
                <a16:creationId xmlns:a16="http://schemas.microsoft.com/office/drawing/2014/main" id="{5F6DDF78-455E-1D7A-BCA1-6DAC6D6AE1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5992" y="815500"/>
            <a:ext cx="2844471" cy="189286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7809170-7C10-1A32-0BDC-E071F38EB283}"/>
              </a:ext>
            </a:extLst>
          </p:cNvPr>
          <p:cNvSpPr txBox="1"/>
          <p:nvPr/>
        </p:nvSpPr>
        <p:spPr>
          <a:xfrm>
            <a:off x="7926994" y="94001"/>
            <a:ext cx="1066792" cy="307777"/>
          </a:xfrm>
          <a:prstGeom prst="rect">
            <a:avLst/>
          </a:prstGeom>
          <a:solidFill>
            <a:srgbClr val="3A6ECE">
              <a:alpha val="17000"/>
            </a:srgbClr>
          </a:solidFill>
        </p:spPr>
        <p:txBody>
          <a:bodyPr wrap="square" rtlCol="0">
            <a:spAutoFit/>
          </a:bodyPr>
          <a:lstStyle/>
          <a:p>
            <a:r>
              <a:rPr lang="en-GB" sz="1400" i="1" dirty="0"/>
              <a:t>Section 8/8</a:t>
            </a:r>
          </a:p>
        </p:txBody>
      </p:sp>
    </p:spTree>
    <p:extLst>
      <p:ext uri="{BB962C8B-B14F-4D97-AF65-F5344CB8AC3E}">
        <p14:creationId xmlns:p14="http://schemas.microsoft.com/office/powerpoint/2010/main" val="32650333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BCE1E-0DC5-CAB1-77F8-F961AE67924F}"/>
              </a:ext>
            </a:extLst>
          </p:cNvPr>
          <p:cNvSpPr>
            <a:spLocks noGrp="1"/>
          </p:cNvSpPr>
          <p:nvPr>
            <p:ph type="title"/>
          </p:nvPr>
        </p:nvSpPr>
        <p:spPr/>
        <p:txBody>
          <a:bodyPr/>
          <a:lstStyle/>
          <a:p>
            <a:r>
              <a:rPr lang="en-GB" dirty="0"/>
              <a:t>The future of the HFE profession</a:t>
            </a:r>
          </a:p>
        </p:txBody>
      </p:sp>
      <p:sp>
        <p:nvSpPr>
          <p:cNvPr id="3" name="Content Placeholder 2">
            <a:extLst>
              <a:ext uri="{FF2B5EF4-FFF2-40B4-BE49-F238E27FC236}">
                <a16:creationId xmlns:a16="http://schemas.microsoft.com/office/drawing/2014/main" id="{33433A67-DDFC-4330-7DB4-870B94A9C4C2}"/>
              </a:ext>
            </a:extLst>
          </p:cNvPr>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lstStyle/>
          <a:p>
            <a:pPr marL="0" indent="0">
              <a:buNone/>
            </a:pPr>
            <a:r>
              <a:rPr lang="en-GB" sz="3200" dirty="0">
                <a:latin typeface="Comic Sans MS" panose="030F0902030302020204" pitchFamily="66" charset="0"/>
              </a:rPr>
              <a:t>Designing human-technology interfaces cannot be only a physical consideration: </a:t>
            </a:r>
          </a:p>
          <a:p>
            <a:pPr marL="0" indent="0">
              <a:buNone/>
            </a:pPr>
            <a:endParaRPr lang="en-GB" sz="3200" dirty="0">
              <a:latin typeface="Comic Sans MS" panose="030F0902030302020204" pitchFamily="66" charset="0"/>
            </a:endParaRPr>
          </a:p>
          <a:p>
            <a:pPr marL="0" indent="0">
              <a:buNone/>
            </a:pPr>
            <a:r>
              <a:rPr lang="en-GB" sz="3200" dirty="0">
                <a:latin typeface="Comic Sans MS" panose="030F0902030302020204" pitchFamily="66" charset="0"/>
              </a:rPr>
              <a:t>Good HFE includes cognitive, organisational, cultural, environmental and ethical implications.</a:t>
            </a:r>
          </a:p>
          <a:p>
            <a:endParaRPr lang="en-GB" dirty="0"/>
          </a:p>
        </p:txBody>
      </p:sp>
      <p:sp>
        <p:nvSpPr>
          <p:cNvPr id="4" name="TextBox 3">
            <a:extLst>
              <a:ext uri="{FF2B5EF4-FFF2-40B4-BE49-F238E27FC236}">
                <a16:creationId xmlns:a16="http://schemas.microsoft.com/office/drawing/2014/main" id="{8315C36D-49E8-2510-115C-3AC935D4A8BE}"/>
              </a:ext>
            </a:extLst>
          </p:cNvPr>
          <p:cNvSpPr txBox="1"/>
          <p:nvPr/>
        </p:nvSpPr>
        <p:spPr>
          <a:xfrm>
            <a:off x="7926994" y="94001"/>
            <a:ext cx="1066792" cy="307777"/>
          </a:xfrm>
          <a:prstGeom prst="rect">
            <a:avLst/>
          </a:prstGeom>
          <a:solidFill>
            <a:srgbClr val="3A6ECE">
              <a:alpha val="17000"/>
            </a:srgbClr>
          </a:solidFill>
        </p:spPr>
        <p:txBody>
          <a:bodyPr wrap="square" rtlCol="0">
            <a:spAutoFit/>
          </a:bodyPr>
          <a:lstStyle/>
          <a:p>
            <a:r>
              <a:rPr lang="en-GB" sz="1400" i="1" dirty="0"/>
              <a:t>Section 8/8</a:t>
            </a:r>
          </a:p>
        </p:txBody>
      </p:sp>
    </p:spTree>
    <p:extLst>
      <p:ext uri="{BB962C8B-B14F-4D97-AF65-F5344CB8AC3E}">
        <p14:creationId xmlns:p14="http://schemas.microsoft.com/office/powerpoint/2010/main" val="40611267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45ADCE7-92C8-021D-EABD-94D771612D99}"/>
              </a:ext>
            </a:extLst>
          </p:cNvPr>
          <p:cNvSpPr>
            <a:spLocks noGrp="1"/>
          </p:cNvSpPr>
          <p:nvPr>
            <p:ph type="title"/>
          </p:nvPr>
        </p:nvSpPr>
        <p:spPr/>
        <p:txBody>
          <a:bodyPr/>
          <a:lstStyle/>
          <a:p>
            <a:endParaRPr lang="hu-HU"/>
          </a:p>
        </p:txBody>
      </p:sp>
      <p:sp>
        <p:nvSpPr>
          <p:cNvPr id="3" name="Tartalom helye 2">
            <a:extLst>
              <a:ext uri="{FF2B5EF4-FFF2-40B4-BE49-F238E27FC236}">
                <a16:creationId xmlns:a16="http://schemas.microsoft.com/office/drawing/2014/main" id="{1481831C-D143-BFA6-7719-EE25FC9BCEDF}"/>
              </a:ext>
            </a:extLst>
          </p:cNvPr>
          <p:cNvSpPr>
            <a:spLocks noGrp="1"/>
          </p:cNvSpPr>
          <p:nvPr>
            <p:ph idx="1"/>
          </p:nvPr>
        </p:nvSpPr>
        <p:spPr/>
        <p:txBody>
          <a:bodyPr/>
          <a:lstStyle/>
          <a:p>
            <a:endParaRPr lang="hu-HU" dirty="0"/>
          </a:p>
        </p:txBody>
      </p:sp>
      <p:pic>
        <p:nvPicPr>
          <p:cNvPr id="5" name="Kép 4">
            <a:extLst>
              <a:ext uri="{FF2B5EF4-FFF2-40B4-BE49-F238E27FC236}">
                <a16:creationId xmlns:a16="http://schemas.microsoft.com/office/drawing/2014/main" id="{0A071FE5-FF55-8034-02D8-D76048ECF93E}"/>
              </a:ext>
            </a:extLst>
          </p:cNvPr>
          <p:cNvPicPr>
            <a:picLocks noChangeAspect="1"/>
          </p:cNvPicPr>
          <p:nvPr/>
        </p:nvPicPr>
        <p:blipFill rotWithShape="1">
          <a:blip r:embed="rId2"/>
          <a:srcRect t="7363" r="1008" b="21209"/>
          <a:stretch/>
        </p:blipFill>
        <p:spPr>
          <a:xfrm>
            <a:off x="0" y="285750"/>
            <a:ext cx="9272588" cy="5143500"/>
          </a:xfrm>
          <a:prstGeom prst="rect">
            <a:avLst/>
          </a:prstGeom>
        </p:spPr>
      </p:pic>
      <p:sp>
        <p:nvSpPr>
          <p:cNvPr id="6" name="Szövegdoboz 5">
            <a:extLst>
              <a:ext uri="{FF2B5EF4-FFF2-40B4-BE49-F238E27FC236}">
                <a16:creationId xmlns:a16="http://schemas.microsoft.com/office/drawing/2014/main" id="{26746146-ED57-0EC6-33AB-97224BE62915}"/>
              </a:ext>
            </a:extLst>
          </p:cNvPr>
          <p:cNvSpPr txBox="1"/>
          <p:nvPr/>
        </p:nvSpPr>
        <p:spPr>
          <a:xfrm>
            <a:off x="5305927" y="562476"/>
            <a:ext cx="1634743" cy="300082"/>
          </a:xfrm>
          <a:prstGeom prst="rect">
            <a:avLst/>
          </a:prstGeom>
          <a:noFill/>
        </p:spPr>
        <p:txBody>
          <a:bodyPr wrap="none" rtlCol="0">
            <a:spAutoFit/>
          </a:bodyPr>
          <a:lstStyle/>
          <a:p>
            <a:r>
              <a:rPr lang="hu-HU" sz="1350" dirty="0">
                <a:hlinkClick r:id="rId3"/>
              </a:rPr>
              <a:t>http://iea2024.com/</a:t>
            </a:r>
            <a:endParaRPr lang="hu-HU" sz="1350" dirty="0"/>
          </a:p>
        </p:txBody>
      </p:sp>
    </p:spTree>
    <p:extLst>
      <p:ext uri="{BB962C8B-B14F-4D97-AF65-F5344CB8AC3E}">
        <p14:creationId xmlns:p14="http://schemas.microsoft.com/office/powerpoint/2010/main" val="15076969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E8415C8-FD07-C4E3-3CE8-EB48B0AC8861}"/>
              </a:ext>
            </a:extLst>
          </p:cNvPr>
          <p:cNvSpPr>
            <a:spLocks noGrp="1"/>
          </p:cNvSpPr>
          <p:nvPr>
            <p:ph type="title"/>
          </p:nvPr>
        </p:nvSpPr>
        <p:spPr/>
        <p:txBody>
          <a:bodyPr/>
          <a:lstStyle/>
          <a:p>
            <a:r>
              <a:rPr lang="hu-HU" dirty="0"/>
              <a:t>IEA LINKS OF INTEREST</a:t>
            </a:r>
          </a:p>
        </p:txBody>
      </p:sp>
      <p:sp>
        <p:nvSpPr>
          <p:cNvPr id="3" name="Tartalom helye 2">
            <a:extLst>
              <a:ext uri="{FF2B5EF4-FFF2-40B4-BE49-F238E27FC236}">
                <a16:creationId xmlns:a16="http://schemas.microsoft.com/office/drawing/2014/main" id="{D303B6EE-1066-04F8-F118-515190876FCD}"/>
              </a:ext>
            </a:extLst>
          </p:cNvPr>
          <p:cNvSpPr>
            <a:spLocks noGrp="1"/>
          </p:cNvSpPr>
          <p:nvPr>
            <p:ph idx="1"/>
          </p:nvPr>
        </p:nvSpPr>
        <p:spPr/>
        <p:txBody>
          <a:bodyPr>
            <a:normAutofit/>
          </a:bodyPr>
          <a:lstStyle/>
          <a:p>
            <a:r>
              <a:rPr lang="hu-HU" dirty="0" err="1"/>
              <a:t>NewsBriefs</a:t>
            </a:r>
            <a:r>
              <a:rPr lang="hu-HU" dirty="0"/>
              <a:t> (</a:t>
            </a:r>
            <a:r>
              <a:rPr lang="hu-HU" dirty="0" err="1"/>
              <a:t>subscribe</a:t>
            </a:r>
            <a:r>
              <a:rPr lang="hu-HU" dirty="0"/>
              <a:t> </a:t>
            </a:r>
            <a:r>
              <a:rPr lang="hu-HU" dirty="0" err="1"/>
              <a:t>on</a:t>
            </a:r>
            <a:r>
              <a:rPr lang="hu-HU" dirty="0"/>
              <a:t> IEA website)</a:t>
            </a:r>
          </a:p>
          <a:p>
            <a:r>
              <a:rPr lang="hu-HU" dirty="0"/>
              <a:t>IEA Press </a:t>
            </a:r>
            <a:r>
              <a:rPr lang="hu-HU" dirty="0">
                <a:hlinkClick r:id="rId2"/>
              </a:rPr>
              <a:t>publications</a:t>
            </a:r>
            <a:r>
              <a:rPr lang="hu-HU" dirty="0"/>
              <a:t>.</a:t>
            </a:r>
          </a:p>
          <a:p>
            <a:r>
              <a:rPr lang="hu-HU" dirty="0"/>
              <a:t>IEA </a:t>
            </a:r>
            <a:r>
              <a:rPr lang="hu-HU" dirty="0">
                <a:hlinkClick r:id="rId3"/>
              </a:rPr>
              <a:t>YouTube</a:t>
            </a:r>
            <a:r>
              <a:rPr lang="hu-HU" dirty="0"/>
              <a:t> </a:t>
            </a:r>
            <a:r>
              <a:rPr lang="hu-HU" dirty="0" err="1"/>
              <a:t>channel</a:t>
            </a:r>
            <a:r>
              <a:rPr lang="hu-HU" dirty="0"/>
              <a:t> (</a:t>
            </a:r>
            <a:r>
              <a:rPr lang="hu-HU" dirty="0" err="1"/>
              <a:t>includes</a:t>
            </a:r>
            <a:r>
              <a:rPr lang="hu-HU" dirty="0"/>
              <a:t> </a:t>
            </a:r>
            <a:r>
              <a:rPr lang="hu-HU" dirty="0" err="1"/>
              <a:t>recorded</a:t>
            </a:r>
            <a:r>
              <a:rPr lang="hu-HU" dirty="0"/>
              <a:t> IEA </a:t>
            </a:r>
            <a:r>
              <a:rPr lang="hu-HU" dirty="0" err="1"/>
              <a:t>webinars</a:t>
            </a:r>
            <a:r>
              <a:rPr lang="hu-HU" dirty="0"/>
              <a:t>).</a:t>
            </a:r>
          </a:p>
          <a:p>
            <a:r>
              <a:rPr lang="hu-HU" dirty="0"/>
              <a:t>IEA </a:t>
            </a:r>
            <a:r>
              <a:rPr lang="hu-HU" dirty="0">
                <a:hlinkClick r:id="rId4"/>
              </a:rPr>
              <a:t>LinkedIn</a:t>
            </a:r>
            <a:r>
              <a:rPr lang="hu-HU" dirty="0"/>
              <a:t>, </a:t>
            </a:r>
            <a:r>
              <a:rPr lang="hu-HU" dirty="0">
                <a:hlinkClick r:id="rId5"/>
              </a:rPr>
              <a:t>Facebook</a:t>
            </a:r>
            <a:r>
              <a:rPr lang="hu-HU" dirty="0"/>
              <a:t> and </a:t>
            </a:r>
            <a:r>
              <a:rPr lang="hu-HU" dirty="0" err="1"/>
              <a:t>Twitter</a:t>
            </a:r>
            <a:r>
              <a:rPr lang="hu-HU" dirty="0"/>
              <a:t> </a:t>
            </a:r>
            <a:r>
              <a:rPr lang="hu-HU" dirty="0" err="1"/>
              <a:t>pages</a:t>
            </a:r>
            <a:r>
              <a:rPr lang="hu-HU" dirty="0"/>
              <a:t>.</a:t>
            </a:r>
          </a:p>
        </p:txBody>
      </p:sp>
    </p:spTree>
    <p:extLst>
      <p:ext uri="{BB962C8B-B14F-4D97-AF65-F5344CB8AC3E}">
        <p14:creationId xmlns:p14="http://schemas.microsoft.com/office/powerpoint/2010/main" val="86408932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18D43850-2FB9-C64A-B46D-4012382C04FC}" vid="{CB3CD393-17B3-8F4B-AFBB-B3EB40A61FD1}"/>
    </a:ext>
  </a:ext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テーマ</Template>
  <TotalTime>2023</TotalTime>
  <Words>4338</Words>
  <Application>Microsoft Macintosh PowerPoint</Application>
  <PresentationFormat>On-screen Show (16:10)</PresentationFormat>
  <Paragraphs>721</Paragraphs>
  <Slides>54</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54</vt:i4>
      </vt:variant>
    </vt:vector>
  </HeadingPairs>
  <TitlesOfParts>
    <vt:vector size="65" baseType="lpstr">
      <vt:lpstr>Yu Gothic</vt:lpstr>
      <vt:lpstr>Arial</vt:lpstr>
      <vt:lpstr>Calibri</vt:lpstr>
      <vt:lpstr>Calibri Light</vt:lpstr>
      <vt:lpstr>CG Times</vt:lpstr>
      <vt:lpstr>Comic Sans MS</vt:lpstr>
      <vt:lpstr>Helvetica Light</vt:lpstr>
      <vt:lpstr>Roboto</vt:lpstr>
      <vt:lpstr>Times New Roman</vt:lpstr>
      <vt:lpstr>Wingdings</vt:lpstr>
      <vt:lpstr>Office テーマ</vt:lpstr>
      <vt:lpstr>An introduction to the </vt:lpstr>
      <vt:lpstr>PowerPoint Presentation</vt:lpstr>
      <vt:lpstr>PowerPoint Presentation</vt:lpstr>
      <vt:lpstr>A short history of the IEA</vt:lpstr>
      <vt:lpstr>The IEA is An Association of 52 Federated Societies and 2 Affiliated Societies </vt:lpstr>
      <vt:lpstr>The IEA has 6 Regional Networks composed of federated members</vt:lpstr>
      <vt:lpstr>PowerPoint Presentation</vt:lpstr>
      <vt:lpstr>To advance and promote the science and practice of  Human Factors / Ergonomics (HFE) globally.  To expand the scope of HFE application and its contribution to people’s (working) lives.</vt:lpstr>
      <vt:lpstr>PowerPoint Presentation</vt:lpstr>
      <vt:lpstr>Policy 1 – Engage Stakeholders</vt:lpstr>
      <vt:lpstr>Policy 2 – Collaborate with IEA Networks</vt:lpstr>
      <vt:lpstr>Policy 3 – Promote and contribute to HFE science, technology, and practice </vt:lpstr>
      <vt:lpstr>PowerPoint Presentation</vt:lpstr>
      <vt:lpstr>PowerPoint Presentation</vt:lpstr>
      <vt:lpstr>PowerPoint Presentation</vt:lpstr>
      <vt:lpstr>PowerPoint Presentation</vt:lpstr>
      <vt:lpstr>PowerPoint Presentation</vt:lpstr>
      <vt:lpstr>The IEA has 26 Technical Committees  (interest groups)</vt:lpstr>
      <vt:lpstr>  Definitions and Understandings of Human Factors / Ergonomics   </vt:lpstr>
      <vt:lpstr>HFE is a Design Activity focused on Systems</vt:lpstr>
      <vt:lpstr>PowerPoint Presentation</vt:lpstr>
      <vt:lpstr>..and stakeholders. It considers and engages stakeholders at all levels</vt:lpstr>
      <vt:lpstr>PowerPoint Presentation</vt:lpstr>
      <vt:lpstr>PowerPoint Presentation</vt:lpstr>
      <vt:lpstr>See: Future of Ergonomics – Dul, et al, 2012</vt:lpstr>
      <vt:lpstr>PowerPoint Presentation</vt:lpstr>
      <vt:lpstr>PowerPoint Presentation</vt:lpstr>
      <vt:lpstr>PowerPoint Presentation</vt:lpstr>
      <vt:lpstr>Strategic design?</vt:lpstr>
      <vt:lpstr>Strategic design?</vt:lpstr>
      <vt:lpstr>PowerPoint Presentation</vt:lpstr>
      <vt:lpstr>PowerPoint Presentation</vt:lpstr>
      <vt:lpstr>Successful business requires high quality HFE...</vt:lpstr>
      <vt:lpstr>…High quality HFE Contributes to Successful Business</vt:lpstr>
      <vt:lpstr>Importance of HFE Today</vt:lpstr>
      <vt:lpstr>Successful business requires high quality HFE...</vt:lpstr>
      <vt:lpstr>PowerPoint Presentation</vt:lpstr>
      <vt:lpstr>Education and Certification </vt:lpstr>
      <vt:lpstr>PowerPoint Presentation</vt:lpstr>
      <vt:lpstr>PowerPoint Presentation</vt:lpstr>
      <vt:lpstr>PowerPoint Presentation</vt:lpstr>
      <vt:lpstr>PowerPoint Presentation</vt:lpstr>
      <vt:lpstr>PowerPoint Presentation</vt:lpstr>
      <vt:lpstr>PowerPoint Presentation</vt:lpstr>
      <vt:lpstr>Where are we? Where are we going?</vt:lpstr>
      <vt:lpstr>Ever-changing Demands for HFE</vt:lpstr>
      <vt:lpstr>Informal work</vt:lpstr>
      <vt:lpstr>Multiple problems in informal work</vt:lpstr>
      <vt:lpstr>How do we solve this?</vt:lpstr>
      <vt:lpstr>Emergence – why systems approach is essential</vt:lpstr>
      <vt:lpstr>”New” challenges</vt:lpstr>
      <vt:lpstr>The future of the HFE profession</vt:lpstr>
      <vt:lpstr>PowerPoint Presentation</vt:lpstr>
      <vt:lpstr>IEA LINKS OF INTEREST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Kathleen Mosier</dc:creator>
  <cp:lastModifiedBy>Maggie Graf</cp:lastModifiedBy>
  <cp:revision>53</cp:revision>
  <dcterms:created xsi:type="dcterms:W3CDTF">2020-02-04T02:00:11Z</dcterms:created>
  <dcterms:modified xsi:type="dcterms:W3CDTF">2023-07-19T11:23:54Z</dcterms:modified>
</cp:coreProperties>
</file>