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</p:sldMasterIdLst>
  <p:notesMasterIdLst>
    <p:notesMasterId r:id="rId38"/>
  </p:notesMasterIdLst>
  <p:sldIdLst>
    <p:sldId id="256" r:id="rId2"/>
    <p:sldId id="383" r:id="rId3"/>
    <p:sldId id="395" r:id="rId4"/>
    <p:sldId id="384" r:id="rId5"/>
    <p:sldId id="389" r:id="rId6"/>
    <p:sldId id="386" r:id="rId7"/>
    <p:sldId id="385" r:id="rId8"/>
    <p:sldId id="351" r:id="rId9"/>
    <p:sldId id="390" r:id="rId10"/>
    <p:sldId id="358" r:id="rId11"/>
    <p:sldId id="387" r:id="rId12"/>
    <p:sldId id="388" r:id="rId13"/>
    <p:sldId id="396" r:id="rId14"/>
    <p:sldId id="380" r:id="rId15"/>
    <p:sldId id="281" r:id="rId16"/>
    <p:sldId id="391" r:id="rId17"/>
    <p:sldId id="325" r:id="rId18"/>
    <p:sldId id="355" r:id="rId19"/>
    <p:sldId id="344" r:id="rId20"/>
    <p:sldId id="404" r:id="rId21"/>
    <p:sldId id="342" r:id="rId22"/>
    <p:sldId id="343" r:id="rId23"/>
    <p:sldId id="360" r:id="rId24"/>
    <p:sldId id="374" r:id="rId25"/>
    <p:sldId id="311" r:id="rId26"/>
    <p:sldId id="397" r:id="rId27"/>
    <p:sldId id="398" r:id="rId28"/>
    <p:sldId id="399" r:id="rId29"/>
    <p:sldId id="400" r:id="rId30"/>
    <p:sldId id="401" r:id="rId31"/>
    <p:sldId id="402" r:id="rId32"/>
    <p:sldId id="403" r:id="rId33"/>
    <p:sldId id="392" r:id="rId34"/>
    <p:sldId id="393" r:id="rId35"/>
    <p:sldId id="394" r:id="rId36"/>
    <p:sldId id="313" r:id="rId37"/>
  </p:sldIdLst>
  <p:sldSz cx="9144000" cy="6858000" type="screen4x3"/>
  <p:notesSz cx="68580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185" autoAdjust="0"/>
    <p:restoredTop sz="95303" autoAdjust="0"/>
  </p:normalViewPr>
  <p:slideViewPr>
    <p:cSldViewPr snapToGrid="0">
      <p:cViewPr varScale="1">
        <p:scale>
          <a:sx n="125" d="100"/>
          <a:sy n="125" d="100"/>
        </p:scale>
        <p:origin x="277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3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8-08-17T12:01:57.430" idx="1">
    <p:pos x="4527" y="3583"/>
    <p:text>E' stato tolto perchè non attinente e collocato in altra sessione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40C13-8F6B-4D1C-840F-A95F3987D1CC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89F57-3FF9-4D9E-B8D9-FFD33BD030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45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89F57-3FF9-4D9E-B8D9-FFD33BD0307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84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35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4234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4234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782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782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1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069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06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06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06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06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06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6ED9FD-19CC-4757-AC37-1C908AF67C4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06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620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47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867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8356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388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581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4999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999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965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283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002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9701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Visani\Desktop\IEA_slide_B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1439" y="50800"/>
            <a:ext cx="9109075" cy="683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7544" y="2051522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numero diapositiva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93293-B91E-411E-90B3-2332CE0E66A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82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EA44D-2752-463D-8B90-8E450EB67667}" type="datetimeFigureOut">
              <a:rPr lang="it-IT" smtClean="0"/>
              <a:t>26/09/20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B500E-508D-4307-97A2-3566D76CBC9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232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hyperlink" Target="http://www.ergonomos.es/index.php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39.png"/><Relationship Id="rId3" Type="http://schemas.openxmlformats.org/officeDocument/2006/relationships/hyperlink" Target="http://iea2018.org/wp-content/uploads/2017/02/1-ATELIER-EPMIES-LOCANDINA-16-7-18.pdf" TargetMode="External"/><Relationship Id="rId21" Type="http://schemas.openxmlformats.org/officeDocument/2006/relationships/hyperlink" Target="http://www.siemens.it/healthineers" TargetMode="External"/><Relationship Id="rId7" Type="http://schemas.openxmlformats.org/officeDocument/2006/relationships/hyperlink" Target="http://www.group.intesasanpaolo.com/" TargetMode="External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8.png"/><Relationship Id="rId2" Type="http://schemas.openxmlformats.org/officeDocument/2006/relationships/image" Target="../media/image2.jpe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24" Type="http://schemas.openxmlformats.org/officeDocument/2006/relationships/image" Target="../media/image37.png"/><Relationship Id="rId5" Type="http://schemas.openxmlformats.org/officeDocument/2006/relationships/image" Target="../media/image21.png"/><Relationship Id="rId15" Type="http://schemas.openxmlformats.org/officeDocument/2006/relationships/image" Target="../media/image29.png"/><Relationship Id="rId23" Type="http://schemas.openxmlformats.org/officeDocument/2006/relationships/image" Target="../media/image36.png"/><Relationship Id="rId10" Type="http://schemas.openxmlformats.org/officeDocument/2006/relationships/image" Target="../media/image24.gif"/><Relationship Id="rId19" Type="http://schemas.openxmlformats.org/officeDocument/2006/relationships/image" Target="../media/image33.png"/><Relationship Id="rId4" Type="http://schemas.openxmlformats.org/officeDocument/2006/relationships/image" Target="../media/image20.png"/><Relationship Id="rId9" Type="http://schemas.openxmlformats.org/officeDocument/2006/relationships/hyperlink" Target="http://www.logitech.com/mxvertical/ergoevent" TargetMode="External"/><Relationship Id="rId14" Type="http://schemas.openxmlformats.org/officeDocument/2006/relationships/image" Target="../media/image28.png"/><Relationship Id="rId22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comments" Target="../comments/commen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g"/><Relationship Id="rId5" Type="http://schemas.openxmlformats.org/officeDocument/2006/relationships/image" Target="../media/image55.png"/><Relationship Id="rId4" Type="http://schemas.openxmlformats.org/officeDocument/2006/relationships/hyperlink" Target="https://www.facebook.com/FlorenceIEA2018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a2018.org/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hyperlink" Target="http://www.ergonomos.es/index.php" TargetMode="External"/><Relationship Id="rId18" Type="http://schemas.openxmlformats.org/officeDocument/2006/relationships/image" Target="../media/image66.jpe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17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5.png"/><Relationship Id="rId10" Type="http://schemas.openxmlformats.org/officeDocument/2006/relationships/image" Target="../media/image12.jpeg"/><Relationship Id="rId19" Type="http://schemas.openxmlformats.org/officeDocument/2006/relationships/image" Target="../media/image7.png"/><Relationship Id="rId4" Type="http://schemas.openxmlformats.org/officeDocument/2006/relationships/image" Target="../media/image65.png"/><Relationship Id="rId9" Type="http://schemas.openxmlformats.org/officeDocument/2006/relationships/image" Target="../media/image15.jpeg"/><Relationship Id="rId1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8481" y="1927777"/>
            <a:ext cx="7772400" cy="1741799"/>
          </a:xfrm>
        </p:spPr>
        <p:txBody>
          <a:bodyPr>
            <a:normAutofit fontScale="90000"/>
          </a:bodyPr>
          <a:lstStyle/>
          <a:p>
            <a:r>
              <a:rPr lang="it-IT" sz="4000" i="1" dirty="0"/>
              <a:t>Florence 26-30 August, 2018</a:t>
            </a:r>
            <a:br>
              <a:rPr lang="it-IT" sz="4800" dirty="0"/>
            </a:br>
            <a:br>
              <a:rPr lang="it-IT" sz="4800" dirty="0"/>
            </a:br>
            <a:r>
              <a:rPr lang="it-IT" sz="4800" b="1" dirty="0"/>
              <a:t>IEA 2018</a:t>
            </a:r>
            <a:br>
              <a:rPr lang="it-IT" sz="4800" b="1" dirty="0"/>
            </a:br>
            <a:r>
              <a:rPr lang="it-IT" sz="4000" b="1" i="1" dirty="0" err="1"/>
              <a:t>Final</a:t>
            </a:r>
            <a:r>
              <a:rPr lang="it-IT" sz="4000" b="1" i="1" dirty="0"/>
              <a:t> Report</a:t>
            </a:r>
            <a:endParaRPr lang="it-IT" sz="4800" b="1" i="1" dirty="0"/>
          </a:p>
        </p:txBody>
      </p:sp>
      <p:pic>
        <p:nvPicPr>
          <p:cNvPr id="4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450" y="4374527"/>
            <a:ext cx="7921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Asociación Española de Ergonomí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513" y="4404690"/>
            <a:ext cx="10318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725" y="4312615"/>
            <a:ext cx="5429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8" y="4062412"/>
            <a:ext cx="8636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475" y="4447552"/>
            <a:ext cx="10001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819" y="5600700"/>
            <a:ext cx="1012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4" descr="Descrizione: Logo ok CMYK_P600dpi.tif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9" t="24400" r="26563" b="21556"/>
          <a:stretch>
            <a:fillRect/>
          </a:stretch>
        </p:blipFill>
        <p:spPr bwMode="auto">
          <a:xfrm>
            <a:off x="8432144" y="3673475"/>
            <a:ext cx="4238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Descrizione: gigli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619" y="3097213"/>
            <a:ext cx="3968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Descrizione: ˗푼h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81" y="4392613"/>
            <a:ext cx="36512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 descr="logo_ficobu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619" y="5041900"/>
            <a:ext cx="554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281" y="6061075"/>
            <a:ext cx="8382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331" y="1927777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619" y="2522538"/>
            <a:ext cx="3746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1788" y="5557007"/>
            <a:ext cx="3468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+mj-lt"/>
              </a:rPr>
              <a:t>Sara </a:t>
            </a:r>
            <a:r>
              <a:rPr lang="it-IT" b="1" dirty="0" err="1">
                <a:latin typeface="+mj-lt"/>
              </a:rPr>
              <a:t>Albolino</a:t>
            </a:r>
            <a:r>
              <a:rPr lang="it-IT" b="1" dirty="0">
                <a:latin typeface="+mj-lt"/>
              </a:rPr>
              <a:t> and Riccardo Tartaglia </a:t>
            </a:r>
            <a:endParaRPr lang="it-IT" dirty="0">
              <a:latin typeface="+mj-lt"/>
            </a:endParaRPr>
          </a:p>
          <a:p>
            <a:r>
              <a:rPr lang="it-IT" dirty="0" err="1">
                <a:latin typeface="+mj-lt"/>
              </a:rPr>
              <a:t>Chairs</a:t>
            </a:r>
            <a:r>
              <a:rPr lang="it-IT" dirty="0">
                <a:latin typeface="+mj-lt"/>
              </a:rPr>
              <a:t> IEA 2018</a:t>
            </a:r>
          </a:p>
        </p:txBody>
      </p:sp>
    </p:spTree>
    <p:extLst>
      <p:ext uri="{BB962C8B-B14F-4D97-AF65-F5344CB8AC3E}">
        <p14:creationId xmlns:p14="http://schemas.microsoft.com/office/powerpoint/2010/main" val="1256826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>
            <p:ph type="title" idx="4294967295"/>
          </p:nvPr>
        </p:nvSpPr>
        <p:spPr>
          <a:xfrm>
            <a:off x="1481661" y="131670"/>
            <a:ext cx="7004050" cy="1143000"/>
          </a:xfrm>
        </p:spPr>
        <p:txBody>
          <a:bodyPr>
            <a:normAutofit/>
          </a:bodyPr>
          <a:lstStyle/>
          <a:p>
            <a:pPr algn="r" defTabSz="457200"/>
            <a:r>
              <a:rPr lang="en-US" sz="2800" b="1" i="1" dirty="0">
                <a:solidFill>
                  <a:srgbClr val="FF0000"/>
                </a:solidFill>
                <a:ea typeface="+mn-ea"/>
                <a:cs typeface="+mn-cs"/>
              </a:rPr>
              <a:t>Some significant numbers (1)</a:t>
            </a:r>
            <a:endParaRPr lang="it-IT" sz="2800" b="1" i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35818" y="1613640"/>
            <a:ext cx="852055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222222"/>
                </a:solidFill>
              </a:rPr>
              <a:t>PARTICIPANTS</a:t>
            </a:r>
          </a:p>
          <a:p>
            <a:r>
              <a:rPr lang="it-IT" sz="2400" dirty="0">
                <a:solidFill>
                  <a:srgbClr val="222222"/>
                </a:solidFill>
              </a:rPr>
              <a:t>Total </a:t>
            </a:r>
            <a:r>
              <a:rPr lang="it-IT" sz="2400" dirty="0" err="1">
                <a:solidFill>
                  <a:srgbClr val="222222"/>
                </a:solidFill>
              </a:rPr>
              <a:t>Registered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  <a:r>
              <a:rPr lang="it-IT" sz="2400" dirty="0" err="1">
                <a:solidFill>
                  <a:srgbClr val="222222"/>
                </a:solidFill>
              </a:rPr>
              <a:t>Participants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  <a:r>
              <a:rPr lang="it-IT" sz="2400" b="1" dirty="0"/>
              <a:t>1576 </a:t>
            </a:r>
          </a:p>
          <a:p>
            <a:r>
              <a:rPr lang="it-IT" sz="2400" dirty="0" err="1">
                <a:solidFill>
                  <a:srgbClr val="222222"/>
                </a:solidFill>
              </a:rPr>
              <a:t>Participants</a:t>
            </a:r>
            <a:r>
              <a:rPr lang="it-IT" sz="2400" dirty="0">
                <a:solidFill>
                  <a:srgbClr val="222222"/>
                </a:solidFill>
              </a:rPr>
              <a:t> from </a:t>
            </a:r>
            <a:r>
              <a:rPr lang="it-IT" sz="2400" dirty="0" err="1">
                <a:solidFill>
                  <a:srgbClr val="222222"/>
                </a:solidFill>
              </a:rPr>
              <a:t>Federated</a:t>
            </a:r>
            <a:r>
              <a:rPr lang="it-IT" sz="2400" dirty="0">
                <a:solidFill>
                  <a:srgbClr val="222222"/>
                </a:solidFill>
              </a:rPr>
              <a:t> societies n. </a:t>
            </a:r>
            <a:r>
              <a:rPr lang="it-IT" sz="2400" b="1" dirty="0"/>
              <a:t>533</a:t>
            </a:r>
          </a:p>
          <a:p>
            <a:r>
              <a:rPr lang="it-IT" sz="2400" dirty="0">
                <a:solidFill>
                  <a:srgbClr val="222222"/>
                </a:solidFill>
              </a:rPr>
              <a:t>Students n </a:t>
            </a:r>
            <a:r>
              <a:rPr lang="it-IT" sz="2400" b="1" dirty="0">
                <a:solidFill>
                  <a:srgbClr val="222222"/>
                </a:solidFill>
              </a:rPr>
              <a:t>428</a:t>
            </a:r>
            <a:r>
              <a:rPr lang="it-IT" sz="2400" dirty="0">
                <a:solidFill>
                  <a:srgbClr val="222222"/>
                </a:solidFill>
              </a:rPr>
              <a:t> : </a:t>
            </a:r>
            <a:r>
              <a:rPr lang="it-IT" sz="2400" b="1" dirty="0">
                <a:solidFill>
                  <a:srgbClr val="222222"/>
                </a:solidFill>
              </a:rPr>
              <a:t>176</a:t>
            </a:r>
            <a:r>
              <a:rPr lang="it-IT" sz="2400" dirty="0">
                <a:solidFill>
                  <a:srgbClr val="222222"/>
                </a:solidFill>
              </a:rPr>
              <a:t> from LMIC (72 free),</a:t>
            </a:r>
            <a:r>
              <a:rPr lang="it-IT" sz="2400" dirty="0"/>
              <a:t>  </a:t>
            </a:r>
            <a:r>
              <a:rPr lang="it-IT" sz="2400" b="1" dirty="0"/>
              <a:t>252 </a:t>
            </a:r>
            <a:r>
              <a:rPr lang="it-IT" sz="2400" dirty="0"/>
              <a:t>from HIC</a:t>
            </a:r>
          </a:p>
          <a:p>
            <a:endParaRPr lang="it-IT" sz="2400" b="1" dirty="0">
              <a:solidFill>
                <a:srgbClr val="222222"/>
              </a:solidFill>
            </a:endParaRPr>
          </a:p>
          <a:p>
            <a:r>
              <a:rPr lang="it-IT" sz="2400" b="1" dirty="0">
                <a:solidFill>
                  <a:srgbClr val="222222"/>
                </a:solidFill>
              </a:rPr>
              <a:t>ATTENDEES BY CONTINENTS </a:t>
            </a:r>
          </a:p>
          <a:p>
            <a:r>
              <a:rPr lang="en-US" sz="2400" dirty="0">
                <a:solidFill>
                  <a:srgbClr val="222222"/>
                </a:solidFill>
              </a:rPr>
              <a:t>52 %(828) Europe - 12% (193) Italy,</a:t>
            </a:r>
          </a:p>
          <a:p>
            <a:r>
              <a:rPr lang="en-US" sz="2400" dirty="0">
                <a:solidFill>
                  <a:srgbClr val="222222"/>
                </a:solidFill>
              </a:rPr>
              <a:t>12 % (183) Latin America,</a:t>
            </a:r>
          </a:p>
          <a:p>
            <a:r>
              <a:rPr lang="en-US" sz="2400" dirty="0">
                <a:solidFill>
                  <a:srgbClr val="222222"/>
                </a:solidFill>
              </a:rPr>
              <a:t>11 % (167) North America,</a:t>
            </a:r>
          </a:p>
          <a:p>
            <a:r>
              <a:rPr lang="en-US" sz="2400" dirty="0">
                <a:solidFill>
                  <a:srgbClr val="222222"/>
                </a:solidFill>
              </a:rPr>
              <a:t>20 % (315) Asia</a:t>
            </a:r>
          </a:p>
          <a:p>
            <a:r>
              <a:rPr lang="en-US" sz="2400" dirty="0">
                <a:solidFill>
                  <a:srgbClr val="222222"/>
                </a:solidFill>
              </a:rPr>
              <a:t>  2 % (18) Africa</a:t>
            </a:r>
          </a:p>
          <a:p>
            <a:r>
              <a:rPr lang="en-US" sz="2400" dirty="0">
                <a:solidFill>
                  <a:srgbClr val="222222"/>
                </a:solidFill>
              </a:rPr>
              <a:t>  4 % (65) Oceania</a:t>
            </a:r>
            <a:endParaRPr lang="it-IT" sz="2400" b="1" dirty="0">
              <a:solidFill>
                <a:srgbClr val="222222"/>
              </a:solidFill>
            </a:endParaRPr>
          </a:p>
          <a:p>
            <a:pPr marL="457200" indent="-457200"/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6056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>
            <p:ph type="title" idx="4294967295"/>
          </p:nvPr>
        </p:nvSpPr>
        <p:spPr>
          <a:xfrm>
            <a:off x="1481661" y="131670"/>
            <a:ext cx="7004050" cy="1143000"/>
          </a:xfrm>
        </p:spPr>
        <p:txBody>
          <a:bodyPr>
            <a:normAutofit/>
          </a:bodyPr>
          <a:lstStyle/>
          <a:p>
            <a:pPr algn="r" defTabSz="457200"/>
            <a:r>
              <a:rPr lang="en-US" sz="2800" b="1" i="1" dirty="0">
                <a:solidFill>
                  <a:srgbClr val="FF0000"/>
                </a:solidFill>
                <a:ea typeface="+mn-ea"/>
                <a:cs typeface="+mn-cs"/>
              </a:rPr>
              <a:t>Some significant numbers (2)</a:t>
            </a:r>
            <a:endParaRPr lang="it-IT" sz="2800" b="1" i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35818" y="1613640"/>
            <a:ext cx="8520555" cy="9325630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r>
              <a:rPr lang="it-IT" sz="2400" b="1" dirty="0">
                <a:solidFill>
                  <a:srgbClr val="222222"/>
                </a:solidFill>
              </a:rPr>
              <a:t>PARTICIPANTS BY COUNTRY</a:t>
            </a:r>
          </a:p>
          <a:p>
            <a:endParaRPr lang="it-IT" sz="1600" dirty="0"/>
          </a:p>
          <a:p>
            <a:r>
              <a:rPr lang="it-IT" sz="1200" dirty="0"/>
              <a:t>Algeria 5 </a:t>
            </a:r>
          </a:p>
          <a:p>
            <a:r>
              <a:rPr lang="it-IT" sz="1200" dirty="0"/>
              <a:t>American Samoa 2</a:t>
            </a:r>
          </a:p>
          <a:p>
            <a:r>
              <a:rPr lang="it-IT" sz="1200" dirty="0"/>
              <a:t>Argentina 12</a:t>
            </a:r>
          </a:p>
          <a:p>
            <a:r>
              <a:rPr lang="it-IT" sz="1200" dirty="0"/>
              <a:t>Armenia 1</a:t>
            </a:r>
          </a:p>
          <a:p>
            <a:r>
              <a:rPr lang="it-IT" sz="1200" dirty="0"/>
              <a:t>Australia 52</a:t>
            </a:r>
          </a:p>
          <a:p>
            <a:r>
              <a:rPr lang="it-IT" sz="1200" dirty="0"/>
              <a:t>Austria 12</a:t>
            </a:r>
          </a:p>
          <a:p>
            <a:r>
              <a:rPr lang="it-IT" sz="1200" dirty="0"/>
              <a:t>Bangladesh 2</a:t>
            </a:r>
          </a:p>
          <a:p>
            <a:r>
              <a:rPr lang="it-IT" sz="1200" dirty="0" err="1"/>
              <a:t>Belgium</a:t>
            </a:r>
            <a:r>
              <a:rPr lang="it-IT" sz="1200" dirty="0"/>
              <a:t> 29</a:t>
            </a:r>
          </a:p>
          <a:p>
            <a:r>
              <a:rPr lang="it-IT" sz="1200" dirty="0"/>
              <a:t>Bolivia 1</a:t>
            </a:r>
          </a:p>
          <a:p>
            <a:r>
              <a:rPr lang="it-IT" sz="1200" dirty="0" err="1"/>
              <a:t>Bosnia-Herzegovina</a:t>
            </a:r>
            <a:r>
              <a:rPr lang="it-IT" sz="1200" dirty="0"/>
              <a:t> 2</a:t>
            </a:r>
          </a:p>
          <a:p>
            <a:r>
              <a:rPr lang="it-IT" sz="1200" dirty="0"/>
              <a:t>Brazil 92</a:t>
            </a:r>
          </a:p>
          <a:p>
            <a:r>
              <a:rPr lang="it-IT" sz="1200" dirty="0" err="1"/>
              <a:t>British</a:t>
            </a:r>
            <a:r>
              <a:rPr lang="it-IT" sz="1200" dirty="0"/>
              <a:t> India Ocean </a:t>
            </a:r>
            <a:r>
              <a:rPr lang="it-IT" sz="1200" dirty="0" err="1"/>
              <a:t>Territory</a:t>
            </a:r>
            <a:r>
              <a:rPr lang="it-IT" sz="1200" dirty="0"/>
              <a:t> 1</a:t>
            </a:r>
          </a:p>
          <a:p>
            <a:r>
              <a:rPr lang="it-IT" sz="1200" dirty="0"/>
              <a:t>Bulgaria 2</a:t>
            </a:r>
          </a:p>
          <a:p>
            <a:r>
              <a:rPr lang="it-IT" sz="1200" dirty="0"/>
              <a:t>Canada 42</a:t>
            </a:r>
          </a:p>
          <a:p>
            <a:r>
              <a:rPr lang="it-IT" sz="1200" dirty="0"/>
              <a:t>Chile 19</a:t>
            </a:r>
          </a:p>
          <a:p>
            <a:r>
              <a:rPr lang="it-IT" sz="1200" dirty="0"/>
              <a:t>China 39</a:t>
            </a:r>
          </a:p>
          <a:p>
            <a:r>
              <a:rPr lang="it-IT" sz="1200" dirty="0"/>
              <a:t>Colombia 24</a:t>
            </a:r>
          </a:p>
          <a:p>
            <a:r>
              <a:rPr lang="it-IT" sz="1200" dirty="0" err="1"/>
              <a:t>Croatia</a:t>
            </a:r>
            <a:r>
              <a:rPr lang="it-IT" sz="1200" dirty="0"/>
              <a:t> 1</a:t>
            </a:r>
          </a:p>
          <a:p>
            <a:r>
              <a:rPr lang="it-IT" sz="1200" dirty="0" err="1"/>
              <a:t>Czech</a:t>
            </a:r>
            <a:r>
              <a:rPr lang="it-IT" sz="1200" dirty="0"/>
              <a:t> Rep 3</a:t>
            </a:r>
          </a:p>
          <a:p>
            <a:r>
              <a:rPr lang="it-IT" sz="1200" dirty="0" err="1"/>
              <a:t>Denmark</a:t>
            </a:r>
            <a:r>
              <a:rPr lang="it-IT" sz="1200" dirty="0"/>
              <a:t> 23</a:t>
            </a:r>
          </a:p>
          <a:p>
            <a:r>
              <a:rPr lang="it-IT" sz="1200" dirty="0"/>
              <a:t>Ecuador 4</a:t>
            </a:r>
          </a:p>
          <a:p>
            <a:r>
              <a:rPr lang="it-IT" sz="1200" dirty="0"/>
              <a:t>Estonia 2</a:t>
            </a:r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r>
              <a:rPr lang="it-IT" sz="1200" dirty="0" err="1"/>
              <a:t>Finland</a:t>
            </a:r>
            <a:r>
              <a:rPr lang="it-IT" sz="1200" dirty="0"/>
              <a:t> 16</a:t>
            </a:r>
          </a:p>
          <a:p>
            <a:r>
              <a:rPr lang="it-IT" sz="1200" dirty="0"/>
              <a:t>France 115</a:t>
            </a:r>
          </a:p>
          <a:p>
            <a:r>
              <a:rPr lang="it-IT" sz="1200" dirty="0"/>
              <a:t>Germany 107</a:t>
            </a:r>
          </a:p>
          <a:p>
            <a:r>
              <a:rPr lang="it-IT" sz="1200" dirty="0" err="1"/>
              <a:t>Greece</a:t>
            </a:r>
            <a:r>
              <a:rPr lang="it-IT" sz="1200" dirty="0"/>
              <a:t> 8</a:t>
            </a:r>
          </a:p>
          <a:p>
            <a:r>
              <a:rPr lang="it-IT" sz="1200" dirty="0"/>
              <a:t>Hong Kong 4</a:t>
            </a:r>
          </a:p>
          <a:p>
            <a:r>
              <a:rPr lang="it-IT" sz="1200" dirty="0" err="1"/>
              <a:t>Hungary</a:t>
            </a:r>
            <a:r>
              <a:rPr lang="it-IT" sz="1200" dirty="0"/>
              <a:t> 3</a:t>
            </a:r>
          </a:p>
          <a:p>
            <a:r>
              <a:rPr lang="it-IT" sz="1200" dirty="0"/>
              <a:t>India 25</a:t>
            </a:r>
          </a:p>
          <a:p>
            <a:r>
              <a:rPr lang="it-IT" sz="1200" dirty="0"/>
              <a:t>Indonesia 3</a:t>
            </a:r>
          </a:p>
          <a:p>
            <a:r>
              <a:rPr lang="it-IT" sz="1200" dirty="0"/>
              <a:t>Iran 14</a:t>
            </a:r>
          </a:p>
          <a:p>
            <a:r>
              <a:rPr lang="it-IT" sz="1200" dirty="0"/>
              <a:t>Iraq 1</a:t>
            </a:r>
          </a:p>
          <a:p>
            <a:r>
              <a:rPr lang="it-IT" sz="1200" dirty="0" err="1"/>
              <a:t>Ireland</a:t>
            </a:r>
            <a:r>
              <a:rPr lang="it-IT" sz="1200" dirty="0"/>
              <a:t> 4</a:t>
            </a:r>
          </a:p>
          <a:p>
            <a:r>
              <a:rPr lang="it-IT" sz="1200" dirty="0" err="1"/>
              <a:t>Israel</a:t>
            </a:r>
            <a:r>
              <a:rPr lang="it-IT" sz="1200" dirty="0"/>
              <a:t> 13</a:t>
            </a:r>
          </a:p>
          <a:p>
            <a:r>
              <a:rPr lang="it-IT" sz="1200" dirty="0" err="1"/>
              <a:t>Italy</a:t>
            </a:r>
            <a:r>
              <a:rPr lang="it-IT" sz="1200" dirty="0"/>
              <a:t> 193</a:t>
            </a:r>
          </a:p>
          <a:p>
            <a:r>
              <a:rPr lang="it-IT" sz="1200" dirty="0"/>
              <a:t>Jamaica 1</a:t>
            </a:r>
          </a:p>
          <a:p>
            <a:r>
              <a:rPr lang="it-IT" sz="1200" dirty="0"/>
              <a:t>Japan 102</a:t>
            </a:r>
          </a:p>
          <a:p>
            <a:r>
              <a:rPr lang="it-IT" sz="1200" dirty="0"/>
              <a:t>Korea South 44</a:t>
            </a:r>
          </a:p>
          <a:p>
            <a:r>
              <a:rPr lang="it-IT" sz="1200" dirty="0"/>
              <a:t>Latvia 3</a:t>
            </a:r>
          </a:p>
          <a:p>
            <a:r>
              <a:rPr lang="it-IT" sz="1200" dirty="0"/>
              <a:t>Lebanon 2</a:t>
            </a:r>
          </a:p>
          <a:p>
            <a:r>
              <a:rPr lang="it-IT" sz="1200" dirty="0" err="1"/>
              <a:t>Malaysia</a:t>
            </a:r>
            <a:r>
              <a:rPr lang="it-IT" sz="1200" dirty="0"/>
              <a:t> 8</a:t>
            </a:r>
          </a:p>
          <a:p>
            <a:r>
              <a:rPr lang="it-IT" sz="1200" dirty="0"/>
              <a:t>Malta 1</a:t>
            </a:r>
          </a:p>
          <a:p>
            <a:r>
              <a:rPr lang="it-IT" sz="1200" dirty="0"/>
              <a:t>Mexico 25</a:t>
            </a:r>
          </a:p>
          <a:p>
            <a:r>
              <a:rPr lang="it-IT" sz="1200" dirty="0"/>
              <a:t>Mongolia 1</a:t>
            </a:r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r>
              <a:rPr lang="it-IT" sz="1200" dirty="0"/>
              <a:t>Netherlands 48</a:t>
            </a:r>
          </a:p>
          <a:p>
            <a:r>
              <a:rPr lang="it-IT" sz="1200" dirty="0"/>
              <a:t>New Zeland 13</a:t>
            </a:r>
          </a:p>
          <a:p>
            <a:r>
              <a:rPr lang="it-IT" sz="1200" dirty="0"/>
              <a:t>Nigeria 1</a:t>
            </a:r>
          </a:p>
          <a:p>
            <a:r>
              <a:rPr lang="it-IT" sz="1200" dirty="0" err="1"/>
              <a:t>Norway</a:t>
            </a:r>
            <a:r>
              <a:rPr lang="it-IT" sz="1200" dirty="0"/>
              <a:t> 14</a:t>
            </a:r>
          </a:p>
          <a:p>
            <a:r>
              <a:rPr lang="it-IT" sz="1200" dirty="0"/>
              <a:t>Peru 5</a:t>
            </a:r>
          </a:p>
          <a:p>
            <a:r>
              <a:rPr lang="it-IT" sz="1200" dirty="0"/>
              <a:t>Philippines 5</a:t>
            </a:r>
          </a:p>
          <a:p>
            <a:r>
              <a:rPr lang="it-IT" sz="1200" dirty="0"/>
              <a:t>Poland 9</a:t>
            </a:r>
          </a:p>
          <a:p>
            <a:r>
              <a:rPr lang="it-IT" sz="1200" dirty="0"/>
              <a:t>Portugal 18</a:t>
            </a:r>
          </a:p>
          <a:p>
            <a:r>
              <a:rPr lang="it-IT" sz="1200" dirty="0"/>
              <a:t>Romania 1</a:t>
            </a:r>
          </a:p>
          <a:p>
            <a:r>
              <a:rPr lang="it-IT" sz="1200" dirty="0"/>
              <a:t>Russian </a:t>
            </a:r>
            <a:r>
              <a:rPr lang="it-IT" sz="1200" dirty="0" err="1"/>
              <a:t>Federation</a:t>
            </a:r>
            <a:r>
              <a:rPr lang="it-IT" sz="1200" dirty="0"/>
              <a:t> 5</a:t>
            </a:r>
          </a:p>
          <a:p>
            <a:r>
              <a:rPr lang="it-IT" sz="1200" dirty="0" err="1"/>
              <a:t>Saudi</a:t>
            </a:r>
            <a:r>
              <a:rPr lang="it-IT" sz="1200" dirty="0"/>
              <a:t> Arabia 1</a:t>
            </a:r>
          </a:p>
          <a:p>
            <a:r>
              <a:rPr lang="it-IT" sz="1200" dirty="0"/>
              <a:t>Serbia 1</a:t>
            </a:r>
          </a:p>
          <a:p>
            <a:r>
              <a:rPr lang="it-IT" sz="1200" dirty="0"/>
              <a:t>Singapore 9</a:t>
            </a:r>
          </a:p>
          <a:p>
            <a:r>
              <a:rPr lang="it-IT" sz="1200" dirty="0"/>
              <a:t>Slovenia 4</a:t>
            </a:r>
          </a:p>
          <a:p>
            <a:r>
              <a:rPr lang="it-IT" sz="1200" dirty="0"/>
              <a:t>South Africa 11</a:t>
            </a:r>
          </a:p>
          <a:p>
            <a:r>
              <a:rPr lang="it-IT" sz="1200" dirty="0" err="1"/>
              <a:t>Spain</a:t>
            </a:r>
            <a:r>
              <a:rPr lang="it-IT" sz="1200" dirty="0"/>
              <a:t> 10 </a:t>
            </a:r>
          </a:p>
          <a:p>
            <a:r>
              <a:rPr lang="it-IT" sz="1200" dirty="0" err="1"/>
              <a:t>Sweden</a:t>
            </a:r>
            <a:r>
              <a:rPr lang="it-IT" sz="1200" dirty="0"/>
              <a:t> 71</a:t>
            </a:r>
          </a:p>
          <a:p>
            <a:r>
              <a:rPr lang="it-IT" sz="1200" dirty="0" err="1"/>
              <a:t>Switzerland</a:t>
            </a:r>
            <a:r>
              <a:rPr lang="it-IT" sz="1200" dirty="0"/>
              <a:t> 23</a:t>
            </a:r>
          </a:p>
          <a:p>
            <a:r>
              <a:rPr lang="it-IT" sz="1200" dirty="0"/>
              <a:t>Taiwan 46</a:t>
            </a:r>
          </a:p>
          <a:p>
            <a:r>
              <a:rPr lang="it-IT" sz="1200" dirty="0" err="1"/>
              <a:t>Turkey</a:t>
            </a:r>
            <a:r>
              <a:rPr lang="it-IT" sz="1200" dirty="0"/>
              <a:t> 8</a:t>
            </a:r>
          </a:p>
          <a:p>
            <a:r>
              <a:rPr lang="it-IT" sz="1200" dirty="0" err="1"/>
              <a:t>United</a:t>
            </a:r>
            <a:r>
              <a:rPr lang="it-IT" sz="1200" dirty="0"/>
              <a:t>   Kingdom 45</a:t>
            </a:r>
          </a:p>
          <a:p>
            <a:r>
              <a:rPr lang="it-IT" sz="1200" dirty="0" err="1"/>
              <a:t>United</a:t>
            </a:r>
            <a:r>
              <a:rPr lang="it-IT" sz="1200" dirty="0"/>
              <a:t> </a:t>
            </a:r>
            <a:r>
              <a:rPr lang="it-IT" sz="1200" dirty="0" err="1"/>
              <a:t>states</a:t>
            </a:r>
            <a:r>
              <a:rPr lang="it-IT" sz="1200" dirty="0"/>
              <a:t> Minor </a:t>
            </a:r>
            <a:r>
              <a:rPr lang="it-IT" sz="1200" dirty="0" err="1"/>
              <a:t>Outlying</a:t>
            </a:r>
            <a:r>
              <a:rPr lang="it-IT" sz="1200" dirty="0"/>
              <a:t> </a:t>
            </a:r>
            <a:r>
              <a:rPr lang="it-IT" sz="1200" dirty="0" err="1"/>
              <a:t>Islands</a:t>
            </a:r>
            <a:r>
              <a:rPr lang="it-IT" sz="1200" dirty="0"/>
              <a:t> 1</a:t>
            </a:r>
          </a:p>
          <a:p>
            <a:r>
              <a:rPr lang="it-IT" sz="1200" dirty="0"/>
              <a:t>USA 122</a:t>
            </a:r>
          </a:p>
          <a:p>
            <a:r>
              <a:rPr lang="it-IT" sz="1200" dirty="0"/>
              <a:t>No </a:t>
            </a:r>
            <a:r>
              <a:rPr lang="it-IT" sz="1200" dirty="0" err="1"/>
              <a:t>nationality</a:t>
            </a:r>
            <a:r>
              <a:rPr lang="it-IT" sz="1200" dirty="0"/>
              <a:t>  36</a:t>
            </a:r>
          </a:p>
          <a:p>
            <a:r>
              <a:rPr lang="it-IT" sz="1200" dirty="0"/>
              <a:t> </a:t>
            </a:r>
          </a:p>
          <a:p>
            <a:endParaRPr lang="it-IT" sz="1200" b="1" dirty="0">
              <a:solidFill>
                <a:srgbClr val="222222"/>
              </a:solidFill>
            </a:endParaRPr>
          </a:p>
          <a:p>
            <a:pPr marL="457200" indent="-457200"/>
            <a:r>
              <a:rPr lang="it-IT" sz="1200" dirty="0">
                <a:solidFill>
                  <a:srgbClr val="222222"/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3" name="Rettangolo 2"/>
          <p:cNvSpPr/>
          <p:nvPr/>
        </p:nvSpPr>
        <p:spPr>
          <a:xfrm>
            <a:off x="2753279" y="1132123"/>
            <a:ext cx="214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222222"/>
                </a:solidFill>
              </a:rPr>
              <a:t>n. </a:t>
            </a:r>
            <a:r>
              <a:rPr lang="it-IT" sz="2400" b="1" dirty="0">
                <a:solidFill>
                  <a:srgbClr val="222222"/>
                </a:solidFill>
              </a:rPr>
              <a:t>68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  <a:r>
              <a:rPr lang="it-IT" sz="2400" dirty="0" err="1">
                <a:solidFill>
                  <a:srgbClr val="222222"/>
                </a:solidFill>
              </a:rPr>
              <a:t>Countries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166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>
            <p:ph type="title" idx="4294967295"/>
          </p:nvPr>
        </p:nvSpPr>
        <p:spPr>
          <a:xfrm>
            <a:off x="1481661" y="131670"/>
            <a:ext cx="7004050" cy="1143000"/>
          </a:xfrm>
        </p:spPr>
        <p:txBody>
          <a:bodyPr>
            <a:normAutofit/>
          </a:bodyPr>
          <a:lstStyle/>
          <a:p>
            <a:pPr algn="r" defTabSz="457200"/>
            <a:r>
              <a:rPr lang="en-US" sz="2800" b="1" i="1" dirty="0">
                <a:solidFill>
                  <a:srgbClr val="FF0000"/>
                </a:solidFill>
                <a:ea typeface="+mn-ea"/>
                <a:cs typeface="+mn-cs"/>
              </a:rPr>
              <a:t>Some significant numbers (3)</a:t>
            </a:r>
            <a:endParaRPr lang="it-IT" sz="2800" b="1" i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35818" y="1613640"/>
            <a:ext cx="85205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222222"/>
                </a:solidFill>
              </a:rPr>
              <a:t>SCIENTIFIC CONTRIBUTIONS</a:t>
            </a:r>
          </a:p>
          <a:p>
            <a:r>
              <a:rPr lang="it-IT" sz="2400" dirty="0">
                <a:solidFill>
                  <a:srgbClr val="222222"/>
                </a:solidFill>
              </a:rPr>
              <a:t>140 </a:t>
            </a:r>
            <a:r>
              <a:rPr lang="it-IT" sz="2400" dirty="0" err="1">
                <a:solidFill>
                  <a:srgbClr val="222222"/>
                </a:solidFill>
              </a:rPr>
              <a:t>registered</a:t>
            </a:r>
            <a:r>
              <a:rPr lang="it-IT" sz="2400" dirty="0">
                <a:solidFill>
                  <a:srgbClr val="222222"/>
                </a:solidFill>
              </a:rPr>
              <a:t> special sessions, </a:t>
            </a:r>
            <a:r>
              <a:rPr lang="it-IT" sz="2400" dirty="0" err="1">
                <a:solidFill>
                  <a:srgbClr val="222222"/>
                </a:solidFill>
              </a:rPr>
              <a:t>symposia</a:t>
            </a:r>
            <a:r>
              <a:rPr lang="it-IT" sz="2400" dirty="0">
                <a:solidFill>
                  <a:srgbClr val="222222"/>
                </a:solidFill>
              </a:rPr>
              <a:t>, workshop </a:t>
            </a:r>
          </a:p>
          <a:p>
            <a:pPr marL="457200"/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45 Special Session      59 </a:t>
            </a:r>
            <a:r>
              <a:rPr lang="it-IT" sz="2400" dirty="0" err="1">
                <a:solidFill>
                  <a:srgbClr val="222222"/>
                </a:solidFill>
                <a:latin typeface="Calibri" panose="020F0502020204030204" pitchFamily="34" charset="0"/>
              </a:rPr>
              <a:t>Symposia</a:t>
            </a:r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    36 (</a:t>
            </a:r>
            <a:r>
              <a:rPr lang="it-IT" sz="2400" dirty="0" err="1">
                <a:solidFill>
                  <a:srgbClr val="222222"/>
                </a:solidFill>
                <a:latin typeface="Calibri" panose="020F0502020204030204" pitchFamily="34" charset="0"/>
              </a:rPr>
              <a:t>registered</a:t>
            </a:r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) Workshop</a:t>
            </a:r>
          </a:p>
          <a:p>
            <a:pPr marL="457200"/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                                                                  17 (attivati) Workshop</a:t>
            </a:r>
          </a:p>
          <a:p>
            <a:r>
              <a:rPr lang="it-IT" sz="2400" dirty="0"/>
              <a:t> </a:t>
            </a:r>
          </a:p>
          <a:p>
            <a:r>
              <a:rPr lang="it-IT" sz="2400" dirty="0"/>
              <a:t> </a:t>
            </a:r>
          </a:p>
          <a:p>
            <a:pPr indent="-457200"/>
            <a:r>
              <a:rPr lang="it-IT" sz="2400" dirty="0">
                <a:solidFill>
                  <a:srgbClr val="222222"/>
                </a:solidFill>
              </a:rPr>
              <a:t>1689 </a:t>
            </a:r>
            <a:r>
              <a:rPr lang="it-IT" sz="2400" dirty="0" err="1">
                <a:solidFill>
                  <a:srgbClr val="222222"/>
                </a:solidFill>
              </a:rPr>
              <a:t>Accepted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  <a:r>
              <a:rPr lang="it-IT" sz="2400" dirty="0" err="1">
                <a:solidFill>
                  <a:srgbClr val="222222"/>
                </a:solidFill>
              </a:rPr>
              <a:t>Abstracts</a:t>
            </a:r>
            <a:r>
              <a:rPr lang="it-IT" sz="2400" dirty="0">
                <a:solidFill>
                  <a:srgbClr val="222222"/>
                </a:solidFill>
              </a:rPr>
              <a:t> (860 </a:t>
            </a:r>
            <a:r>
              <a:rPr lang="it-IT" sz="2400" dirty="0" err="1">
                <a:solidFill>
                  <a:srgbClr val="222222"/>
                </a:solidFill>
              </a:rPr>
              <a:t>oral</a:t>
            </a:r>
            <a:r>
              <a:rPr lang="it-IT" sz="2400" dirty="0">
                <a:solidFill>
                  <a:srgbClr val="222222"/>
                </a:solidFill>
              </a:rPr>
              <a:t>+ 411 poster/video)</a:t>
            </a:r>
          </a:p>
          <a:p>
            <a:pPr lvl="0" indent="-457200"/>
            <a:endParaRPr lang="it-IT" sz="2400" dirty="0">
              <a:solidFill>
                <a:prstClr val="black"/>
              </a:solidFill>
            </a:endParaRPr>
          </a:p>
          <a:p>
            <a:pPr lvl="0" indent="-457200"/>
            <a:r>
              <a:rPr lang="it-IT" sz="2400" dirty="0" err="1">
                <a:solidFill>
                  <a:prstClr val="black"/>
                </a:solidFill>
              </a:rPr>
              <a:t>Abstracts</a:t>
            </a:r>
            <a:r>
              <a:rPr lang="it-IT" sz="2400" dirty="0">
                <a:solidFill>
                  <a:prstClr val="black"/>
                </a:solidFill>
              </a:rPr>
              <a:t> </a:t>
            </a:r>
            <a:r>
              <a:rPr lang="it-IT" sz="2400" dirty="0" err="1">
                <a:solidFill>
                  <a:prstClr val="black"/>
                </a:solidFill>
              </a:rPr>
              <a:t>submitted</a:t>
            </a:r>
            <a:r>
              <a:rPr lang="it-IT" sz="2400" dirty="0">
                <a:solidFill>
                  <a:prstClr val="black"/>
                </a:solidFill>
              </a:rPr>
              <a:t> from 68 </a:t>
            </a:r>
            <a:r>
              <a:rPr lang="it-IT" sz="2400" dirty="0" err="1">
                <a:solidFill>
                  <a:prstClr val="black"/>
                </a:solidFill>
              </a:rPr>
              <a:t>different</a:t>
            </a:r>
            <a:r>
              <a:rPr lang="it-IT" sz="2400" dirty="0">
                <a:solidFill>
                  <a:prstClr val="black"/>
                </a:solidFill>
              </a:rPr>
              <a:t> </a:t>
            </a:r>
            <a:r>
              <a:rPr lang="it-IT" sz="2400" dirty="0" err="1">
                <a:solidFill>
                  <a:prstClr val="black"/>
                </a:solidFill>
              </a:rPr>
              <a:t>countries</a:t>
            </a:r>
            <a:endParaRPr lang="it-IT" sz="2400" dirty="0">
              <a:solidFill>
                <a:prstClr val="black"/>
              </a:solidFill>
            </a:endParaRPr>
          </a:p>
          <a:p>
            <a:pPr indent="-457200"/>
            <a:endParaRPr lang="it-IT" sz="2400" dirty="0">
              <a:solidFill>
                <a:srgbClr val="222222"/>
              </a:solidFill>
            </a:endParaRPr>
          </a:p>
          <a:p>
            <a:pPr indent="-457200"/>
            <a:r>
              <a:rPr lang="it-IT" sz="2400" dirty="0">
                <a:solidFill>
                  <a:srgbClr val="222222"/>
                </a:solidFill>
              </a:rPr>
              <a:t>73 (4%) </a:t>
            </a:r>
            <a:r>
              <a:rPr lang="it-IT" sz="2400" dirty="0" err="1">
                <a:solidFill>
                  <a:srgbClr val="222222"/>
                </a:solidFill>
              </a:rPr>
              <a:t>Not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  <a:r>
              <a:rPr lang="it-IT" sz="2400" dirty="0" err="1">
                <a:solidFill>
                  <a:srgbClr val="222222"/>
                </a:solidFill>
              </a:rPr>
              <a:t>accepted</a:t>
            </a:r>
            <a:endParaRPr lang="it-IT" sz="2400" dirty="0">
              <a:solidFill>
                <a:srgbClr val="222222"/>
              </a:solidFill>
            </a:endParaRPr>
          </a:p>
          <a:p>
            <a:pPr marL="457200" indent="-457200"/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76784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>
            <p:ph type="title" idx="4294967295"/>
          </p:nvPr>
        </p:nvSpPr>
        <p:spPr>
          <a:xfrm>
            <a:off x="1481661" y="131670"/>
            <a:ext cx="7004050" cy="1143000"/>
          </a:xfrm>
        </p:spPr>
        <p:txBody>
          <a:bodyPr>
            <a:normAutofit/>
          </a:bodyPr>
          <a:lstStyle/>
          <a:p>
            <a:pPr algn="r" defTabSz="457200"/>
            <a:r>
              <a:rPr lang="en-US" sz="2800" b="1" i="1" dirty="0">
                <a:solidFill>
                  <a:srgbClr val="FF0000"/>
                </a:solidFill>
                <a:ea typeface="+mn-ea"/>
                <a:cs typeface="+mn-cs"/>
              </a:rPr>
              <a:t>Some significant numbers (4)</a:t>
            </a:r>
            <a:endParaRPr lang="it-IT" sz="2800" b="1" i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35818" y="1613640"/>
            <a:ext cx="85205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222222"/>
                </a:solidFill>
              </a:rPr>
              <a:t>PUBLICATIONS</a:t>
            </a:r>
          </a:p>
          <a:p>
            <a:pPr indent="-457200"/>
            <a:endParaRPr lang="it-IT" sz="2400" dirty="0">
              <a:solidFill>
                <a:srgbClr val="222222"/>
              </a:solidFill>
            </a:endParaRPr>
          </a:p>
          <a:p>
            <a:pPr indent="-457200"/>
            <a:r>
              <a:rPr lang="it-IT" sz="2400" dirty="0">
                <a:solidFill>
                  <a:srgbClr val="222222"/>
                </a:solidFill>
              </a:rPr>
              <a:t>1012 </a:t>
            </a:r>
            <a:r>
              <a:rPr lang="it-IT" sz="2400" dirty="0" err="1">
                <a:solidFill>
                  <a:srgbClr val="222222"/>
                </a:solidFill>
              </a:rPr>
              <a:t>published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  <a:r>
              <a:rPr lang="it-IT" sz="2400" dirty="0" err="1">
                <a:solidFill>
                  <a:srgbClr val="222222"/>
                </a:solidFill>
              </a:rPr>
              <a:t>papers</a:t>
            </a:r>
            <a:r>
              <a:rPr lang="it-IT" sz="2400" dirty="0">
                <a:solidFill>
                  <a:srgbClr val="222222"/>
                </a:solidFill>
              </a:rPr>
              <a:t> in </a:t>
            </a:r>
            <a:r>
              <a:rPr lang="it-IT" sz="2400" dirty="0" err="1">
                <a:solidFill>
                  <a:srgbClr val="222222"/>
                </a:solidFill>
              </a:rPr>
              <a:t>proceedings</a:t>
            </a:r>
            <a:endParaRPr lang="it-IT" sz="2400" dirty="0">
              <a:solidFill>
                <a:srgbClr val="222222"/>
              </a:solidFill>
            </a:endParaRPr>
          </a:p>
          <a:p>
            <a:pPr indent="-457200"/>
            <a:endParaRPr lang="it-IT" sz="2400" dirty="0">
              <a:solidFill>
                <a:srgbClr val="222222"/>
              </a:solidFill>
            </a:endParaRPr>
          </a:p>
          <a:p>
            <a:pPr marL="457200" indent="-457200"/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	</a:t>
            </a:r>
          </a:p>
        </p:txBody>
      </p:sp>
      <p:pic>
        <p:nvPicPr>
          <p:cNvPr id="2050" name="Picture 2" descr="https://media.springernature.com/w306/springer-static/cover-hires/book/978-3-319-96068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21178"/>
            <a:ext cx="2052316" cy="310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Elena Beleffi\Desktop\Springer_Science+Business_Media_S.A.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938" y="2016866"/>
            <a:ext cx="2276272" cy="75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0" t="12481" r="31747" b="13860"/>
          <a:stretch/>
        </p:blipFill>
        <p:spPr bwMode="auto">
          <a:xfrm>
            <a:off x="2765147" y="2775623"/>
            <a:ext cx="3954166" cy="367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67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>
            <p:ph type="title" idx="4294967295"/>
          </p:nvPr>
        </p:nvSpPr>
        <p:spPr>
          <a:xfrm>
            <a:off x="3772291" y="209293"/>
            <a:ext cx="7004050" cy="1143000"/>
          </a:xfrm>
        </p:spPr>
        <p:txBody>
          <a:bodyPr>
            <a:normAutofit/>
          </a:bodyPr>
          <a:lstStyle/>
          <a:p>
            <a:pPr defTabSz="457200"/>
            <a:r>
              <a:rPr lang="en-US" sz="2800" b="1" i="1" dirty="0">
                <a:solidFill>
                  <a:srgbClr val="FF0000"/>
                </a:solidFill>
                <a:ea typeface="+mn-ea"/>
                <a:cs typeface="+mn-cs"/>
              </a:rPr>
              <a:t>Some significant numbers (5)</a:t>
            </a:r>
            <a:endParaRPr lang="it-IT" sz="2800" b="1" i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304158"/>
              </p:ext>
            </p:extLst>
          </p:nvPr>
        </p:nvGraphicFramePr>
        <p:xfrm>
          <a:off x="841248" y="1382578"/>
          <a:ext cx="6082587" cy="5128150"/>
        </p:xfrm>
        <a:graphic>
          <a:graphicData uri="http://schemas.openxmlformats.org/drawingml/2006/table">
            <a:tbl>
              <a:tblPr/>
              <a:tblGrid>
                <a:gridCol w="2524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9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2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38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482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Topic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oral</a:t>
                      </a: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presentation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31" marR="6631" marT="66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special session</a:t>
                      </a:r>
                    </a:p>
                  </a:txBody>
                  <a:tcPr marL="6631" marR="6631" marT="66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symposia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31" marR="6631" marT="66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poster</a:t>
                      </a:r>
                    </a:p>
                  </a:txBody>
                  <a:tcPr marL="6631" marR="6631" marT="66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paper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31" marR="6631" marT="66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Ergonomics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 Design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Musculoskeletal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Disorders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Healthcare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Ergonomics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Safety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&amp;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Health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Organizational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Design and Management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Transport Ergonomics and Human Factors (TEHF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Human Factors and Sustainable Development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Human Simulation and Virtual Environments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Ergonomics in Manufacturing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Ergonomics in Design for All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 With Computing Systems - WWCS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Activity Theories for Work Analysis and Design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Aging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Anthropometry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Psychophysiology in Ergonomics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4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Ergonomics for Children and Educational Environments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Gender &amp; Work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Visual Ergonomics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Building and Construction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Slips, Trips and Falls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Professional Affairs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Affective Design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Agriculture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Advanced Imaging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Auditory and Vocal Ergonomics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Forensic in Human Factor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Process control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Aerospace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Mining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384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Total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579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1012</a:t>
                      </a:r>
                    </a:p>
                  </a:txBody>
                  <a:tcPr marL="6631" marR="6631" marT="6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cxnSp>
        <p:nvCxnSpPr>
          <p:cNvPr id="4" name="Connettore 1 3"/>
          <p:cNvCxnSpPr/>
          <p:nvPr/>
        </p:nvCxnSpPr>
        <p:spPr>
          <a:xfrm>
            <a:off x="6949440" y="3328416"/>
            <a:ext cx="128016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6949441" y="1750100"/>
            <a:ext cx="2194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Technical </a:t>
            </a:r>
            <a:r>
              <a:rPr lang="it-IT" dirty="0" err="1"/>
              <a:t>domains</a:t>
            </a:r>
            <a:r>
              <a:rPr lang="it-IT" dirty="0"/>
              <a:t> – </a:t>
            </a:r>
            <a:r>
              <a:rPr lang="it-IT" dirty="0" err="1"/>
              <a:t>committees</a:t>
            </a:r>
            <a:endParaRPr lang="it-IT" dirty="0"/>
          </a:p>
          <a:p>
            <a:r>
              <a:rPr lang="it-IT" dirty="0"/>
              <a:t> with more </a:t>
            </a:r>
            <a:r>
              <a:rPr lang="it-IT" dirty="0" err="1"/>
              <a:t>than</a:t>
            </a:r>
            <a:r>
              <a:rPr lang="it-IT" dirty="0"/>
              <a:t> </a:t>
            </a:r>
          </a:p>
          <a:p>
            <a:r>
              <a:rPr lang="it-IT" dirty="0"/>
              <a:t>30 </a:t>
            </a:r>
            <a:r>
              <a:rPr lang="it-IT" dirty="0" err="1"/>
              <a:t>papers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721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>
            <p:ph type="title" idx="4294967295"/>
          </p:nvPr>
        </p:nvSpPr>
        <p:spPr>
          <a:xfrm>
            <a:off x="1481661" y="131670"/>
            <a:ext cx="7004050" cy="1143000"/>
          </a:xfrm>
        </p:spPr>
        <p:txBody>
          <a:bodyPr>
            <a:normAutofit/>
          </a:bodyPr>
          <a:lstStyle/>
          <a:p>
            <a:pPr algn="r" defTabSz="457200"/>
            <a:r>
              <a:rPr lang="en-US" sz="2800" b="1" i="1" dirty="0">
                <a:solidFill>
                  <a:srgbClr val="FF0000"/>
                </a:solidFill>
                <a:ea typeface="+mn-ea"/>
                <a:cs typeface="+mn-cs"/>
              </a:rPr>
              <a:t>Some significant numbers (6)</a:t>
            </a:r>
            <a:endParaRPr lang="it-IT" sz="2800" b="1" i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35818" y="1613640"/>
            <a:ext cx="852055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err="1">
                <a:solidFill>
                  <a:srgbClr val="222222"/>
                </a:solidFill>
              </a:rPr>
              <a:t>Economics</a:t>
            </a:r>
            <a:r>
              <a:rPr lang="it-IT" sz="2400" b="1" dirty="0">
                <a:solidFill>
                  <a:srgbClr val="222222"/>
                </a:solidFill>
              </a:rPr>
              <a:t> </a:t>
            </a:r>
            <a:r>
              <a:rPr lang="it-IT" sz="2400" b="1" dirty="0" err="1">
                <a:solidFill>
                  <a:srgbClr val="222222"/>
                </a:solidFill>
              </a:rPr>
              <a:t>at</a:t>
            </a:r>
            <a:r>
              <a:rPr lang="it-IT" sz="2400" b="1" dirty="0">
                <a:solidFill>
                  <a:srgbClr val="222222"/>
                </a:solidFill>
              </a:rPr>
              <a:t> </a:t>
            </a:r>
            <a:r>
              <a:rPr lang="it-IT" sz="2400" b="1" dirty="0" err="1">
                <a:solidFill>
                  <a:srgbClr val="222222"/>
                </a:solidFill>
              </a:rPr>
              <a:t>glance</a:t>
            </a:r>
            <a:r>
              <a:rPr lang="it-IT" sz="2400" b="1" dirty="0">
                <a:solidFill>
                  <a:srgbClr val="222222"/>
                </a:solidFill>
              </a:rPr>
              <a:t> (</a:t>
            </a:r>
            <a:r>
              <a:rPr lang="it-IT" sz="2400" b="1" dirty="0" err="1">
                <a:solidFill>
                  <a:srgbClr val="222222"/>
                </a:solidFill>
              </a:rPr>
              <a:t>provisional</a:t>
            </a:r>
            <a:r>
              <a:rPr lang="it-IT" sz="2400" b="1" dirty="0">
                <a:solidFill>
                  <a:srgbClr val="222222"/>
                </a:solidFill>
              </a:rPr>
              <a:t>)</a:t>
            </a:r>
          </a:p>
          <a:p>
            <a:endParaRPr lang="it-IT" sz="2400" b="1" dirty="0">
              <a:solidFill>
                <a:srgbClr val="222222"/>
              </a:solidFill>
            </a:endParaRPr>
          </a:p>
          <a:p>
            <a:r>
              <a:rPr lang="it-IT" sz="2400" dirty="0">
                <a:solidFill>
                  <a:srgbClr val="222222"/>
                </a:solidFill>
              </a:rPr>
              <a:t>Total </a:t>
            </a:r>
            <a:r>
              <a:rPr lang="it-IT" sz="2400" dirty="0" err="1">
                <a:solidFill>
                  <a:srgbClr val="222222"/>
                </a:solidFill>
              </a:rPr>
              <a:t>costs</a:t>
            </a:r>
            <a:r>
              <a:rPr lang="it-IT" sz="2400" dirty="0">
                <a:solidFill>
                  <a:srgbClr val="222222"/>
                </a:solidFill>
              </a:rPr>
              <a:t> of the conference </a:t>
            </a:r>
            <a:r>
              <a:rPr lang="it-IT" sz="2400" b="1" dirty="0"/>
              <a:t>€ 849.943,90</a:t>
            </a:r>
            <a:r>
              <a:rPr lang="it-IT" sz="2400" dirty="0"/>
              <a:t> </a:t>
            </a:r>
            <a:endParaRPr lang="it-IT" sz="2400" dirty="0">
              <a:solidFill>
                <a:srgbClr val="222222"/>
              </a:solidFill>
            </a:endParaRPr>
          </a:p>
          <a:p>
            <a:r>
              <a:rPr lang="it-IT" sz="2400" dirty="0">
                <a:solidFill>
                  <a:srgbClr val="222222"/>
                </a:solidFill>
              </a:rPr>
              <a:t>Total </a:t>
            </a:r>
            <a:r>
              <a:rPr lang="it-IT" sz="2400" dirty="0" err="1">
                <a:solidFill>
                  <a:srgbClr val="222222"/>
                </a:solidFill>
              </a:rPr>
              <a:t>revenue</a:t>
            </a:r>
            <a:r>
              <a:rPr lang="it-IT" sz="2400" dirty="0">
                <a:solidFill>
                  <a:srgbClr val="222222"/>
                </a:solidFill>
              </a:rPr>
              <a:t> of the conference  </a:t>
            </a:r>
            <a:r>
              <a:rPr lang="it-IT" sz="2400" b="1" dirty="0"/>
              <a:t>€ 853.408,21</a:t>
            </a:r>
            <a:r>
              <a:rPr lang="it-IT" sz="2400" dirty="0"/>
              <a:t> </a:t>
            </a:r>
            <a:endParaRPr lang="it-IT" sz="2400" dirty="0">
              <a:solidFill>
                <a:srgbClr val="222222"/>
              </a:solidFill>
            </a:endParaRPr>
          </a:p>
          <a:p>
            <a:r>
              <a:rPr lang="it-IT" sz="2400" dirty="0">
                <a:solidFill>
                  <a:srgbClr val="222222"/>
                </a:solidFill>
              </a:rPr>
              <a:t>Revenue from </a:t>
            </a:r>
            <a:r>
              <a:rPr lang="it-IT" sz="2400" dirty="0" err="1">
                <a:solidFill>
                  <a:srgbClr val="222222"/>
                </a:solidFill>
              </a:rPr>
              <a:t>sponsors</a:t>
            </a:r>
            <a:r>
              <a:rPr lang="it-IT" sz="2400" dirty="0">
                <a:solidFill>
                  <a:srgbClr val="222222"/>
                </a:solidFill>
              </a:rPr>
              <a:t>  </a:t>
            </a:r>
            <a:r>
              <a:rPr lang="it-IT" sz="2400" b="1" dirty="0"/>
              <a:t>€ 194.390,00</a:t>
            </a:r>
            <a:r>
              <a:rPr lang="it-IT" sz="2400" dirty="0"/>
              <a:t> </a:t>
            </a:r>
            <a:endParaRPr lang="it-IT" sz="2400" dirty="0">
              <a:solidFill>
                <a:srgbClr val="222222"/>
              </a:solidFill>
            </a:endParaRPr>
          </a:p>
          <a:p>
            <a:r>
              <a:rPr lang="it-IT" sz="2400" dirty="0">
                <a:solidFill>
                  <a:srgbClr val="222222"/>
                </a:solidFill>
              </a:rPr>
              <a:t>Revenue from </a:t>
            </a:r>
            <a:r>
              <a:rPr lang="it-IT" sz="2400" dirty="0" err="1">
                <a:solidFill>
                  <a:srgbClr val="222222"/>
                </a:solidFill>
              </a:rPr>
              <a:t>registrations</a:t>
            </a:r>
            <a:r>
              <a:rPr lang="it-IT" sz="2400" dirty="0">
                <a:solidFill>
                  <a:srgbClr val="222222"/>
                </a:solidFill>
              </a:rPr>
              <a:t>  </a:t>
            </a:r>
            <a:r>
              <a:rPr lang="it-IT" sz="2400" b="1" dirty="0"/>
              <a:t>€ 659.018,21</a:t>
            </a:r>
            <a:r>
              <a:rPr lang="it-IT" sz="2400" dirty="0"/>
              <a:t> </a:t>
            </a:r>
            <a:endParaRPr lang="it-IT" sz="2400" dirty="0">
              <a:solidFill>
                <a:srgbClr val="222222"/>
              </a:solidFill>
            </a:endParaRPr>
          </a:p>
          <a:p>
            <a:r>
              <a:rPr lang="it-IT" sz="2400" dirty="0" err="1">
                <a:solidFill>
                  <a:srgbClr val="222222"/>
                </a:solidFill>
              </a:rPr>
              <a:t>Income</a:t>
            </a:r>
            <a:r>
              <a:rPr lang="it-IT" sz="2400" dirty="0">
                <a:solidFill>
                  <a:srgbClr val="222222"/>
                </a:solidFill>
              </a:rPr>
              <a:t> from </a:t>
            </a:r>
            <a:r>
              <a:rPr lang="it-IT" sz="2400" dirty="0" err="1">
                <a:solidFill>
                  <a:srgbClr val="222222"/>
                </a:solidFill>
              </a:rPr>
              <a:t>registrations</a:t>
            </a:r>
            <a:r>
              <a:rPr lang="it-IT" sz="2400" dirty="0">
                <a:solidFill>
                  <a:srgbClr val="222222"/>
                </a:solidFill>
              </a:rPr>
              <a:t> for IEA     </a:t>
            </a:r>
            <a:r>
              <a:rPr lang="it-IT" sz="2400" b="1" dirty="0"/>
              <a:t>€ 22.035,00</a:t>
            </a:r>
            <a:endParaRPr lang="it-IT" sz="2400" dirty="0"/>
          </a:p>
          <a:p>
            <a:r>
              <a:rPr lang="it-IT" sz="2400" dirty="0"/>
              <a:t>(801 full </a:t>
            </a:r>
            <a:r>
              <a:rPr lang="it-IT" sz="2400" dirty="0" err="1"/>
              <a:t>registration</a:t>
            </a:r>
            <a:r>
              <a:rPr lang="it-IT" sz="2400" dirty="0"/>
              <a:t> - € 20.025) – (134 </a:t>
            </a:r>
            <a:r>
              <a:rPr lang="it-IT" sz="2400" dirty="0" err="1"/>
              <a:t>reduced</a:t>
            </a:r>
            <a:r>
              <a:rPr lang="it-IT" sz="2400" dirty="0"/>
              <a:t> </a:t>
            </a:r>
            <a:r>
              <a:rPr lang="it-IT" sz="2400" dirty="0" err="1"/>
              <a:t>fee</a:t>
            </a:r>
            <a:r>
              <a:rPr lang="it-IT" sz="2400" dirty="0"/>
              <a:t> - € 2.010)</a:t>
            </a:r>
          </a:p>
          <a:p>
            <a:r>
              <a:rPr lang="it-IT" sz="2400" dirty="0">
                <a:solidFill>
                  <a:srgbClr val="222222"/>
                </a:solidFill>
              </a:rPr>
              <a:t>(Students, </a:t>
            </a:r>
            <a:r>
              <a:rPr lang="it-IT" sz="2400" dirty="0" err="1">
                <a:solidFill>
                  <a:srgbClr val="222222"/>
                </a:solidFill>
              </a:rPr>
              <a:t>reduced</a:t>
            </a:r>
            <a:r>
              <a:rPr lang="it-IT" sz="2400" dirty="0">
                <a:solidFill>
                  <a:srgbClr val="222222"/>
                </a:solidFill>
              </a:rPr>
              <a:t> </a:t>
            </a:r>
            <a:r>
              <a:rPr lang="it-IT" sz="2400" dirty="0" err="1">
                <a:solidFill>
                  <a:srgbClr val="222222"/>
                </a:solidFill>
              </a:rPr>
              <a:t>fees</a:t>
            </a:r>
            <a:r>
              <a:rPr lang="it-IT" sz="2400" dirty="0">
                <a:solidFill>
                  <a:srgbClr val="222222"/>
                </a:solidFill>
              </a:rPr>
              <a:t>, and free </a:t>
            </a:r>
            <a:r>
              <a:rPr lang="it-IT" sz="2400" dirty="0" err="1">
                <a:solidFill>
                  <a:srgbClr val="222222"/>
                </a:solidFill>
              </a:rPr>
              <a:t>registrations</a:t>
            </a:r>
            <a:r>
              <a:rPr lang="it-IT" sz="2400" dirty="0">
                <a:solidFill>
                  <a:srgbClr val="222222"/>
                </a:solidFill>
              </a:rPr>
              <a:t> – </a:t>
            </a:r>
            <a:r>
              <a:rPr lang="it-IT" sz="2400" dirty="0" err="1">
                <a:solidFill>
                  <a:srgbClr val="222222"/>
                </a:solidFill>
              </a:rPr>
              <a:t>they</a:t>
            </a:r>
            <a:r>
              <a:rPr lang="it-IT" sz="2400" dirty="0">
                <a:solidFill>
                  <a:srgbClr val="222222"/>
                </a:solidFill>
              </a:rPr>
              <a:t> are a </a:t>
            </a:r>
            <a:r>
              <a:rPr lang="it-IT" sz="2400" dirty="0" err="1">
                <a:solidFill>
                  <a:srgbClr val="222222"/>
                </a:solidFill>
              </a:rPr>
              <a:t>cost</a:t>
            </a:r>
            <a:r>
              <a:rPr lang="it-IT" sz="2400" dirty="0">
                <a:solidFill>
                  <a:srgbClr val="222222"/>
                </a:solidFill>
              </a:rPr>
              <a:t> for IEA2018)</a:t>
            </a:r>
          </a:p>
          <a:p>
            <a:r>
              <a:rPr lang="it-IT" sz="2400" b="1" dirty="0">
                <a:solidFill>
                  <a:srgbClr val="222222"/>
                </a:solidFill>
              </a:rPr>
              <a:t>Profit for IEA TBD </a:t>
            </a:r>
            <a:r>
              <a:rPr lang="it-IT" sz="2400" b="1" dirty="0" err="1">
                <a:solidFill>
                  <a:srgbClr val="222222"/>
                </a:solidFill>
              </a:rPr>
              <a:t>according</a:t>
            </a:r>
            <a:r>
              <a:rPr lang="it-IT" sz="2400" b="1" dirty="0">
                <a:solidFill>
                  <a:srgbClr val="222222"/>
                </a:solidFill>
              </a:rPr>
              <a:t> to the </a:t>
            </a:r>
            <a:r>
              <a:rPr lang="it-IT" sz="2400" b="1" dirty="0" err="1">
                <a:solidFill>
                  <a:srgbClr val="222222"/>
                </a:solidFill>
              </a:rPr>
              <a:t>final</a:t>
            </a:r>
            <a:r>
              <a:rPr lang="it-IT" sz="2400" b="1" dirty="0">
                <a:solidFill>
                  <a:srgbClr val="222222"/>
                </a:solidFill>
              </a:rPr>
              <a:t> budget</a:t>
            </a:r>
          </a:p>
          <a:p>
            <a:r>
              <a:rPr lang="it-IT" sz="2400" dirty="0" err="1">
                <a:solidFill>
                  <a:srgbClr val="222222"/>
                </a:solidFill>
              </a:rPr>
              <a:t>Seed</a:t>
            </a:r>
            <a:r>
              <a:rPr lang="it-IT" sz="2400" dirty="0">
                <a:solidFill>
                  <a:srgbClr val="222222"/>
                </a:solidFill>
              </a:rPr>
              <a:t> fund  for IEA </a:t>
            </a:r>
            <a:r>
              <a:rPr lang="it-IT" sz="2400" b="1" dirty="0">
                <a:solidFill>
                  <a:srgbClr val="222222"/>
                </a:solidFill>
              </a:rPr>
              <a:t>30.000 $</a:t>
            </a:r>
          </a:p>
          <a:p>
            <a:pPr marL="457200" indent="-457200"/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</a:rPr>
              <a:t>Total income for SIE	</a:t>
            </a:r>
            <a:r>
              <a:rPr lang="it-IT" sz="2400" b="1" dirty="0"/>
              <a:t> €  8.814,00</a:t>
            </a:r>
          </a:p>
          <a:p>
            <a:pPr marL="457200" indent="-457200"/>
            <a:r>
              <a:rPr lang="it-IT" sz="2400" dirty="0"/>
              <a:t> </a:t>
            </a:r>
            <a:endParaRPr lang="it-IT" sz="2400" dirty="0">
              <a:solidFill>
                <a:srgbClr val="222222"/>
              </a:solidFill>
              <a:latin typeface="Calibri" panose="020F0502020204030204" pitchFamily="34" charset="0"/>
            </a:endParaRPr>
          </a:p>
          <a:p>
            <a:pPr marL="457200" indent="-457200"/>
            <a:endParaRPr lang="it-IT" sz="2400" dirty="0">
              <a:solidFill>
                <a:srgbClr val="222222"/>
              </a:solidFill>
              <a:latin typeface="Calibri" panose="020F0502020204030204" pitchFamily="34" charset="0"/>
            </a:endParaRPr>
          </a:p>
          <a:p>
            <a:pPr marL="457200" indent="-457200"/>
            <a:endParaRPr lang="it-IT" sz="2400" dirty="0">
              <a:solidFill>
                <a:srgbClr val="22222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187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02928" y="1343221"/>
            <a:ext cx="768338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                                 </a:t>
            </a:r>
          </a:p>
          <a:p>
            <a:endParaRPr lang="it-IT" sz="2400" dirty="0"/>
          </a:p>
          <a:p>
            <a:r>
              <a:rPr lang="it-IT" sz="2400" b="1" dirty="0"/>
              <a:t>Special </a:t>
            </a:r>
            <a:r>
              <a:rPr lang="it-IT" sz="2400" b="1" dirty="0" err="1"/>
              <a:t>issues</a:t>
            </a:r>
            <a:r>
              <a:rPr lang="it-IT" sz="2400" b="1" dirty="0"/>
              <a:t> with </a:t>
            </a:r>
            <a:r>
              <a:rPr lang="it-IT" sz="2400" b="1" dirty="0" err="1"/>
              <a:t>selected</a:t>
            </a:r>
            <a:r>
              <a:rPr lang="it-IT" sz="2400" b="1" dirty="0"/>
              <a:t> </a:t>
            </a:r>
            <a:r>
              <a:rPr lang="it-IT" sz="2400" b="1" dirty="0" err="1"/>
              <a:t>contributions</a:t>
            </a:r>
            <a:r>
              <a:rPr lang="it-IT" sz="2400" b="1" dirty="0"/>
              <a:t> and </a:t>
            </a:r>
            <a:r>
              <a:rPr lang="it-IT" sz="2400" b="1" dirty="0" err="1"/>
              <a:t>peer</a:t>
            </a:r>
            <a:r>
              <a:rPr lang="it-IT" sz="2400" b="1" dirty="0"/>
              <a:t> </a:t>
            </a:r>
            <a:r>
              <a:rPr lang="it-IT" sz="2400" b="1" dirty="0" err="1"/>
              <a:t>review</a:t>
            </a:r>
            <a:r>
              <a:rPr lang="it-IT" sz="2400" b="1" dirty="0"/>
              <a:t> </a:t>
            </a:r>
          </a:p>
          <a:p>
            <a:r>
              <a:rPr lang="it-IT" sz="2400" dirty="0"/>
              <a:t>Ergonomics Journal </a:t>
            </a:r>
            <a:r>
              <a:rPr lang="it-IT" sz="2400" dirty="0">
                <a:solidFill>
                  <a:srgbClr val="FF0000"/>
                </a:solidFill>
              </a:rPr>
              <a:t>(IF 1.81) </a:t>
            </a:r>
          </a:p>
          <a:p>
            <a:r>
              <a:rPr lang="it-IT" sz="2400" dirty="0"/>
              <a:t>Applied Ergonomics Journal</a:t>
            </a:r>
            <a:r>
              <a:rPr lang="it-IT" sz="2400" dirty="0">
                <a:solidFill>
                  <a:srgbClr val="FF0000"/>
                </a:solidFill>
              </a:rPr>
              <a:t> (IF 2.43) </a:t>
            </a:r>
            <a:endParaRPr lang="it-IT" sz="2400" dirty="0"/>
          </a:p>
          <a:p>
            <a:r>
              <a:rPr lang="it-IT" sz="2400" dirty="0"/>
              <a:t>Journal of Human </a:t>
            </a:r>
            <a:r>
              <a:rPr lang="it-IT" sz="2400" dirty="0" err="1"/>
              <a:t>Factors</a:t>
            </a:r>
            <a:r>
              <a:rPr lang="it-IT" sz="2400" dirty="0">
                <a:solidFill>
                  <a:srgbClr val="FF0000"/>
                </a:solidFill>
              </a:rPr>
              <a:t> (IF 2.37) </a:t>
            </a:r>
            <a:endParaRPr lang="it-IT" sz="2400" dirty="0"/>
          </a:p>
          <a:p>
            <a:r>
              <a:rPr lang="it-IT" sz="2400" dirty="0"/>
              <a:t>Journal of Internal and Emergency</a:t>
            </a:r>
          </a:p>
          <a:p>
            <a:r>
              <a:rPr lang="it-IT" sz="2400" dirty="0"/>
              <a:t>Medicine</a:t>
            </a:r>
            <a:r>
              <a:rPr lang="it-IT" sz="2400" dirty="0">
                <a:solidFill>
                  <a:srgbClr val="FF0000"/>
                </a:solidFill>
              </a:rPr>
              <a:t> (IF 2.45) </a:t>
            </a:r>
            <a:endParaRPr lang="it-IT" sz="2400" dirty="0"/>
          </a:p>
          <a:p>
            <a:r>
              <a:rPr lang="it-IT" sz="2400" dirty="0"/>
              <a:t>Work </a:t>
            </a:r>
            <a:r>
              <a:rPr lang="it-IT" sz="2400" dirty="0">
                <a:solidFill>
                  <a:srgbClr val="FF0000"/>
                </a:solidFill>
              </a:rPr>
              <a:t>(IF 0.40)</a:t>
            </a:r>
            <a:endParaRPr lang="it-IT" sz="2400" dirty="0"/>
          </a:p>
        </p:txBody>
      </p:sp>
      <p:sp>
        <p:nvSpPr>
          <p:cNvPr id="2" name="Rectangle 1"/>
          <p:cNvSpPr/>
          <p:nvPr/>
        </p:nvSpPr>
        <p:spPr>
          <a:xfrm>
            <a:off x="5805597" y="511551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Publication Plan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3" t="39635" r="39681" b="15691"/>
          <a:stretch/>
        </p:blipFill>
        <p:spPr bwMode="auto">
          <a:xfrm>
            <a:off x="5701481" y="2714264"/>
            <a:ext cx="3438144" cy="402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056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/>
          </p:cNvSpPr>
          <p:nvPr>
            <p:ph type="body" idx="4294967295"/>
          </p:nvPr>
        </p:nvSpPr>
        <p:spPr>
          <a:xfrm>
            <a:off x="395536" y="1287014"/>
            <a:ext cx="8424936" cy="4525963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altLang="zh-CN" sz="1400" b="1" dirty="0"/>
          </a:p>
        </p:txBody>
      </p:sp>
      <p:sp>
        <p:nvSpPr>
          <p:cNvPr id="13315" name="Rectangle 2"/>
          <p:cNvSpPr>
            <a:spLocks/>
          </p:cNvSpPr>
          <p:nvPr/>
        </p:nvSpPr>
        <p:spPr bwMode="auto">
          <a:xfrm>
            <a:off x="1180631" y="2675073"/>
            <a:ext cx="7004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it-IT" sz="2400" b="1" i="1" dirty="0">
                <a:solidFill>
                  <a:srgbClr val="FF0000"/>
                </a:solidFill>
                <a:latin typeface="+mj-lt"/>
              </a:rPr>
              <a:t>The IEA2018  </a:t>
            </a:r>
            <a:r>
              <a:rPr lang="it-IT" sz="2400" b="1" i="1" dirty="0" err="1">
                <a:solidFill>
                  <a:srgbClr val="FF0000"/>
                </a:solidFill>
                <a:latin typeface="+mj-lt"/>
              </a:rPr>
              <a:t>Journey</a:t>
            </a:r>
            <a:endParaRPr lang="it-IT" sz="2400" b="1" i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0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/>
          </p:cNvSpPr>
          <p:nvPr>
            <p:ph type="body" idx="4294967295"/>
          </p:nvPr>
        </p:nvSpPr>
        <p:spPr>
          <a:xfrm>
            <a:off x="395536" y="1287014"/>
            <a:ext cx="8424936" cy="4525963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fr-FR" altLang="zh-CN" sz="1400" b="1" dirty="0">
                <a:solidFill>
                  <a:srgbClr val="92D050"/>
                </a:solidFill>
              </a:rPr>
              <a:t>2018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defRPr/>
            </a:pPr>
            <a:r>
              <a:rPr lang="fr-FR" altLang="zh-CN" sz="1400" b="1" dirty="0" err="1"/>
              <a:t>Human</a:t>
            </a:r>
            <a:r>
              <a:rPr lang="fr-FR" altLang="zh-CN" sz="1400" b="1" dirty="0"/>
              <a:t> </a:t>
            </a:r>
            <a:r>
              <a:rPr lang="fr-FR" altLang="zh-CN" sz="1400" b="1" dirty="0" err="1"/>
              <a:t>Factors</a:t>
            </a:r>
            <a:r>
              <a:rPr lang="fr-FR" altLang="zh-CN" sz="1400" b="1" dirty="0"/>
              <a:t> and </a:t>
            </a:r>
            <a:r>
              <a:rPr lang="fr-FR" altLang="zh-CN" sz="1400" b="1" dirty="0" err="1"/>
              <a:t>Ergonomics</a:t>
            </a:r>
            <a:r>
              <a:rPr lang="fr-FR" altLang="zh-CN" sz="1400" b="1" dirty="0"/>
              <a:t> in </a:t>
            </a:r>
            <a:r>
              <a:rPr lang="fr-FR" altLang="zh-CN" sz="1400" b="1" dirty="0" err="1"/>
              <a:t>Health</a:t>
            </a:r>
            <a:r>
              <a:rPr lang="fr-FR" altLang="zh-CN" sz="1400" b="1" dirty="0"/>
              <a:t> Care (USA) </a:t>
            </a:r>
            <a:endParaRPr lang="fr-FR" altLang="zh-CN" sz="1400" b="1" dirty="0">
              <a:sym typeface="Wingdings" pitchFamily="2" charset="2"/>
            </a:endParaRP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defRPr/>
            </a:pPr>
            <a:r>
              <a:rPr lang="fr-FR" altLang="zh-CN" sz="1400" b="1" dirty="0" err="1"/>
              <a:t>SwissErgo</a:t>
            </a:r>
            <a:r>
              <a:rPr lang="fr-FR" altLang="zh-CN" sz="1400" b="1" dirty="0"/>
              <a:t> 20 </a:t>
            </a:r>
            <a:r>
              <a:rPr lang="fr-FR" altLang="zh-CN" sz="1400" b="1" dirty="0" err="1"/>
              <a:t>years</a:t>
            </a:r>
            <a:r>
              <a:rPr lang="fr-FR" altLang="zh-CN" sz="1400" b="1" dirty="0"/>
              <a:t> Day in </a:t>
            </a:r>
            <a:r>
              <a:rPr lang="fr-FR" altLang="zh-CN" sz="1400" b="1" dirty="0" err="1"/>
              <a:t>Switzerland</a:t>
            </a:r>
            <a:r>
              <a:rPr lang="fr-FR" altLang="zh-CN" sz="1400" b="1" dirty="0"/>
              <a:t>  </a:t>
            </a:r>
            <a:endParaRPr lang="fr-FR" altLang="zh-CN" sz="1600" b="1" dirty="0">
              <a:solidFill>
                <a:srgbClr val="FF0000"/>
              </a:solidFill>
            </a:endParaRPr>
          </a:p>
          <a:p>
            <a:pPr marL="0" lvl="1" indent="0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fr-FR" altLang="zh-CN" sz="1400" b="1" dirty="0">
              <a:solidFill>
                <a:srgbClr val="92D050"/>
              </a:solidFill>
            </a:endParaRPr>
          </a:p>
          <a:p>
            <a:pPr marL="0" lvl="1" indent="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fr-FR" altLang="zh-CN" sz="1400" b="1" dirty="0">
                <a:solidFill>
                  <a:srgbClr val="92D050"/>
                </a:solidFill>
              </a:rPr>
              <a:t>2017</a:t>
            </a:r>
          </a:p>
          <a:p>
            <a:pPr marL="0" lvl="1" indent="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fr-FR" altLang="zh-CN" sz="1400" b="1" dirty="0" err="1"/>
              <a:t>ISQua's</a:t>
            </a:r>
            <a:r>
              <a:rPr lang="fr-FR" altLang="zh-CN" sz="1400" b="1" dirty="0"/>
              <a:t> 34th International </a:t>
            </a:r>
            <a:r>
              <a:rPr lang="fr-FR" altLang="zh-CN" sz="1400" b="1" dirty="0" err="1"/>
              <a:t>Conference</a:t>
            </a:r>
            <a:endParaRPr lang="fr-FR" altLang="zh-CN" sz="1400" b="1" dirty="0"/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400" b="1" dirty="0"/>
              <a:t>Human Factors and Ergonomics Society Annual Meeting (USA)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 dirty="0"/>
              <a:t>Human Factors &amp; Ergonomics Society of Australia conference. Sustainable Ergonomics</a:t>
            </a:r>
            <a:endParaRPr lang="en-US" altLang="zh-CN" sz="1400" b="1" dirty="0"/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400" b="1" dirty="0"/>
              <a:t>49</a:t>
            </a:r>
            <a:r>
              <a:rPr lang="fr-FR" altLang="zh-CN" sz="1400" b="1" dirty="0"/>
              <a:t>°</a:t>
            </a:r>
            <a:r>
              <a:rPr lang="en-US" altLang="zh-CN" sz="1400" b="1" dirty="0"/>
              <a:t> CONGRESS </a:t>
            </a:r>
            <a:r>
              <a:rPr lang="en-US" altLang="zh-CN" sz="1400" b="1" dirty="0" err="1"/>
              <a:t>SIBioC</a:t>
            </a:r>
            <a:r>
              <a:rPr lang="en-US" altLang="zh-CN" sz="1400" b="1" dirty="0"/>
              <a:t> - Laboratory Medicine and clinical practice: from present to the future</a:t>
            </a:r>
            <a:endParaRPr lang="fr-FR" altLang="zh-CN" sz="1400" b="1" dirty="0"/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fr-FR" altLang="zh-CN" sz="1400" b="1" dirty="0"/>
              <a:t>52° Congrès de la SELF. Présent et futur de l'Ergonomie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400" b="1" dirty="0"/>
              <a:t>7° </a:t>
            </a:r>
            <a:r>
              <a:rPr lang="en-US" altLang="zh-CN" sz="1400" b="1" dirty="0" err="1"/>
              <a:t>Congreso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Internacional</a:t>
            </a:r>
            <a:r>
              <a:rPr lang="en-US" altLang="zh-CN" sz="1400" b="1" dirty="0"/>
              <a:t> de </a:t>
            </a:r>
            <a:r>
              <a:rPr lang="en-US" altLang="zh-CN" sz="1400" b="1" dirty="0" err="1"/>
              <a:t>Ergonomia</a:t>
            </a:r>
            <a:r>
              <a:rPr lang="en-US" altLang="zh-CN" sz="1400" b="1" dirty="0"/>
              <a:t> y </a:t>
            </a:r>
            <a:r>
              <a:rPr lang="en-US" altLang="zh-CN" sz="1400" b="1" dirty="0" err="1"/>
              <a:t>Psicologia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Aplicada</a:t>
            </a:r>
            <a:endParaRPr lang="en-US" altLang="zh-CN" sz="1400" b="1" dirty="0"/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400" b="1" dirty="0"/>
              <a:t>7°</a:t>
            </a:r>
            <a:r>
              <a:rPr lang="es-ES" sz="1400" b="1" dirty="0"/>
              <a:t>Congreso Internacional  de </a:t>
            </a:r>
            <a:r>
              <a:rPr lang="es-ES" sz="1400" b="1" dirty="0" err="1"/>
              <a:t>Ergonomia</a:t>
            </a:r>
            <a:r>
              <a:rPr lang="es-ES" sz="1400" b="1" dirty="0"/>
              <a:t> “Encuentro Iberoamericano de </a:t>
            </a:r>
            <a:r>
              <a:rPr lang="es-ES" sz="1400" b="1" dirty="0" err="1"/>
              <a:t>Ergonomia</a:t>
            </a:r>
            <a:r>
              <a:rPr lang="es-ES" sz="1400" b="1" dirty="0"/>
              <a:t>” and </a:t>
            </a:r>
            <a:r>
              <a:rPr lang="es-ES" sz="1400" b="1" dirty="0" err="1"/>
              <a:t>seminars</a:t>
            </a:r>
            <a:r>
              <a:rPr lang="es-ES" sz="1400" b="1" dirty="0"/>
              <a:t> in </a:t>
            </a:r>
            <a:r>
              <a:rPr lang="es-ES" sz="1400" b="1" dirty="0" err="1"/>
              <a:t>Latin</a:t>
            </a:r>
            <a:r>
              <a:rPr lang="es-ES" sz="1400" b="1" dirty="0"/>
              <a:t> </a:t>
            </a:r>
            <a:r>
              <a:rPr lang="es-ES" sz="1400" b="1" dirty="0" err="1"/>
              <a:t>America</a:t>
            </a:r>
            <a:r>
              <a:rPr lang="es-ES" sz="1400" b="1" dirty="0"/>
              <a:t> </a:t>
            </a:r>
            <a:endParaRPr lang="en-US" altLang="zh-CN" sz="1400" b="1" dirty="0"/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400" b="1" dirty="0"/>
              <a:t>13° Ergonomics Society of South Africa Conference (ESSA2017) and </a:t>
            </a:r>
            <a:r>
              <a:rPr lang="en-US" altLang="zh-CN" sz="1400" b="1" dirty="0" err="1"/>
              <a:t>ErgoAfrica</a:t>
            </a:r>
            <a:r>
              <a:rPr lang="en-US" altLang="zh-CN" sz="1400" b="1" dirty="0"/>
              <a:t> Conference 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400" b="1" dirty="0"/>
              <a:t>HFESS Seminar in Singapore and ULAERGO seminar in Chile and in Argentina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400" b="1" dirty="0"/>
              <a:t>Brussels FEES ETUI Joint meeting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400" b="1" dirty="0" err="1"/>
              <a:t>GfA</a:t>
            </a:r>
            <a:r>
              <a:rPr lang="en-US" altLang="zh-CN" sz="1400" b="1" dirty="0"/>
              <a:t> Annual Congress in Germany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400" b="1" dirty="0"/>
              <a:t>ACED Conference in Japan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400" b="1" dirty="0"/>
              <a:t>AHFE Conference</a:t>
            </a:r>
          </a:p>
        </p:txBody>
      </p:sp>
      <p:sp>
        <p:nvSpPr>
          <p:cNvPr id="13315" name="Rectangle 2"/>
          <p:cNvSpPr>
            <a:spLocks/>
          </p:cNvSpPr>
          <p:nvPr/>
        </p:nvSpPr>
        <p:spPr bwMode="auto">
          <a:xfrm>
            <a:off x="2665617" y="144014"/>
            <a:ext cx="7004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it-IT" sz="2400" b="1" i="1" dirty="0" err="1">
                <a:solidFill>
                  <a:srgbClr val="FF0000"/>
                </a:solidFill>
                <a:latin typeface="+mj-lt"/>
              </a:rPr>
              <a:t>Dissemination</a:t>
            </a:r>
            <a:r>
              <a:rPr lang="it-IT" sz="2400" b="1" i="1" dirty="0">
                <a:solidFill>
                  <a:srgbClr val="FF0000"/>
                </a:solidFill>
                <a:latin typeface="+mj-lt"/>
              </a:rPr>
              <a:t> IEA 2018 - </a:t>
            </a:r>
            <a:r>
              <a:rPr lang="it-IT" sz="2400" b="1" i="1" dirty="0" err="1">
                <a:solidFill>
                  <a:srgbClr val="FF0000"/>
                </a:solidFill>
                <a:latin typeface="+mj-lt"/>
              </a:rPr>
              <a:t>events</a:t>
            </a:r>
            <a:r>
              <a:rPr lang="it-IT" sz="2400" b="1" i="1" dirty="0">
                <a:solidFill>
                  <a:srgbClr val="FF0000"/>
                </a:solidFill>
                <a:latin typeface="+mj-lt"/>
              </a:rPr>
              <a:t> 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22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95535" y="2016907"/>
            <a:ext cx="8322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2" name="Rectangle 1"/>
          <p:cNvSpPr/>
          <p:nvPr/>
        </p:nvSpPr>
        <p:spPr>
          <a:xfrm>
            <a:off x="5093112" y="346940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Reviewers from TCs (1)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752495"/>
              </p:ext>
            </p:extLst>
          </p:nvPr>
        </p:nvGraphicFramePr>
        <p:xfrm>
          <a:off x="395536" y="1413168"/>
          <a:ext cx="8427830" cy="4773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3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9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TC</a:t>
                      </a:r>
                      <a:endParaRPr lang="it-IT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response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solution found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abtracts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Activity Theories for Work Analysis and Design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49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Aerospace HFE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22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Affective Design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15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Aging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39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Agriculture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15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Anthropometry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30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Auditory Ergonomics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TC Anthropometry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12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Building and Construction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24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Ergonomics for Children and Educational Environments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no </a:t>
                      </a:r>
                      <a:r>
                        <a:rPr lang="it-IT" sz="1400" dirty="0" err="1">
                          <a:effectLst/>
                        </a:rPr>
                        <a:t>support</a:t>
                      </a:r>
                      <a:endParaRPr lang="it-IT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51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Ergonomics in Advanced Imaging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9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Ergonomics in Design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165</a:t>
                      </a:r>
                      <a:endParaRPr lang="it-IT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Ergonomics in Design for All (EinDfA)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 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56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Ergonomics in Manufacturing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65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Gender and Work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45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2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Healthcare Ergonomics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 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153</a:t>
                      </a:r>
                      <a:endParaRPr lang="it-IT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092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95535" y="2016907"/>
            <a:ext cx="8322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2" name="Rectangle 1"/>
          <p:cNvSpPr/>
          <p:nvPr/>
        </p:nvSpPr>
        <p:spPr>
          <a:xfrm>
            <a:off x="5093112" y="346940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Reviewers from TCs (2)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293873"/>
              </p:ext>
            </p:extLst>
          </p:nvPr>
        </p:nvGraphicFramePr>
        <p:xfrm>
          <a:off x="395535" y="1377538"/>
          <a:ext cx="8427831" cy="48332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34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9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6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Human Factors and Sustainable Development</a:t>
                      </a:r>
                      <a:endParaRPr lang="it-IT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56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Human Simulation and Virtual Environments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100">
                        <a:effectLst/>
                        <a:latin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58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Mining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Musculoskeletal Disorders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205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Organizational Design and Management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103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Process Control (Emeritus)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10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Psychophysiology in Ergonomics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other experts of the field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33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Safety &amp; Health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TC Healthcare Ergonomics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144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Slips, Trips and Falls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33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6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Transport Ergonomics and Human Factors (TEHF)      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no 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TC ODAM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79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40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Visual Ergonomics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33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6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Work With Computing Systems - WWCS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support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34</a:t>
                      </a:r>
                      <a:endParaRPr lang="it-IT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41450" y="24622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06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37762"/>
              </p:ext>
            </p:extLst>
          </p:nvPr>
        </p:nvGraphicFramePr>
        <p:xfrm>
          <a:off x="789992" y="1079695"/>
          <a:ext cx="8067869" cy="5616085"/>
        </p:xfrm>
        <a:graphic>
          <a:graphicData uri="http://schemas.openxmlformats.org/drawingml/2006/table">
            <a:tbl>
              <a:tblPr/>
              <a:tblGrid>
                <a:gridCol w="4063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10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topic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referees (mostly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choosen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by TC)</a:t>
                      </a:r>
                    </a:p>
                  </a:txBody>
                  <a:tcPr marL="3552" marR="3552" marT="35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status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activity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1.Activity Theories for Work Analysis and Design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2.Aerospace Human Factors and Ergonomics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3.Affective Design 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4.Aging 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5.Agricolture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6.Anthropometry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7.Auditory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Vocal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Ergonomics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8.Building and Construction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9.Ergonomics for Children and Educational Environments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inactive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10.Ergonomics in Advanced Imaging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inactive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11.Ergonomics in Design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inactive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12.Ergonomics in Design for All 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13.Ergonomics in Manufacturing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14.Gender and Work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15.Healthcare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Ergonomics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16.Human Factors and Sustainable Development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17.Human Simulation and Virtual Environments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18.Mining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inactive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19.Musculoskeletal Disorders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20.Organizational Design and Management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21.Process Control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inactive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22.Psychophysiology in Ergonomics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inactive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23.Safety &amp; Health                                                                                           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inactive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24.Slips, Trips and Falls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25.Transport Ergonomics and Human Factors (TEHF)         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inactive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26.Visual Ergonomics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3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27.Work With Computing Systems - WWCS</a:t>
                      </a: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3552" marR="3552" marT="35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0487">
                <a:tc>
                  <a:txBody>
                    <a:bodyPr/>
                    <a:lstStyle/>
                    <a:p>
                      <a:pPr algn="r" fontAlgn="ctr"/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results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52" marR="3552" marT="35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399</a:t>
                      </a:r>
                    </a:p>
                  </a:txBody>
                  <a:tcPr marL="3552" marR="3552" marT="35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One third of TC were inactive</a:t>
                      </a:r>
                    </a:p>
                  </a:txBody>
                  <a:tcPr marL="3552" marR="3552" marT="35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sp>
        <p:nvSpPr>
          <p:cNvPr id="8" name="Rectangle 1"/>
          <p:cNvSpPr/>
          <p:nvPr/>
        </p:nvSpPr>
        <p:spPr>
          <a:xfrm>
            <a:off x="5093112" y="346940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Reviewers from TCs (3)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654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95536" y="1997242"/>
            <a:ext cx="7994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Special </a:t>
            </a:r>
            <a:r>
              <a:rPr lang="it-IT" sz="2400" dirty="0" err="1"/>
              <a:t>offer</a:t>
            </a:r>
            <a:r>
              <a:rPr lang="it-IT" sz="2400" dirty="0"/>
              <a:t> for the </a:t>
            </a:r>
            <a:r>
              <a:rPr lang="it-IT" sz="2400" dirty="0" err="1"/>
              <a:t>federated</a:t>
            </a:r>
            <a:r>
              <a:rPr lang="it-IT" sz="2400" dirty="0"/>
              <a:t> societies:</a:t>
            </a:r>
          </a:p>
          <a:p>
            <a:r>
              <a:rPr lang="it-IT" sz="2400" dirty="0"/>
              <a:t>	</a:t>
            </a:r>
            <a:r>
              <a:rPr lang="it-IT" sz="2400" dirty="0" err="1"/>
              <a:t>Every</a:t>
            </a:r>
            <a:r>
              <a:rPr lang="it-IT" sz="2400" dirty="0"/>
              <a:t> 10 </a:t>
            </a:r>
            <a:r>
              <a:rPr lang="it-IT" sz="2400" dirty="0" err="1"/>
              <a:t>people</a:t>
            </a:r>
            <a:r>
              <a:rPr lang="it-IT" sz="2400" dirty="0"/>
              <a:t> </a:t>
            </a:r>
            <a:r>
              <a:rPr lang="it-IT" sz="2400" dirty="0" err="1"/>
              <a:t>registered</a:t>
            </a:r>
            <a:r>
              <a:rPr lang="it-IT" sz="2400" dirty="0"/>
              <a:t> </a:t>
            </a:r>
            <a:r>
              <a:rPr lang="it-IT" sz="2400" dirty="0" err="1"/>
              <a:t>one</a:t>
            </a:r>
            <a:r>
              <a:rPr lang="it-IT" sz="2400" dirty="0"/>
              <a:t> </a:t>
            </a:r>
            <a:r>
              <a:rPr lang="it-IT" sz="2400" dirty="0" err="1"/>
              <a:t>is</a:t>
            </a:r>
            <a:r>
              <a:rPr lang="it-IT" sz="2400" dirty="0"/>
              <a:t> free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Special </a:t>
            </a:r>
            <a:r>
              <a:rPr lang="it-IT" sz="2400" dirty="0" err="1"/>
              <a:t>prices</a:t>
            </a:r>
            <a:r>
              <a:rPr lang="it-IT" sz="2400" dirty="0"/>
              <a:t> for </a:t>
            </a:r>
            <a:r>
              <a:rPr lang="it-IT" sz="2400" dirty="0" err="1"/>
              <a:t>accommodation</a:t>
            </a:r>
            <a:r>
              <a:rPr lang="it-IT" sz="2400" dirty="0"/>
              <a:t> for LMIC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Free </a:t>
            </a:r>
            <a:r>
              <a:rPr lang="it-IT" sz="2400" dirty="0" err="1"/>
              <a:t>registration</a:t>
            </a:r>
            <a:r>
              <a:rPr lang="it-IT" sz="2400" dirty="0"/>
              <a:t> and </a:t>
            </a:r>
            <a:r>
              <a:rPr lang="it-IT" sz="2400" dirty="0" err="1"/>
              <a:t>accomodation</a:t>
            </a:r>
            <a:r>
              <a:rPr lang="it-IT" sz="2400" dirty="0"/>
              <a:t> for </a:t>
            </a:r>
            <a:r>
              <a:rPr lang="it-IT" sz="2400" dirty="0" err="1"/>
              <a:t>students</a:t>
            </a:r>
            <a:r>
              <a:rPr lang="it-IT" sz="2400" dirty="0"/>
              <a:t> from LMCI </a:t>
            </a:r>
            <a:r>
              <a:rPr lang="it-IT" sz="2400" dirty="0" err="1"/>
              <a:t>who</a:t>
            </a:r>
            <a:r>
              <a:rPr lang="it-IT" sz="2400" dirty="0"/>
              <a:t> </a:t>
            </a:r>
            <a:r>
              <a:rPr lang="it-IT" sz="2400" dirty="0" err="1"/>
              <a:t>submit</a:t>
            </a:r>
            <a:r>
              <a:rPr lang="it-IT" sz="2400" dirty="0"/>
              <a:t> an </a:t>
            </a:r>
            <a:r>
              <a:rPr lang="it-IT" sz="2400" dirty="0" err="1"/>
              <a:t>abstract</a:t>
            </a:r>
            <a:r>
              <a:rPr lang="it-IT" sz="2400" dirty="0"/>
              <a:t> (77)</a:t>
            </a:r>
          </a:p>
        </p:txBody>
      </p:sp>
      <p:sp>
        <p:nvSpPr>
          <p:cNvPr id="5" name="Rettangolo 4"/>
          <p:cNvSpPr/>
          <p:nvPr/>
        </p:nvSpPr>
        <p:spPr>
          <a:xfrm>
            <a:off x="4202406" y="377718"/>
            <a:ext cx="4323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Special policies for promotion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4183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1257" y="1554393"/>
            <a:ext cx="8489128" cy="553357"/>
          </a:xfrm>
          <a:prstGeom prst="rect">
            <a:avLst/>
          </a:prstGeom>
          <a:solidFill>
            <a:schemeClr val="accent4">
              <a:alpha val="61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TOPICS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Productive Sectors and Services </a:t>
            </a:r>
            <a:r>
              <a:rPr lang="it-IT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1031" y="2738282"/>
            <a:ext cx="4572000" cy="30559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Manufacturing 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ICT 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Robotics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Aerospace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Agriculture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Healthcare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Building and Construction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Mining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Transport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Automotive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46187" y="2738282"/>
            <a:ext cx="4572000" cy="27596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Military and Security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Architecture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Banking and insurance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Advanced Imaging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Sports Entertainment and Leisure 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Fashion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Education and Training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Cultural Heritage and Tourism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Urban and Rural Planning</a:t>
            </a:r>
            <a:endParaRPr lang="it-IT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5608199" y="3521769"/>
            <a:ext cx="4488109" cy="553357"/>
          </a:xfrm>
          <a:prstGeom prst="rect">
            <a:avLst/>
          </a:prstGeom>
          <a:solidFill>
            <a:srgbClr val="92D05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HFE  Domains</a:t>
            </a:r>
            <a:r>
              <a:rPr lang="it-IT" sz="28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    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6245762" y="3521769"/>
            <a:ext cx="4488109" cy="553357"/>
          </a:xfrm>
          <a:prstGeom prst="rect">
            <a:avLst/>
          </a:prstGeom>
          <a:solidFill>
            <a:srgbClr val="00B0F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HFE  Domains</a:t>
            </a:r>
            <a:r>
              <a:rPr lang="it-IT" sz="28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    </a:t>
            </a:r>
          </a:p>
        </p:txBody>
      </p:sp>
      <p:sp>
        <p:nvSpPr>
          <p:cNvPr id="10" name="Rectangle 9"/>
          <p:cNvSpPr/>
          <p:nvPr/>
        </p:nvSpPr>
        <p:spPr>
          <a:xfrm rot="16200000">
            <a:off x="4962721" y="3521769"/>
            <a:ext cx="4488109" cy="553357"/>
          </a:xfrm>
          <a:prstGeom prst="rect">
            <a:avLst/>
          </a:prstGeom>
          <a:solidFill>
            <a:srgbClr val="FF33CC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HFE  Domains</a:t>
            </a:r>
            <a:r>
              <a:rPr lang="it-IT" sz="28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6930097" y="1542299"/>
            <a:ext cx="553357" cy="553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7567660" y="1542299"/>
            <a:ext cx="553357" cy="553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ctangle 11"/>
          <p:cNvSpPr/>
          <p:nvPr/>
        </p:nvSpPr>
        <p:spPr>
          <a:xfrm>
            <a:off x="8205223" y="1542299"/>
            <a:ext cx="553357" cy="553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4202406" y="377718"/>
            <a:ext cx="36429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Concept for IEA program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8344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4202406" y="377718"/>
            <a:ext cx="1444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Sponsors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92730" y="1171371"/>
            <a:ext cx="7124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Ad hoc </a:t>
            </a:r>
            <a:r>
              <a:rPr lang="it-IT" dirty="0" err="1"/>
              <a:t>initiatives</a:t>
            </a:r>
            <a:r>
              <a:rPr lang="it-IT" dirty="0"/>
              <a:t> with companies for </a:t>
            </a:r>
            <a:r>
              <a:rPr lang="it-IT" dirty="0" err="1"/>
              <a:t>creating</a:t>
            </a:r>
            <a:r>
              <a:rPr lang="it-IT" dirty="0"/>
              <a:t> a </a:t>
            </a:r>
            <a:r>
              <a:rPr lang="it-IT" dirty="0" err="1"/>
              <a:t>relationship</a:t>
            </a:r>
            <a:r>
              <a:rPr lang="it-IT" dirty="0"/>
              <a:t> and </a:t>
            </a:r>
            <a:r>
              <a:rPr lang="it-IT" dirty="0" err="1"/>
              <a:t>retention</a:t>
            </a:r>
            <a:endParaRPr lang="it-IT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0"/>
            <a:ext cx="626745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4099" name="Picture 3" descr="http://iea2018.org/wp-content/uploads/2017/02/luxottica-1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1540703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ea2018.org/wp-content/uploads/2017/02/fc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59" y="1540703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ttp://iea2018.org/wp-content/uploads/2017/02/menarin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223" y="1558293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iea2018.org/wp-content/uploads/2017/02/intesasanpaolo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59" y="4775924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http://iea2018.org/wp-content/uploads/2017/02/logitech.gif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59" y="3641129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iea2018.org/wp-content/uploads/2017/02/3dmd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815" y="3530942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http://iea2018.org/wp-content/uploads/2017/02/airdolomiti_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665" y="2926753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iea2018.org/wp-content/uploads/2017/02/gruppo-as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168" y="3025507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http://iea2018.org/wp-content/uploads/2017/02/xsens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527" y="3496867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iea2018.org/wp-content/uploads/2017/02/inpec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478" y="3641129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3" name="Picture 17" descr="http://iea2018.org/wp-content/uploads/2017/02/ios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973" y="2665412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://iea2018.org/wp-content/uploads/2017/02/miontec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6638" y="-1227138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5" name="Picture 19" descr="http://iea2018.org/wp-content/uploads/2017/02/parc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1463" y="-1227138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://iea2018.org/wp-content/uploads/2017/02/university_michi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6288" y="-1227138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7" name="Picture 21" descr="http://iea2018.org/wp-content/uploads/2017/02/segis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1113" y="-1227138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http://iea2018.org/wp-content/uploads/2017/02/siemens.png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034" y="477592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9" name="Picture 23" descr="http://iea2018.org/wp-content/uploads/2017/02/sisqt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471097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http://iea2018.org/wp-content/uploads/2017/02/springer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549" y="454817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1" name="Picture 25" descr="http://iea2018.org/wp-content/uploads/2017/02/tea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908" y="210219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http://iea2018.org/wp-content/uploads/2017/02/volentieri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665" y="473727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89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57018" y="347748"/>
            <a:ext cx="5486400" cy="566738"/>
          </a:xfrm>
        </p:spPr>
        <p:txBody>
          <a:bodyPr anchor="t">
            <a:normAutofit/>
          </a:bodyPr>
          <a:lstStyle/>
          <a:p>
            <a:pPr algn="r"/>
            <a:r>
              <a:rPr lang="it-IT" sz="2800" i="1" dirty="0">
                <a:solidFill>
                  <a:srgbClr val="FF0000"/>
                </a:solidFill>
                <a:ea typeface="+mn-ea"/>
                <a:cs typeface="+mn-cs"/>
              </a:rPr>
              <a:t>Program </a:t>
            </a:r>
            <a:r>
              <a:rPr lang="it-IT" sz="2800" i="1" dirty="0" err="1">
                <a:solidFill>
                  <a:srgbClr val="FF0000"/>
                </a:solidFill>
                <a:ea typeface="+mn-ea"/>
                <a:cs typeface="+mn-cs"/>
              </a:rPr>
              <a:t>Highlights</a:t>
            </a:r>
            <a:r>
              <a:rPr lang="it-IT" sz="2800" i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99848" y="1298448"/>
            <a:ext cx="884415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2 </a:t>
            </a:r>
            <a:r>
              <a:rPr lang="it-IT" sz="2800" dirty="0" err="1"/>
              <a:t>plenary</a:t>
            </a:r>
            <a:r>
              <a:rPr lang="it-IT" sz="2800" dirty="0"/>
              <a:t> sessions for </a:t>
            </a:r>
            <a:r>
              <a:rPr lang="it-IT" sz="2800" dirty="0" err="1"/>
              <a:t>day</a:t>
            </a:r>
            <a:r>
              <a:rPr lang="it-IT" sz="2800" dirty="0"/>
              <a:t>: </a:t>
            </a:r>
            <a:r>
              <a:rPr lang="it-IT" sz="2800" dirty="0" err="1"/>
              <a:t>keynote</a:t>
            </a:r>
            <a:r>
              <a:rPr lang="it-IT" sz="2800" dirty="0"/>
              <a:t> speakers and </a:t>
            </a:r>
            <a:r>
              <a:rPr lang="it-IT" sz="2800" dirty="0" err="1"/>
              <a:t>discussant</a:t>
            </a:r>
            <a:endParaRPr lang="it-IT" sz="2800" dirty="0"/>
          </a:p>
          <a:p>
            <a:r>
              <a:rPr lang="it-IT" sz="2800" dirty="0"/>
              <a:t>Artese Show</a:t>
            </a:r>
          </a:p>
          <a:p>
            <a:r>
              <a:rPr lang="it-IT" sz="2800" dirty="0" err="1"/>
              <a:t>Ergonomics</a:t>
            </a:r>
            <a:r>
              <a:rPr lang="it-IT" sz="2800" dirty="0"/>
              <a:t> in the future world</a:t>
            </a:r>
          </a:p>
          <a:p>
            <a:r>
              <a:rPr lang="it-IT" sz="2800" dirty="0"/>
              <a:t>Visual </a:t>
            </a:r>
            <a:r>
              <a:rPr lang="it-IT" sz="2800" dirty="0" err="1"/>
              <a:t>abstracts</a:t>
            </a:r>
            <a:endParaRPr lang="it-IT" sz="2800" dirty="0"/>
          </a:p>
          <a:p>
            <a:r>
              <a:rPr lang="it-IT" sz="2800" dirty="0" err="1"/>
              <a:t>Ergonomics</a:t>
            </a:r>
            <a:r>
              <a:rPr lang="it-IT" sz="2800" dirty="0"/>
              <a:t> stories</a:t>
            </a:r>
          </a:p>
          <a:p>
            <a:endParaRPr lang="it-IT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32" y="3094965"/>
            <a:ext cx="4700016" cy="3119636"/>
          </a:xfrm>
          <a:prstGeom prst="rect">
            <a:avLst/>
          </a:prstGeom>
        </p:spPr>
      </p:pic>
      <p:pic>
        <p:nvPicPr>
          <p:cNvPr id="7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12790" y="496961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Plenary sessions Keynote speakers</a:t>
            </a:r>
            <a:endParaRPr lang="it-IT" sz="2800" dirty="0">
              <a:latin typeface="+mj-lt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753613"/>
              </p:ext>
            </p:extLst>
          </p:nvPr>
        </p:nvGraphicFramePr>
        <p:xfrm>
          <a:off x="427189" y="1020181"/>
          <a:ext cx="8383163" cy="57326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87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5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0639"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DAY1</a:t>
                      </a:r>
                      <a:endParaRPr lang="it-I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842" marR="60842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DAY1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–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26/08 </a:t>
                      </a:r>
                      <a:r>
                        <a:rPr lang="en-US" sz="1200" dirty="0">
                          <a:solidFill>
                            <a:srgbClr val="C00000"/>
                          </a:solidFill>
                          <a:effectLst/>
                        </a:rPr>
                        <a:t>afternoon</a:t>
                      </a:r>
                      <a:endParaRPr lang="it-IT" sz="18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Healthcare Ergonomics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CARAYON PASCALE  - comments by WESTBROOK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baseline="0">
                          <a:solidFill>
                            <a:schemeClr val="tx1"/>
                          </a:solidFill>
                          <a:effectLst/>
                        </a:rPr>
                        <a:t>J.</a:t>
                      </a: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it-IT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>
                          <a:solidFill>
                            <a:schemeClr val="tx1"/>
                          </a:solidFill>
                          <a:effectLst/>
                        </a:rPr>
                        <a:t>Innovation</a:t>
                      </a:r>
                      <a:r>
                        <a:rPr lang="it-IT" sz="1200" b="1" dirty="0">
                          <a:solidFill>
                            <a:schemeClr val="tx1"/>
                          </a:solidFill>
                          <a:effectLst/>
                        </a:rPr>
                        <a:t> in </a:t>
                      </a:r>
                      <a:r>
                        <a:rPr lang="it-IT" sz="1200" b="1" dirty="0" err="1">
                          <a:solidFill>
                            <a:schemeClr val="tx1"/>
                          </a:solidFill>
                          <a:effectLst/>
                        </a:rPr>
                        <a:t>healthcare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effectLst/>
                        </a:rPr>
                        <a:t>BRAITHWAITE JEFFREY  - </a:t>
                      </a:r>
                      <a:r>
                        <a:rPr lang="it-IT" sz="1200" b="1" dirty="0" err="1">
                          <a:solidFill>
                            <a:schemeClr val="tx1"/>
                          </a:solidFill>
                          <a:effectLst/>
                        </a:rPr>
                        <a:t>comments</a:t>
                      </a:r>
                      <a:r>
                        <a:rPr lang="it-IT" sz="1200" b="1" dirty="0">
                          <a:solidFill>
                            <a:schemeClr val="tx1"/>
                          </a:solidFill>
                          <a:effectLst/>
                        </a:rPr>
                        <a:t> by: COSTA GIOVANNI</a:t>
                      </a: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842" marR="60842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9373"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DAY2 </a:t>
                      </a:r>
                      <a:r>
                        <a:rPr lang="en-US" sz="1200" dirty="0">
                          <a:effectLst/>
                        </a:rPr>
                        <a:t>-  27/08  </a:t>
                      </a:r>
                      <a:r>
                        <a:rPr lang="en-US" sz="1200" dirty="0">
                          <a:solidFill>
                            <a:srgbClr val="C00000"/>
                          </a:solidFill>
                          <a:effectLst/>
                        </a:rPr>
                        <a:t>morning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Agriculture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ABRAHAO ROBERTO FUNES – comments by </a:t>
                      </a:r>
                      <a:r>
                        <a:rPr lang="en-GB" sz="1200" dirty="0" err="1">
                          <a:effectLst/>
                        </a:rPr>
                        <a:t>Rosecrance</a:t>
                      </a:r>
                      <a:r>
                        <a:rPr lang="en-GB" sz="1200" dirty="0">
                          <a:effectLst/>
                        </a:rPr>
                        <a:t> John</a:t>
                      </a:r>
                      <a:endParaRPr lang="it-IT" sz="1800" dirty="0">
                        <a:effectLst/>
                        <a:latin typeface="Times New Roman"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Sustainability and Ecology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THATCHER ANDREW – </a:t>
                      </a:r>
                      <a:r>
                        <a:rPr lang="it-IT" sz="1200" dirty="0" err="1">
                          <a:effectLst/>
                        </a:rPr>
                        <a:t>comments</a:t>
                      </a:r>
                      <a:r>
                        <a:rPr lang="it-IT" sz="1200" dirty="0">
                          <a:effectLst/>
                        </a:rPr>
                        <a:t> by Pierre </a:t>
                      </a:r>
                      <a:r>
                        <a:rPr lang="it-IT" sz="1200" dirty="0" err="1">
                          <a:effectLst/>
                        </a:rPr>
                        <a:t>Falzon</a:t>
                      </a:r>
                      <a:endParaRPr lang="it-IT" sz="1800" dirty="0">
                        <a:effectLst/>
                      </a:endParaRPr>
                    </a:p>
                  </a:txBody>
                  <a:tcPr marL="60842" marR="60842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DAY2</a:t>
                      </a:r>
                      <a:r>
                        <a:rPr lang="en-US" sz="1200" dirty="0">
                          <a:effectLst/>
                        </a:rPr>
                        <a:t> -  27/08 </a:t>
                      </a: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</a:rPr>
                        <a:t>afternoon </a:t>
                      </a:r>
                      <a:endParaRPr lang="it-IT" sz="18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Cognitive Design</a:t>
                      </a: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KIRSH DAVID– </a:t>
                      </a:r>
                      <a:r>
                        <a:rPr lang="it-IT" sz="1200" b="1" dirty="0" err="1">
                          <a:effectLst/>
                        </a:rPr>
                        <a:t>comments</a:t>
                      </a:r>
                      <a:r>
                        <a:rPr lang="it-IT" sz="1200" b="1" dirty="0">
                          <a:effectLst/>
                        </a:rPr>
                        <a:t> by: PACI</a:t>
                      </a:r>
                      <a:r>
                        <a:rPr lang="it-IT" sz="1200" b="1" baseline="0" dirty="0">
                          <a:effectLst/>
                        </a:rPr>
                        <a:t> DALO’ ROBERTO</a:t>
                      </a:r>
                      <a:endParaRPr lang="it-IT" sz="18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Manufacturing </a:t>
                      </a:r>
                      <a:endParaRPr lang="it-IT" sz="18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OCCHIPINTI ENRICO – comments by: ROSAL GUSTAVO</a:t>
                      </a:r>
                      <a:endParaRPr lang="it-IT" sz="1800" b="1" dirty="0">
                        <a:effectLst/>
                      </a:endParaRPr>
                    </a:p>
                  </a:txBody>
                  <a:tcPr marL="60842" marR="6084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373"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DAY3</a:t>
                      </a:r>
                      <a:r>
                        <a:rPr lang="en-US" sz="1200" dirty="0">
                          <a:effectLst/>
                        </a:rPr>
                        <a:t> – 28/08 </a:t>
                      </a:r>
                      <a:r>
                        <a:rPr lang="en-US" sz="1200" dirty="0">
                          <a:solidFill>
                            <a:srgbClr val="C00000"/>
                          </a:solidFill>
                          <a:effectLst/>
                        </a:rPr>
                        <a:t>morning</a:t>
                      </a:r>
                      <a:endParaRPr lang="it-IT" sz="18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Resilience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HOLLNAGEL ERIK – comments by: CHIALASTRI ANTONIO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Aerospace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KHOLI SAMIR  - </a:t>
                      </a:r>
                      <a:r>
                        <a:rPr lang="it-IT" sz="1200" dirty="0" err="1">
                          <a:effectLst/>
                        </a:rPr>
                        <a:t>comments</a:t>
                      </a:r>
                      <a:r>
                        <a:rPr lang="it-IT" sz="1200" dirty="0">
                          <a:effectLst/>
                        </a:rPr>
                        <a:t> by: </a:t>
                      </a:r>
                      <a:r>
                        <a:rPr lang="en-US" sz="1200" dirty="0">
                          <a:effectLst/>
                        </a:rPr>
                        <a:t>CHIALASTRI ANTONIO</a:t>
                      </a:r>
                      <a:endParaRPr lang="it-IT" sz="1800" dirty="0">
                        <a:effectLst/>
                      </a:endParaRPr>
                    </a:p>
                    <a:p>
                      <a:pPr marL="457200"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it-I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842" marR="60842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DAY3 </a:t>
                      </a:r>
                      <a:r>
                        <a:rPr lang="en-US" sz="1200" dirty="0">
                          <a:effectLst/>
                        </a:rPr>
                        <a:t>– 28/08 </a:t>
                      </a: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</a:rPr>
                        <a:t>afternoon </a:t>
                      </a:r>
                      <a:endParaRPr lang="it-IT" sz="18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Design</a:t>
                      </a:r>
                      <a:endParaRPr lang="it-IT" sz="18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JENKINS DANIEL – comments</a:t>
                      </a:r>
                      <a:r>
                        <a:rPr lang="en-US" sz="1200" b="1" baseline="0" dirty="0">
                          <a:effectLst/>
                        </a:rPr>
                        <a:t> by</a:t>
                      </a:r>
                      <a:r>
                        <a:rPr lang="en-US" sz="1200" b="1" dirty="0">
                          <a:effectLst/>
                        </a:rPr>
                        <a:t>: HIGNETT  SUE</a:t>
                      </a:r>
                      <a:endParaRPr lang="it-IT" sz="18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Interaction design </a:t>
                      </a: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CHAPMAN LORRAINE– comments by: PERLA GIANNI</a:t>
                      </a:r>
                      <a:endParaRPr lang="it-IT" sz="18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it-IT" sz="12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0842" marR="6084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4811"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DAY4 </a:t>
                      </a:r>
                      <a:r>
                        <a:rPr lang="en-GB" sz="1200" dirty="0">
                          <a:effectLst/>
                        </a:rPr>
                        <a:t>– 29/08 </a:t>
                      </a:r>
                      <a:r>
                        <a:rPr lang="en-GB" sz="1200" dirty="0">
                          <a:solidFill>
                            <a:srgbClr val="C00000"/>
                          </a:solidFill>
                          <a:effectLst/>
                        </a:rPr>
                        <a:t>morning</a:t>
                      </a:r>
                      <a:endParaRPr lang="it-IT" sz="18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Quality</a:t>
                      </a:r>
                      <a:r>
                        <a:rPr lang="it-IT" sz="1200" baseline="0" dirty="0">
                          <a:effectLst/>
                        </a:rPr>
                        <a:t> in </a:t>
                      </a:r>
                      <a:r>
                        <a:rPr lang="it-IT" sz="1200" baseline="0" dirty="0" err="1">
                          <a:effectLst/>
                        </a:rPr>
                        <a:t>healthcare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PETER LACHMAN–  comments</a:t>
                      </a:r>
                      <a:r>
                        <a:rPr lang="en-GB" sz="1200" baseline="0" dirty="0">
                          <a:effectLst/>
                        </a:rPr>
                        <a:t> by</a:t>
                      </a:r>
                      <a:r>
                        <a:rPr lang="en-GB" sz="1200" dirty="0">
                          <a:effectLst/>
                        </a:rPr>
                        <a:t>: </a:t>
                      </a:r>
                      <a:r>
                        <a:rPr lang="it-IT" sz="1200" dirty="0">
                          <a:effectLst/>
                        </a:rPr>
                        <a:t>FRANCESCO</a:t>
                      </a:r>
                      <a:r>
                        <a:rPr lang="it-IT" sz="1200" baseline="0" dirty="0">
                          <a:effectLst/>
                        </a:rPr>
                        <a:t> VENNERI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Defence</a:t>
                      </a:r>
                      <a:r>
                        <a:rPr lang="it-IT" sz="1200" dirty="0">
                          <a:effectLst/>
                        </a:rPr>
                        <a:t> and pace </a:t>
                      </a:r>
                      <a:r>
                        <a:rPr lang="it-IT" sz="1200" dirty="0" err="1">
                          <a:effectLst/>
                        </a:rPr>
                        <a:t>keeping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MAJUMDAR</a:t>
                      </a:r>
                      <a:r>
                        <a:rPr lang="it-IT" sz="1200" baseline="0" dirty="0">
                          <a:effectLst/>
                        </a:rPr>
                        <a:t> DHURJATI– </a:t>
                      </a:r>
                      <a:r>
                        <a:rPr lang="it-IT" sz="1200" baseline="0" dirty="0" err="1">
                          <a:effectLst/>
                        </a:rPr>
                        <a:t>comments</a:t>
                      </a:r>
                      <a:r>
                        <a:rPr lang="it-IT" sz="1200" baseline="0" dirty="0">
                          <a:effectLst/>
                        </a:rPr>
                        <a:t> by: TODD ANDREW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842" marR="60842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</a:rPr>
                        <a:t>DAY4 </a:t>
                      </a:r>
                      <a:r>
                        <a:rPr lang="en-GB" sz="1200" dirty="0">
                          <a:effectLst/>
                        </a:rPr>
                        <a:t>– 29/08 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afternoon </a:t>
                      </a:r>
                      <a:endParaRPr lang="it-IT" sz="18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Art</a:t>
                      </a:r>
                      <a:r>
                        <a:rPr lang="it-IT" sz="1200" b="1" baseline="0" dirty="0">
                          <a:effectLst/>
                        </a:rPr>
                        <a:t> and </a:t>
                      </a:r>
                      <a:r>
                        <a:rPr lang="it-IT" sz="1200" b="1" baseline="0" dirty="0" err="1">
                          <a:effectLst/>
                        </a:rPr>
                        <a:t>Museums</a:t>
                      </a:r>
                      <a:endParaRPr lang="it-IT" sz="18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effectLst/>
                        </a:rPr>
                        <a:t>Patrizia</a:t>
                      </a:r>
                      <a:r>
                        <a:rPr lang="en-GB" sz="1200" b="1" dirty="0">
                          <a:effectLst/>
                        </a:rPr>
                        <a:t> </a:t>
                      </a:r>
                      <a:r>
                        <a:rPr lang="en-GB" sz="1200" b="1" dirty="0" err="1">
                          <a:effectLst/>
                        </a:rPr>
                        <a:t>Asproni</a:t>
                      </a:r>
                      <a:endParaRPr lang="en-GB" sz="12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Manufacturing</a:t>
                      </a:r>
                      <a:endParaRPr lang="it-IT" sz="18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STRIANO – </a:t>
                      </a:r>
                      <a:r>
                        <a:rPr lang="it-IT" sz="1200" b="1" dirty="0" err="1">
                          <a:effectLst/>
                        </a:rPr>
                        <a:t>comments</a:t>
                      </a:r>
                      <a:r>
                        <a:rPr lang="it-IT" sz="1200" b="1" dirty="0">
                          <a:effectLst/>
                        </a:rPr>
                        <a:t> by: COLOMBNI DANIELA</a:t>
                      </a:r>
                      <a:endParaRPr lang="it-IT" sz="1800" b="1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842" marR="6084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2765"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DAY5 </a:t>
                      </a:r>
                      <a:r>
                        <a:rPr lang="en-US" sz="1200" dirty="0">
                          <a:effectLst/>
                        </a:rPr>
                        <a:t>– 30/08 </a:t>
                      </a:r>
                      <a:r>
                        <a:rPr lang="it-IT" sz="1800" baseline="0" dirty="0">
                          <a:effectLst/>
                        </a:rPr>
                        <a:t> </a:t>
                      </a:r>
                      <a:r>
                        <a:rPr lang="en-US" sz="1200" b="1" baseline="0" dirty="0">
                          <a:solidFill>
                            <a:srgbClr val="C00000"/>
                          </a:solidFill>
                          <a:effectLst/>
                        </a:rPr>
                        <a:t>m</a:t>
                      </a: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</a:rPr>
                        <a:t>orning</a:t>
                      </a:r>
                      <a:endParaRPr lang="it-IT" sz="18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HFE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WALDEMAR KARWOSWSKY – comments by: BOY GUY</a:t>
                      </a: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Robotics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BERGAMASCO MASSIMO </a:t>
                      </a:r>
                      <a:r>
                        <a:rPr lang="it-IT" sz="1200" baseline="0" dirty="0">
                          <a:effectLst/>
                        </a:rPr>
                        <a:t>– </a:t>
                      </a:r>
                      <a:r>
                        <a:rPr lang="it-IT" sz="1200" baseline="0" dirty="0" err="1">
                          <a:effectLst/>
                        </a:rPr>
                        <a:t>comments</a:t>
                      </a:r>
                      <a:r>
                        <a:rPr lang="it-IT" sz="1200" baseline="0" dirty="0">
                          <a:effectLst/>
                        </a:rPr>
                        <a:t> by: Patrizia Marti</a:t>
                      </a:r>
                      <a:endParaRPr lang="it-IT" sz="1800" dirty="0"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it-I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842" marR="60842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12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842" marR="6084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29900" y="1557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132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301" y="6613699"/>
            <a:ext cx="1837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C000"/>
                </a:solidFill>
              </a:rPr>
              <a:t>www.iea2018.org</a:t>
            </a:r>
          </a:p>
        </p:txBody>
      </p:sp>
      <p:pic>
        <p:nvPicPr>
          <p:cNvPr id="2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2" y="1850635"/>
            <a:ext cx="9013875" cy="2953903"/>
          </a:xfrm>
          <a:prstGeom prst="rect">
            <a:avLst/>
          </a:prstGeom>
        </p:spPr>
      </p:pic>
      <p:sp>
        <p:nvSpPr>
          <p:cNvPr id="27" name="Rettangolo 14"/>
          <p:cNvSpPr/>
          <p:nvPr/>
        </p:nvSpPr>
        <p:spPr>
          <a:xfrm>
            <a:off x="0" y="1448966"/>
            <a:ext cx="9144000" cy="336278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8"/>
          <p:cNvSpPr txBox="1"/>
          <p:nvPr/>
        </p:nvSpPr>
        <p:spPr>
          <a:xfrm>
            <a:off x="135402" y="1424902"/>
            <a:ext cx="87142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ERGONOMICS IN THE FUTURE WORLD: Challenges and Opportunities for the HFE Practitioner &amp; Researcher in Cultural Contexts Worldwide”</a:t>
            </a:r>
            <a:endParaRPr lang="it-IT" dirty="0"/>
          </a:p>
          <a:p>
            <a:pPr marL="342900" indent="-342900">
              <a:buFont typeface="Arial" pitchFamily="34" charset="0"/>
              <a:buChar char="•"/>
            </a:pPr>
            <a:endParaRPr lang="it-IT" dirty="0">
              <a:latin typeface="ErgEr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This track is meant to be used by the </a:t>
            </a:r>
            <a:r>
              <a:rPr lang="en-US" b="1" dirty="0"/>
              <a:t>federation of national societies and regional networks</a:t>
            </a:r>
            <a:r>
              <a:rPr lang="en-US" dirty="0"/>
              <a:t> (FEES – ULAERGO – ERGOAFRICA – SEANES – BRICS - ACED, </a:t>
            </a:r>
            <a:r>
              <a:rPr lang="en-US" dirty="0" err="1"/>
              <a:t>etc</a:t>
            </a:r>
            <a:r>
              <a:rPr lang="en-US" dirty="0"/>
              <a:t>) to embrace a common cultural ground in order to elicit the state of the art of ergonomics and </a:t>
            </a:r>
            <a:r>
              <a:rPr lang="en-US" b="1" dirty="0"/>
              <a:t>to inform the closing session “future of human factors and ergonomics”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Each one of the 17 clusters (see attached file) will have a liaison person appointed by the national societies</a:t>
            </a:r>
            <a:endParaRPr lang="it-IT" dirty="0">
              <a:latin typeface="ErgEr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959050" y="4663"/>
            <a:ext cx="45143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i="1" dirty="0">
                <a:solidFill>
                  <a:srgbClr val="FF0000"/>
                </a:solidFill>
                <a:latin typeface="+mj-lt"/>
              </a:rPr>
              <a:t>Special Content: </a:t>
            </a:r>
          </a:p>
          <a:p>
            <a:pPr algn="r"/>
            <a:r>
              <a:rPr lang="en-US" sz="2800" b="1" i="1" dirty="0">
                <a:solidFill>
                  <a:srgbClr val="FF0000"/>
                </a:solidFill>
                <a:latin typeface="+mj-lt"/>
              </a:rPr>
              <a:t>ergonomics in the future world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53849" y="4335853"/>
            <a:ext cx="7371042" cy="21905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defTabSz="914400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Each cluster of national societies is asked to discuss and to answer the following questions:</a:t>
            </a:r>
          </a:p>
          <a:p>
            <a:pPr defTabSz="914400" fontAlgn="base">
              <a:spcBef>
                <a:spcPts val="13"/>
              </a:spcBef>
              <a:spcAft>
                <a:spcPct val="0"/>
              </a:spcAft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What are the most promising opportunities for RESEARCH &amp; DEVELOPMENT in HFE?</a:t>
            </a: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What is needed to make HFE PRACTICE more actionable/operational on the field level?</a:t>
            </a: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Calibri" pitchFamily="34" charset="0"/>
              <a:cs typeface="Arial" pitchFamily="34" charset="0"/>
            </a:endParaRP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What are the needs to be </a:t>
            </a:r>
            <a:r>
              <a:rPr kumimoji="0" lang="en-US" sz="1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included</a:t>
            </a:r>
            <a:r>
              <a:rPr kumimoji="0" lang="en-US" sz="1400" b="0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sz="1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HFE initial &amp; professional TRAINING?</a:t>
            </a: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Calibri" pitchFamily="34" charset="0"/>
              <a:cs typeface="Arial" pitchFamily="34" charset="0"/>
            </a:endParaRP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What is the contribution of HFE to the future of work?</a:t>
            </a: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Calibri" pitchFamily="34" charset="0"/>
              <a:cs typeface="Arial" pitchFamily="34" charset="0"/>
            </a:endParaRPr>
          </a:p>
          <a:p>
            <a:pPr marR="161925" lvl="1" defTabSz="914400" fontAlgn="base">
              <a:spcBef>
                <a:spcPct val="0"/>
              </a:spcBef>
              <a:spcAft>
                <a:spcPct val="0"/>
              </a:spcAft>
            </a:pPr>
            <a:endParaRPr kumimoji="0" 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097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301" y="6613699"/>
            <a:ext cx="1837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C000"/>
                </a:solidFill>
              </a:rPr>
              <a:t>www.iea2018.org</a:t>
            </a:r>
          </a:p>
        </p:txBody>
      </p:sp>
      <p:pic>
        <p:nvPicPr>
          <p:cNvPr id="2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2" y="1850635"/>
            <a:ext cx="9013875" cy="2953903"/>
          </a:xfrm>
          <a:prstGeom prst="rect">
            <a:avLst/>
          </a:prstGeom>
        </p:spPr>
      </p:pic>
      <p:sp>
        <p:nvSpPr>
          <p:cNvPr id="27" name="Rettangolo 14"/>
          <p:cNvSpPr/>
          <p:nvPr/>
        </p:nvSpPr>
        <p:spPr>
          <a:xfrm>
            <a:off x="0" y="1448966"/>
            <a:ext cx="9144000" cy="336278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8"/>
          <p:cNvSpPr txBox="1"/>
          <p:nvPr/>
        </p:nvSpPr>
        <p:spPr>
          <a:xfrm>
            <a:off x="704088" y="2183209"/>
            <a:ext cx="784555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latin typeface="ErgEr"/>
              </a:rPr>
              <a:t>Network of societies Leading           Cluster of Societies Partecipating  </a:t>
            </a:r>
          </a:p>
        </p:txBody>
      </p:sp>
      <p:sp>
        <p:nvSpPr>
          <p:cNvPr id="7" name="Rettangolo 6"/>
          <p:cNvSpPr/>
          <p:nvPr/>
        </p:nvSpPr>
        <p:spPr>
          <a:xfrm>
            <a:off x="3959050" y="4663"/>
            <a:ext cx="45143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i="1" dirty="0">
                <a:solidFill>
                  <a:srgbClr val="FF0000"/>
                </a:solidFill>
                <a:latin typeface="+mj-lt"/>
              </a:rPr>
              <a:t>Innovative Session: </a:t>
            </a:r>
          </a:p>
          <a:p>
            <a:pPr algn="r"/>
            <a:r>
              <a:rPr lang="en-US" sz="2800" b="1" i="1" dirty="0">
                <a:solidFill>
                  <a:srgbClr val="FF0000"/>
                </a:solidFill>
                <a:latin typeface="+mj-lt"/>
              </a:rPr>
              <a:t>ergonomics in the future world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83502"/>
              </p:ext>
            </p:extLst>
          </p:nvPr>
        </p:nvGraphicFramePr>
        <p:xfrm>
          <a:off x="737602" y="2643647"/>
          <a:ext cx="7812037" cy="37128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3808">
                  <a:extLst>
                    <a:ext uri="{9D8B030D-6E8A-4147-A177-3AD203B41FA5}">
                      <a16:colId xmlns:a16="http://schemas.microsoft.com/office/drawing/2014/main" val="3501000945"/>
                    </a:ext>
                  </a:extLst>
                </a:gridCol>
                <a:gridCol w="4318229">
                  <a:extLst>
                    <a:ext uri="{9D8B030D-6E8A-4147-A177-3AD203B41FA5}">
                      <a16:colId xmlns:a16="http://schemas.microsoft.com/office/drawing/2014/main" val="1232123885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FEES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Cluster north mediterranean countries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430151"/>
                  </a:ext>
                </a:extLst>
              </a:tr>
              <a:tr h="28958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 Cluster French speaking countries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2241819"/>
                  </a:ext>
                </a:extLst>
              </a:tr>
              <a:tr h="28958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Cluster English speaking European countries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1065340"/>
                  </a:ext>
                </a:extLst>
              </a:tr>
              <a:tr h="28958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 Cluster German speaking  countries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3080224"/>
                  </a:ext>
                </a:extLst>
              </a:tr>
              <a:tr h="289588">
                <a:tc vMerge="1"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Eastern Europe countries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5665382"/>
                  </a:ext>
                </a:extLst>
              </a:tr>
              <a:tr h="56360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NORDIC ERGONOMICS AND HUMAN FACTORS SOCIETY and LATVIA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Cluster\EU Nordic and Baltic Sea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736245"/>
                  </a:ext>
                </a:extLst>
              </a:tr>
              <a:tr h="28958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AHFE +ACE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Cluster\ NA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526927"/>
                  </a:ext>
                </a:extLst>
              </a:tr>
              <a:tr h="28958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Australia and New Zealand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Cluster \ Southern Cross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347352"/>
                  </a:ext>
                </a:extLst>
              </a:tr>
              <a:tr h="28958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SEANES/ACED/</a:t>
                      </a:r>
                      <a:r>
                        <a:rPr lang="it-IT" sz="1400" b="1" u="none" strike="noStrike" baseline="0" dirty="0">
                          <a:effectLst/>
                          <a:latin typeface="+mj-lt"/>
                        </a:rPr>
                        <a:t> </a:t>
                      </a: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Asia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Cluster \ ASIA-SEANES\ ACED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50735"/>
                  </a:ext>
                </a:extLst>
              </a:tr>
              <a:tr h="28958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ULAERGO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Cluster  Latin cultures/ ULAERGO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508158"/>
                  </a:ext>
                </a:extLst>
              </a:tr>
              <a:tr h="28958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BRICS +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cluster \BRICS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325704"/>
                  </a:ext>
                </a:extLst>
              </a:tr>
              <a:tr h="28958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ERGOAFRICA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it-IT" sz="1600" u="none" strike="noStrike" dirty="0">
                          <a:effectLst/>
                          <a:latin typeface="+mj-lt"/>
                        </a:rPr>
                        <a:t>cluster AFRICA</a:t>
                      </a:r>
                      <a:endParaRPr lang="it-IT" sz="1600" b="0" i="0" u="none" strike="noStrike" dirty="0">
                        <a:solidFill>
                          <a:srgbClr val="9C0006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64845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17599" y="1177709"/>
            <a:ext cx="6836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+mj-lt"/>
                <a:ea typeface="Arial" panose="020B0604020202020204" pitchFamily="34" charset="0"/>
              </a:rPr>
              <a:t>ERGONOMICS IN THE FUTURE WORLD: Challenges and Opportunities for the HFE Practitioner &amp; Researcher in Cultural Contexts Worldwide</a:t>
            </a:r>
            <a:endParaRPr lang="it-IT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8542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61" y="3861048"/>
            <a:ext cx="2972645" cy="195218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301" y="6613699"/>
            <a:ext cx="1837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C000"/>
                </a:solidFill>
              </a:rPr>
              <a:t>www.iea2018.org</a:t>
            </a:r>
          </a:p>
        </p:txBody>
      </p:sp>
      <p:sp>
        <p:nvSpPr>
          <p:cNvPr id="15" name="CasellaDiTesto 3"/>
          <p:cNvSpPr txBox="1"/>
          <p:nvPr/>
        </p:nvSpPr>
        <p:spPr>
          <a:xfrm>
            <a:off x="377141" y="2477310"/>
            <a:ext cx="6536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+mn-lt"/>
              </a:rPr>
              <a:t>How </a:t>
            </a:r>
            <a:r>
              <a:rPr lang="it-IT" sz="2400" dirty="0" err="1">
                <a:latin typeface="+mn-lt"/>
              </a:rPr>
              <a:t>does</a:t>
            </a:r>
            <a:r>
              <a:rPr lang="it-IT" sz="2400" dirty="0">
                <a:latin typeface="+mn-lt"/>
              </a:rPr>
              <a:t> </a:t>
            </a:r>
            <a:r>
              <a:rPr lang="it-IT" sz="2400" dirty="0" err="1">
                <a:latin typeface="+mn-lt"/>
              </a:rPr>
              <a:t>your</a:t>
            </a:r>
            <a:r>
              <a:rPr lang="it-IT" sz="2400" dirty="0">
                <a:latin typeface="+mn-lt"/>
              </a:rPr>
              <a:t> </a:t>
            </a:r>
            <a:r>
              <a:rPr lang="it-IT" sz="2400" dirty="0" err="1">
                <a:latin typeface="+mn-lt"/>
              </a:rPr>
              <a:t>research</a:t>
            </a:r>
            <a:r>
              <a:rPr lang="it-IT" sz="2400" dirty="0">
                <a:latin typeface="+mn-lt"/>
              </a:rPr>
              <a:t> look </a:t>
            </a:r>
            <a:r>
              <a:rPr lang="it-IT" sz="2400" dirty="0" err="1">
                <a:latin typeface="+mn-lt"/>
              </a:rPr>
              <a:t>like</a:t>
            </a:r>
            <a:r>
              <a:rPr lang="it-IT" sz="2400" dirty="0">
                <a:latin typeface="+mn-lt"/>
              </a:rPr>
              <a:t> from «the </a:t>
            </a:r>
            <a:r>
              <a:rPr lang="it-IT" sz="2400" dirty="0" err="1">
                <a:latin typeface="+mn-lt"/>
              </a:rPr>
              <a:t>field</a:t>
            </a:r>
            <a:r>
              <a:rPr lang="it-IT" sz="2400" dirty="0">
                <a:latin typeface="+mn-lt"/>
              </a:rPr>
              <a:t>»?</a:t>
            </a:r>
          </a:p>
        </p:txBody>
      </p:sp>
      <p:sp>
        <p:nvSpPr>
          <p:cNvPr id="16" name="CasellaDiTesto 4"/>
          <p:cNvSpPr txBox="1"/>
          <p:nvPr/>
        </p:nvSpPr>
        <p:spPr>
          <a:xfrm>
            <a:off x="377141" y="2825558"/>
            <a:ext cx="5263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>
                <a:latin typeface="+mn-lt"/>
              </a:rPr>
              <a:t>Research</a:t>
            </a:r>
            <a:r>
              <a:rPr lang="it-IT" sz="2400" dirty="0">
                <a:latin typeface="+mn-lt"/>
              </a:rPr>
              <a:t> </a:t>
            </a:r>
            <a:r>
              <a:rPr lang="it-IT" sz="2400" dirty="0" err="1">
                <a:latin typeface="+mn-lt"/>
              </a:rPr>
              <a:t>seen</a:t>
            </a:r>
            <a:r>
              <a:rPr lang="it-IT" sz="2400" dirty="0">
                <a:latin typeface="+mn-lt"/>
              </a:rPr>
              <a:t> from the </a:t>
            </a:r>
            <a:r>
              <a:rPr lang="it-IT" sz="2400" dirty="0" err="1">
                <a:latin typeface="+mn-lt"/>
              </a:rPr>
              <a:t>user</a:t>
            </a:r>
            <a:r>
              <a:rPr lang="it-IT" sz="2400" dirty="0">
                <a:latin typeface="+mn-lt"/>
              </a:rPr>
              <a:t> </a:t>
            </a:r>
            <a:r>
              <a:rPr lang="it-IT" sz="2400" dirty="0" err="1">
                <a:latin typeface="+mn-lt"/>
              </a:rPr>
              <a:t>perspective</a:t>
            </a:r>
            <a:endParaRPr lang="it-IT" sz="2400" dirty="0">
              <a:latin typeface="+mn-lt"/>
            </a:endParaRPr>
          </a:p>
        </p:txBody>
      </p:sp>
      <p:sp>
        <p:nvSpPr>
          <p:cNvPr id="17" name="CasellaDiTesto 6"/>
          <p:cNvSpPr txBox="1"/>
          <p:nvPr/>
        </p:nvSpPr>
        <p:spPr>
          <a:xfrm>
            <a:off x="383767" y="3154288"/>
            <a:ext cx="743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+mn-lt"/>
              </a:rPr>
              <a:t>Video </a:t>
            </a:r>
            <a:r>
              <a:rPr lang="it-IT" sz="2400" dirty="0" err="1">
                <a:latin typeface="+mn-lt"/>
              </a:rPr>
              <a:t>showing</a:t>
            </a:r>
            <a:r>
              <a:rPr lang="it-IT" sz="2400" dirty="0">
                <a:latin typeface="+mn-lt"/>
              </a:rPr>
              <a:t> the </a:t>
            </a:r>
            <a:r>
              <a:rPr lang="it-IT" sz="2400" dirty="0" err="1">
                <a:latin typeface="+mn-lt"/>
              </a:rPr>
              <a:t>effect</a:t>
            </a:r>
            <a:r>
              <a:rPr lang="it-IT" sz="2400" dirty="0">
                <a:latin typeface="+mn-lt"/>
              </a:rPr>
              <a:t>/</a:t>
            </a:r>
            <a:r>
              <a:rPr lang="it-IT" sz="2400" dirty="0" err="1">
                <a:latin typeface="+mn-lt"/>
              </a:rPr>
              <a:t>reaction</a:t>
            </a:r>
            <a:r>
              <a:rPr lang="it-IT" sz="2400" dirty="0">
                <a:latin typeface="+mn-lt"/>
              </a:rPr>
              <a:t>/</a:t>
            </a:r>
            <a:r>
              <a:rPr lang="it-IT" sz="2400" dirty="0" err="1">
                <a:latin typeface="+mn-lt"/>
              </a:rPr>
              <a:t>need</a:t>
            </a:r>
            <a:r>
              <a:rPr lang="it-IT" sz="2400" dirty="0">
                <a:latin typeface="+mn-lt"/>
              </a:rPr>
              <a:t> of </a:t>
            </a:r>
            <a:r>
              <a:rPr lang="it-IT" sz="2400" dirty="0" err="1">
                <a:latin typeface="+mn-lt"/>
              </a:rPr>
              <a:t>your</a:t>
            </a:r>
            <a:r>
              <a:rPr lang="it-IT" sz="2400" dirty="0">
                <a:latin typeface="+mn-lt"/>
              </a:rPr>
              <a:t> </a:t>
            </a:r>
            <a:r>
              <a:rPr lang="it-IT" sz="2400" dirty="0" err="1">
                <a:latin typeface="+mn-lt"/>
              </a:rPr>
              <a:t>research</a:t>
            </a:r>
            <a:r>
              <a:rPr lang="it-IT" sz="2400" dirty="0">
                <a:latin typeface="+mn-lt"/>
              </a:rPr>
              <a:t>  </a:t>
            </a:r>
          </a:p>
        </p:txBody>
      </p:sp>
      <p:pic>
        <p:nvPicPr>
          <p:cNvPr id="1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084" y="3861048"/>
            <a:ext cx="2627784" cy="1970838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7" t="10666" r="22384" b="10017"/>
          <a:stretch/>
        </p:blipFill>
        <p:spPr bwMode="auto">
          <a:xfrm>
            <a:off x="395536" y="3861048"/>
            <a:ext cx="2458155" cy="194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377141" y="1424769"/>
            <a:ext cx="3333468" cy="58477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Video Abstract</a:t>
            </a:r>
            <a:endParaRPr lang="it-IT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12" y="1230879"/>
            <a:ext cx="972553" cy="972553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759406" y="2552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b="1" i="1" dirty="0">
                <a:solidFill>
                  <a:srgbClr val="FF0000"/>
                </a:solidFill>
              </a:rPr>
              <a:t>Special Content: </a:t>
            </a:r>
          </a:p>
          <a:p>
            <a:pPr algn="r"/>
            <a:r>
              <a:rPr lang="en-US" b="1" i="1" dirty="0">
                <a:solidFill>
                  <a:srgbClr val="FF0000"/>
                </a:solidFill>
              </a:rPr>
              <a:t>Video abstracts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763433" y="1433641"/>
            <a:ext cx="20998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N. 40 Visual </a:t>
            </a:r>
            <a:r>
              <a:rPr lang="it-IT" dirty="0" err="1"/>
              <a:t>abstract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6589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301" y="6613699"/>
            <a:ext cx="1837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C000"/>
                </a:solidFill>
              </a:rPr>
              <a:t>www.iea2018.org</a:t>
            </a:r>
          </a:p>
        </p:txBody>
      </p:sp>
      <p:pic>
        <p:nvPicPr>
          <p:cNvPr id="2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827" y="3337748"/>
            <a:ext cx="11284640" cy="3698047"/>
          </a:xfrm>
          <a:prstGeom prst="rect">
            <a:avLst/>
          </a:prstGeom>
        </p:spPr>
      </p:pic>
      <p:sp>
        <p:nvSpPr>
          <p:cNvPr id="26" name="Rettangolo 7"/>
          <p:cNvSpPr/>
          <p:nvPr/>
        </p:nvSpPr>
        <p:spPr>
          <a:xfrm>
            <a:off x="1653005" y="1749125"/>
            <a:ext cx="2448272" cy="138897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800" b="1" dirty="0">
                <a:solidFill>
                  <a:schemeClr val="tx1"/>
                </a:solidFill>
              </a:rPr>
              <a:t>HFE</a:t>
            </a:r>
          </a:p>
          <a:p>
            <a:pPr algn="ctr"/>
            <a:endParaRPr lang="it-IT" dirty="0"/>
          </a:p>
        </p:txBody>
      </p:sp>
      <p:sp>
        <p:nvSpPr>
          <p:cNvPr id="27" name="Rettangolo 14"/>
          <p:cNvSpPr/>
          <p:nvPr/>
        </p:nvSpPr>
        <p:spPr>
          <a:xfrm>
            <a:off x="-23993" y="3171617"/>
            <a:ext cx="9144000" cy="3897694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Immagin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" t="3817" r="4058" b="6150"/>
          <a:stretch/>
        </p:blipFill>
        <p:spPr>
          <a:xfrm>
            <a:off x="7587347" y="1749125"/>
            <a:ext cx="1305133" cy="1389169"/>
          </a:xfrm>
          <a:prstGeom prst="rect">
            <a:avLst/>
          </a:prstGeom>
        </p:spPr>
      </p:pic>
      <p:pic>
        <p:nvPicPr>
          <p:cNvPr id="31" name="Immagin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8" y="1749125"/>
            <a:ext cx="1223546" cy="13889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2" name="CasellaDiTesto 8"/>
          <p:cNvSpPr txBox="1"/>
          <p:nvPr/>
        </p:nvSpPr>
        <p:spPr>
          <a:xfrm>
            <a:off x="4252957" y="1578631"/>
            <a:ext cx="32646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Book Antiqua" panose="02040602050305030304" pitchFamily="18" charset="0"/>
              </a:rPr>
              <a:t>Special session </a:t>
            </a:r>
            <a:r>
              <a:rPr lang="it-IT" sz="2400" dirty="0" err="1">
                <a:latin typeface="Book Antiqua" panose="02040602050305030304" pitchFamily="18" charset="0"/>
              </a:rPr>
              <a:t>coordinated</a:t>
            </a:r>
            <a:r>
              <a:rPr lang="it-IT" sz="2400" dirty="0">
                <a:latin typeface="Book Antiqua" panose="02040602050305030304" pitchFamily="18" charset="0"/>
              </a:rPr>
              <a:t> by Ernst</a:t>
            </a:r>
          </a:p>
          <a:p>
            <a:pPr algn="ctr"/>
            <a:r>
              <a:rPr lang="it-IT" sz="2400" dirty="0">
                <a:latin typeface="Book Antiqua" panose="02040602050305030304" pitchFamily="18" charset="0"/>
              </a:rPr>
              <a:t>Stories and </a:t>
            </a:r>
            <a:r>
              <a:rPr lang="it-IT" sz="2400" dirty="0" err="1">
                <a:latin typeface="Book Antiqua" panose="02040602050305030304" pitchFamily="18" charset="0"/>
              </a:rPr>
              <a:t>History</a:t>
            </a:r>
            <a:r>
              <a:rPr lang="it-IT" sz="2400" dirty="0">
                <a:latin typeface="Book Antiqua" panose="02040602050305030304" pitchFamily="18" charset="0"/>
              </a:rPr>
              <a:t> of Human </a:t>
            </a:r>
            <a:r>
              <a:rPr lang="it-IT" sz="2400" dirty="0" err="1">
                <a:latin typeface="Book Antiqua" panose="02040602050305030304" pitchFamily="18" charset="0"/>
              </a:rPr>
              <a:t>Factors</a:t>
            </a:r>
            <a:endParaRPr lang="it-IT" sz="2400" dirty="0">
              <a:latin typeface="Book Antiqua" panose="02040602050305030304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3759406" y="2552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b="1" i="1" dirty="0">
                <a:solidFill>
                  <a:srgbClr val="FF0000"/>
                </a:solidFill>
              </a:rPr>
              <a:t>Special Content: </a:t>
            </a:r>
          </a:p>
          <a:p>
            <a:pPr algn="r"/>
            <a:r>
              <a:rPr lang="en-US" b="1" i="1" dirty="0">
                <a:solidFill>
                  <a:srgbClr val="FF0000"/>
                </a:solidFill>
              </a:rPr>
              <a:t>Human factor stories</a:t>
            </a:r>
            <a:endParaRPr lang="it-IT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97483"/>
              </p:ext>
            </p:extLst>
          </p:nvPr>
        </p:nvGraphicFramePr>
        <p:xfrm>
          <a:off x="2166479" y="3888167"/>
          <a:ext cx="5351145" cy="25400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1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06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Book Antiqua" pitchFamily="18" charset="0"/>
                        </a:rPr>
                        <a:t>An Attempt To Study The Evolution Of French-speaking Ergonomics</a:t>
                      </a:r>
                      <a:endParaRPr lang="en-US" sz="1600" b="1" i="0" u="none" strike="noStrike" dirty="0">
                        <a:effectLst/>
                        <a:latin typeface="Book Antiqua" pitchFamily="18" charset="0"/>
                      </a:endParaRPr>
                    </a:p>
                  </a:txBody>
                  <a:tcPr marL="5443" marR="5443" marT="544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94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>
                          <a:effectLst/>
                          <a:latin typeface="Book Antiqua" pitchFamily="18" charset="0"/>
                        </a:rPr>
                        <a:t>Ergonomics at 60</a:t>
                      </a:r>
                      <a:endParaRPr lang="it-IT" sz="1600" b="1" i="0" u="none" strike="noStrike">
                        <a:effectLst/>
                        <a:latin typeface="Book Antiqua" pitchFamily="18" charset="0"/>
                      </a:endParaRPr>
                    </a:p>
                  </a:txBody>
                  <a:tcPr marL="5443" marR="5443" marT="544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4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>
                          <a:effectLst/>
                          <a:latin typeface="Book Antiqua" pitchFamily="18" charset="0"/>
                        </a:rPr>
                        <a:t>Montessori discover of ergonomics</a:t>
                      </a:r>
                      <a:endParaRPr lang="it-IT" sz="1600" b="1" i="0" u="none" strike="noStrike">
                        <a:effectLst/>
                        <a:latin typeface="Book Antiqua" pitchFamily="18" charset="0"/>
                      </a:endParaRPr>
                    </a:p>
                  </a:txBody>
                  <a:tcPr marL="5443" marR="5443" marT="544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6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Book Antiqua" pitchFamily="18" charset="0"/>
                        </a:rPr>
                        <a:t>Ergonomics and design in Brazil: The ergonomic concept of Itiro Iida</a:t>
                      </a:r>
                      <a:endParaRPr lang="en-US" sz="1600" b="1" i="0" u="none" strike="noStrike">
                        <a:effectLst/>
                        <a:latin typeface="Book Antiqua" pitchFamily="18" charset="0"/>
                      </a:endParaRPr>
                    </a:p>
                  </a:txBody>
                  <a:tcPr marL="5443" marR="5443" marT="544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7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Book Antiqua" pitchFamily="18" charset="0"/>
                        </a:rPr>
                        <a:t>Technological constraints related to the practice of </a:t>
                      </a:r>
                      <a:r>
                        <a:rPr lang="en-US" sz="1600" b="1" u="none" strike="noStrike" dirty="0" err="1">
                          <a:effectLst/>
                          <a:latin typeface="Book Antiqua" pitchFamily="18" charset="0"/>
                        </a:rPr>
                        <a:t>parathetism</a:t>
                      </a:r>
                      <a:r>
                        <a:rPr lang="en-US" sz="1600" b="1" u="none" strike="noStrike" dirty="0">
                          <a:effectLst/>
                          <a:latin typeface="Book Antiqua" pitchFamily="18" charset="0"/>
                        </a:rPr>
                        <a:t> launches: Performance and Prevention of Work related musculoskeletal disorder.</a:t>
                      </a:r>
                      <a:endParaRPr lang="en-US" sz="1600" b="1" i="0" u="none" strike="noStrike" dirty="0">
                        <a:effectLst/>
                        <a:latin typeface="Book Antiqua" pitchFamily="18" charset="0"/>
                      </a:endParaRPr>
                    </a:p>
                  </a:txBody>
                  <a:tcPr marL="5443" marR="5443" marT="544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37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F0331F-6CD9-7045-A512-91452EA33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26627C-5193-394C-A119-9DF0A1ABD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5D180C-D8DD-8A48-A2E1-2A354DD4E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89287"/>
            <a:ext cx="2653525" cy="380219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93CCB18-1F96-6641-A4F9-CDCD2F0AC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999" y="1135324"/>
            <a:ext cx="4750978" cy="6068887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3759406" y="2552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b="1" i="1" dirty="0">
                <a:solidFill>
                  <a:srgbClr val="FF0000"/>
                </a:solidFill>
              </a:rPr>
              <a:t>Special Content: </a:t>
            </a:r>
          </a:p>
          <a:p>
            <a:pPr algn="r"/>
            <a:r>
              <a:rPr lang="en-US" b="1" i="1" dirty="0">
                <a:solidFill>
                  <a:srgbClr val="FF0000"/>
                </a:solidFill>
              </a:rPr>
              <a:t>WHO CC-IEA event</a:t>
            </a:r>
            <a:endParaRPr lang="it-IT" b="1" i="1" dirty="0">
              <a:solidFill>
                <a:srgbClr val="FF0000"/>
              </a:solidFill>
            </a:endParaRPr>
          </a:p>
        </p:txBody>
      </p:sp>
      <p:pic>
        <p:nvPicPr>
          <p:cNvPr id="8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15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5958498" y="425793"/>
            <a:ext cx="2393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SOCIAL PROGRAM</a:t>
            </a: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74523" y="4912040"/>
            <a:ext cx="7415474" cy="566738"/>
          </a:xfrm>
        </p:spPr>
        <p:txBody>
          <a:bodyPr>
            <a:noAutofit/>
          </a:bodyPr>
          <a:lstStyle/>
          <a:p>
            <a:r>
              <a:rPr lang="it-IT" sz="2400" dirty="0"/>
              <a:t>Opening session with Multi-</a:t>
            </a:r>
            <a:r>
              <a:rPr lang="it-IT" sz="2400" dirty="0" err="1"/>
              <a:t>sensorial</a:t>
            </a:r>
            <a:r>
              <a:rPr lang="it-IT" sz="2400" dirty="0"/>
              <a:t> show:</a:t>
            </a:r>
            <a:br>
              <a:rPr lang="it-IT" sz="2400" dirty="0"/>
            </a:br>
            <a:r>
              <a:rPr lang="it-IT" sz="2400" dirty="0"/>
              <a:t>music, light and </a:t>
            </a:r>
            <a:r>
              <a:rPr lang="it-IT" sz="2400" dirty="0" err="1"/>
              <a:t>perfum</a:t>
            </a:r>
            <a:r>
              <a:rPr lang="it-IT" sz="2400" dirty="0"/>
              <a:t> by Antonio  Artese piano player</a:t>
            </a:r>
            <a:br>
              <a:rPr lang="it-IT" sz="2400" dirty="0"/>
            </a:br>
            <a:br>
              <a:rPr lang="it-IT" sz="2400" dirty="0"/>
            </a:br>
            <a:r>
              <a:rPr lang="it-IT" sz="2400" dirty="0"/>
              <a:t>Social </a:t>
            </a:r>
            <a:r>
              <a:rPr lang="it-IT" sz="2400" dirty="0" err="1"/>
              <a:t>dinner</a:t>
            </a:r>
            <a:r>
              <a:rPr lang="it-IT" sz="2400" dirty="0"/>
              <a:t> in </a:t>
            </a:r>
            <a:r>
              <a:rPr lang="it-IT" sz="2400" dirty="0" err="1"/>
              <a:t>Botanic</a:t>
            </a:r>
            <a:r>
              <a:rPr lang="it-IT" sz="2400" dirty="0"/>
              <a:t> Garden and </a:t>
            </a:r>
            <a:r>
              <a:rPr lang="it-IT" sz="2400" dirty="0" err="1"/>
              <a:t>after</a:t>
            </a:r>
            <a:r>
              <a:rPr lang="it-IT" sz="2400" dirty="0"/>
              <a:t> dancing with an </a:t>
            </a:r>
            <a:r>
              <a:rPr lang="it-IT" sz="2400" dirty="0" err="1"/>
              <a:t>Italian</a:t>
            </a:r>
            <a:r>
              <a:rPr lang="it-IT" sz="2400" dirty="0"/>
              <a:t> band</a:t>
            </a:r>
            <a:br>
              <a:rPr lang="it-IT" sz="2400" dirty="0"/>
            </a:br>
            <a:br>
              <a:rPr lang="it-IT" sz="2400" dirty="0"/>
            </a:br>
            <a:r>
              <a:rPr lang="it-IT" sz="2400" dirty="0"/>
              <a:t>Social </a:t>
            </a:r>
            <a:r>
              <a:rPr lang="it-IT" sz="2400" dirty="0" err="1"/>
              <a:t>tours</a:t>
            </a:r>
            <a:r>
              <a:rPr lang="it-IT" sz="2400" dirty="0"/>
              <a:t> and special </a:t>
            </a:r>
            <a:r>
              <a:rPr lang="it-IT" sz="2400" dirty="0" err="1"/>
              <a:t>tourist</a:t>
            </a:r>
            <a:r>
              <a:rPr lang="it-IT" sz="2400" dirty="0"/>
              <a:t> </a:t>
            </a:r>
            <a:r>
              <a:rPr lang="it-IT" sz="2400" dirty="0" err="1"/>
              <a:t>experiences</a:t>
            </a:r>
            <a:r>
              <a:rPr lang="it-IT" sz="2400" dirty="0"/>
              <a:t> </a:t>
            </a:r>
          </a:p>
        </p:txBody>
      </p:sp>
      <p:pic>
        <p:nvPicPr>
          <p:cNvPr id="6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01" y="1344744"/>
            <a:ext cx="2573220" cy="14753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4745"/>
            <a:ext cx="3372143" cy="14753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45" y="1344744"/>
            <a:ext cx="2224090" cy="147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24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7814" r="906" b="4441"/>
          <a:stretch/>
        </p:blipFill>
        <p:spPr>
          <a:xfrm>
            <a:off x="219456" y="1353312"/>
            <a:ext cx="9110733" cy="458241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958498" y="425793"/>
            <a:ext cx="1941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SOCIAL MEDIA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248508" y="6277708"/>
            <a:ext cx="5973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NOT ENOUGH GOOD FROM THE ERGONOMIC POINT OF VIEW</a:t>
            </a:r>
          </a:p>
        </p:txBody>
      </p:sp>
      <p:pic>
        <p:nvPicPr>
          <p:cNvPr id="5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35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64587"/>
            <a:ext cx="1275387" cy="1291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7516" y="323159"/>
            <a:ext cx="64953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>
                <a:solidFill>
                  <a:srgbClr val="FF0000"/>
                </a:solidFill>
              </a:rPr>
              <a:t>Facebook:@FlorenceIEA2018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2322" t="10378" r="25714" b="32357"/>
          <a:stretch/>
        </p:blipFill>
        <p:spPr>
          <a:xfrm>
            <a:off x="453278" y="1583940"/>
            <a:ext cx="7192847" cy="35833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36644" y="5669461"/>
            <a:ext cx="2115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3200" dirty="0">
                <a:solidFill>
                  <a:srgbClr val="1D2129"/>
                </a:solidFill>
                <a:latin typeface="inherit"/>
                <a:hlinkClick r:id="rId4"/>
              </a:rPr>
              <a:t>IEA 2018</a:t>
            </a:r>
            <a:endParaRPr lang="it-IT" altLang="it-IT" sz="3200" dirty="0">
              <a:solidFill>
                <a:srgbClr val="1D2129"/>
              </a:solidFill>
              <a:latin typeface="Helvetica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4" y="5454994"/>
            <a:ext cx="1013711" cy="10137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18" y="5401780"/>
            <a:ext cx="1120135" cy="11201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15351" y="5720168"/>
            <a:ext cx="2730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3200" b="1" dirty="0">
                <a:solidFill>
                  <a:srgbClr val="1D2129"/>
                </a:solidFill>
                <a:latin typeface="inherit"/>
              </a:rPr>
              <a:t>Active</a:t>
            </a:r>
            <a:endParaRPr lang="it-IT" altLang="it-IT" sz="3200" b="1" dirty="0">
              <a:solidFill>
                <a:srgbClr val="1D2129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8791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921" t="8826" r="46447"/>
          <a:stretch/>
        </p:blipFill>
        <p:spPr>
          <a:xfrm>
            <a:off x="0" y="0"/>
            <a:ext cx="522572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9496" y="772791"/>
            <a:ext cx="376840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prstClr val="black"/>
                </a:solidFill>
              </a:rPr>
              <a:t>Use the Facebook page to amplify </a:t>
            </a:r>
          </a:p>
          <a:p>
            <a:r>
              <a:rPr lang="it-IT" sz="2000" dirty="0">
                <a:solidFill>
                  <a:prstClr val="black"/>
                </a:solidFill>
              </a:rPr>
              <a:t>The information produced by </a:t>
            </a:r>
          </a:p>
          <a:p>
            <a:r>
              <a:rPr lang="it-IT" sz="2000" dirty="0">
                <a:solidFill>
                  <a:prstClr val="black"/>
                </a:solidFill>
              </a:rPr>
              <a:t>the main web site</a:t>
            </a:r>
          </a:p>
          <a:p>
            <a:r>
              <a:rPr lang="it-IT" sz="2000" dirty="0">
                <a:solidFill>
                  <a:prstClr val="black"/>
                </a:solidFill>
                <a:hlinkClick r:id="rId3"/>
              </a:rPr>
              <a:t>www.iea2018.org</a:t>
            </a:r>
            <a:endParaRPr lang="it-IT" sz="2000" dirty="0">
              <a:solidFill>
                <a:prstClr val="black"/>
              </a:solidFill>
            </a:endParaRPr>
          </a:p>
          <a:p>
            <a:endParaRPr lang="it-IT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prstClr val="black"/>
                </a:solidFill>
              </a:rPr>
              <a:t>Registered participants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prstClr val="black"/>
                </a:solidFill>
              </a:rPr>
              <a:t>Key note info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prstClr val="black"/>
                </a:solidFill>
              </a:rPr>
              <a:t>Promotional  video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prstClr val="black"/>
                </a:solidFill>
              </a:rPr>
              <a:t>Updates on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prstClr val="black"/>
                </a:solidFill>
              </a:rPr>
              <a:t>Updates on events</a:t>
            </a:r>
          </a:p>
          <a:p>
            <a:endParaRPr lang="it-IT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20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21103" y="442487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Remarks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58908" y="1721659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The interactions with the IEA 2018 facebook page increased constantly. The first peak was registred after the post on number of abstract submitted</a:t>
            </a:r>
          </a:p>
          <a:p>
            <a:r>
              <a:rPr lang="it-IT" dirty="0"/>
              <a:t>The most followed post was the conference program scoring </a:t>
            </a:r>
            <a:r>
              <a:rPr lang="it-IT" b="1" dirty="0"/>
              <a:t>1200 views</a:t>
            </a:r>
          </a:p>
          <a:p>
            <a:r>
              <a:rPr lang="it-IT" dirty="0"/>
              <a:t>The post regarding the opening cerimony had 470 views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5107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21705" t="40140" r="21477" b="31958"/>
          <a:stretch/>
        </p:blipFill>
        <p:spPr>
          <a:xfrm>
            <a:off x="103908" y="4081185"/>
            <a:ext cx="9040092" cy="2404664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 rot="5400000">
            <a:off x="7010829" y="2995973"/>
            <a:ext cx="1388130" cy="198653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6912682" y="3182313"/>
            <a:ext cx="1584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</a:rPr>
              <a:t>605 </a:t>
            </a:r>
          </a:p>
          <a:p>
            <a:pPr algn="ctr"/>
            <a:r>
              <a:rPr lang="it-IT" sz="2400" b="1" dirty="0">
                <a:solidFill>
                  <a:schemeClr val="bg1"/>
                </a:solidFill>
              </a:rPr>
              <a:t>Page follower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3794" y="5101188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16.08.18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82203" y="463621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err="1">
                <a:solidFill>
                  <a:srgbClr val="FF0000"/>
                </a:solidFill>
                <a:latin typeface="+mj-lt"/>
              </a:rPr>
              <a:t>Continous</a:t>
            </a:r>
            <a:r>
              <a:rPr lang="en-US" sz="2800" b="1" i="1" dirty="0">
                <a:solidFill>
                  <a:srgbClr val="FF0000"/>
                </a:solidFill>
                <a:latin typeface="+mj-lt"/>
              </a:rPr>
              <a:t> Growth of Page Follower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9033" y="1469421"/>
            <a:ext cx="434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On 1°  of August launch of EVENTS section 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299033" y="2346198"/>
            <a:ext cx="892829" cy="70068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extBox 14"/>
          <p:cNvSpPr txBox="1"/>
          <p:nvPr/>
        </p:nvSpPr>
        <p:spPr>
          <a:xfrm>
            <a:off x="4299033" y="2546213"/>
            <a:ext cx="669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470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7973" y="2511874"/>
            <a:ext cx="349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Views: Opening cereminony  event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5440" t="17975" r="45525" b="26964"/>
          <a:stretch/>
        </p:blipFill>
        <p:spPr>
          <a:xfrm>
            <a:off x="395536" y="1304077"/>
            <a:ext cx="2412796" cy="24784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23409" t="12868" r="24091" b="14335"/>
          <a:stretch/>
        </p:blipFill>
        <p:spPr>
          <a:xfrm>
            <a:off x="1537654" y="2977448"/>
            <a:ext cx="2541356" cy="190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34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792" t="18096" r="37708"/>
          <a:stretch/>
        </p:blipFill>
        <p:spPr>
          <a:xfrm>
            <a:off x="190500" y="1466850"/>
            <a:ext cx="4210050" cy="498078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12790" y="496961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Facebook: Most Followed Posts</a:t>
            </a:r>
            <a:endParaRPr lang="it-IT" sz="2800" dirty="0">
              <a:latin typeface="+mj-lt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593570" y="5010416"/>
            <a:ext cx="1388130" cy="109485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ight Arrow 7"/>
          <p:cNvSpPr/>
          <p:nvPr/>
        </p:nvSpPr>
        <p:spPr>
          <a:xfrm>
            <a:off x="4517371" y="3286125"/>
            <a:ext cx="892829" cy="70068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extBox 9"/>
          <p:cNvSpPr txBox="1"/>
          <p:nvPr/>
        </p:nvSpPr>
        <p:spPr>
          <a:xfrm>
            <a:off x="6006788" y="5203900"/>
            <a:ext cx="238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Publication of</a:t>
            </a:r>
          </a:p>
          <a:p>
            <a:r>
              <a:rPr lang="it-IT" sz="2000" b="1" dirty="0"/>
              <a:t> conference program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10967" y="4200025"/>
            <a:ext cx="3533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Countdown «30 days to opening»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79931" y="3286125"/>
            <a:ext cx="1909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Launch of </a:t>
            </a:r>
          </a:p>
          <a:p>
            <a:r>
              <a:rPr lang="it-IT" sz="2000" b="1" dirty="0"/>
              <a:t>conference APP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3570" y="5355995"/>
            <a:ext cx="1017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1200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486272" y="4003179"/>
            <a:ext cx="1147771" cy="93332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4517371" y="4276990"/>
            <a:ext cx="669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800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17371" y="3486140"/>
            <a:ext cx="669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700</a:t>
            </a:r>
          </a:p>
        </p:txBody>
      </p:sp>
      <p:pic>
        <p:nvPicPr>
          <p:cNvPr id="19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30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4"/>
          <a:srcRect l="18750" t="8462" r="45195" b="62692"/>
          <a:stretch/>
        </p:blipFill>
        <p:spPr>
          <a:xfrm>
            <a:off x="300045" y="1497775"/>
            <a:ext cx="3369043" cy="1882321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4334383" y="1453473"/>
            <a:ext cx="39135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prstClr val="black"/>
                </a:solidFill>
              </a:defRPr>
            </a:lvl1pPr>
          </a:lstStyle>
          <a:p>
            <a:r>
              <a:rPr lang="it-IT" dirty="0"/>
              <a:t>Linked in  Now 320 members</a:t>
            </a:r>
          </a:p>
          <a:p>
            <a:r>
              <a:rPr lang="it-IT" dirty="0"/>
              <a:t>+ 70 members in the last 3 months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4334383" y="3608857"/>
            <a:ext cx="4209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prstClr val="black"/>
                </a:solidFill>
              </a:rPr>
              <a:t>Twitter account active</a:t>
            </a:r>
          </a:p>
          <a:p>
            <a:r>
              <a:rPr lang="it-IT" sz="3200" b="1" dirty="0">
                <a:solidFill>
                  <a:prstClr val="black"/>
                </a:solidFill>
              </a:rPr>
              <a:t>Good interaction 60 followers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14500" t="17231" r="33900"/>
          <a:stretch/>
        </p:blipFill>
        <p:spPr>
          <a:xfrm>
            <a:off x="395536" y="3608857"/>
            <a:ext cx="3273552" cy="28442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12790" y="496961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Linked-in and Twitter </a:t>
            </a:r>
            <a:endParaRPr lang="it-IT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8872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00" t="13908" r="28600" b="43816"/>
          <a:stretch/>
        </p:blipFill>
        <p:spPr>
          <a:xfrm>
            <a:off x="457200" y="2176272"/>
            <a:ext cx="6089904" cy="32432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ight Arrow 4"/>
          <p:cNvSpPr/>
          <p:nvPr/>
        </p:nvSpPr>
        <p:spPr>
          <a:xfrm>
            <a:off x="5278084" y="1033231"/>
            <a:ext cx="1456489" cy="114304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extBox 5"/>
          <p:cNvSpPr txBox="1"/>
          <p:nvPr/>
        </p:nvSpPr>
        <p:spPr>
          <a:xfrm>
            <a:off x="6877719" y="1313104"/>
            <a:ext cx="1909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Launch of </a:t>
            </a:r>
          </a:p>
          <a:p>
            <a:r>
              <a:rPr lang="it-IT" sz="2000" b="1" dirty="0"/>
              <a:t>conference APP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17371" y="3486140"/>
            <a:ext cx="669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700</a:t>
            </a:r>
          </a:p>
        </p:txBody>
      </p:sp>
      <p:pic>
        <p:nvPicPr>
          <p:cNvPr id="8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21230" y="1313104"/>
            <a:ext cx="982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506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471" y="1033231"/>
            <a:ext cx="1120135" cy="112013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54631" y="510011"/>
            <a:ext cx="16738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Twitter </a:t>
            </a:r>
            <a:endParaRPr lang="it-IT" sz="28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1635" y="1422328"/>
            <a:ext cx="1043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followers</a:t>
            </a:r>
          </a:p>
        </p:txBody>
      </p:sp>
    </p:spTree>
    <p:extLst>
      <p:ext uri="{BB962C8B-B14F-4D97-AF65-F5344CB8AC3E}">
        <p14:creationId xmlns:p14="http://schemas.microsoft.com/office/powerpoint/2010/main" val="2869800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05264" y="1379889"/>
            <a:ext cx="79564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b="1" dirty="0" err="1"/>
              <a:t>Preserve</a:t>
            </a:r>
            <a:r>
              <a:rPr lang="it-IT" sz="2000" b="1" dirty="0"/>
              <a:t> the </a:t>
            </a:r>
            <a:r>
              <a:rPr lang="it-IT" sz="2000" b="1" dirty="0" err="1"/>
              <a:t>knowledge</a:t>
            </a:r>
            <a:r>
              <a:rPr lang="it-IT" sz="2000" b="1" dirty="0"/>
              <a:t> on the </a:t>
            </a:r>
            <a:r>
              <a:rPr lang="it-IT" sz="2000" b="1" dirty="0" err="1"/>
              <a:t>Triennal</a:t>
            </a:r>
            <a:r>
              <a:rPr lang="it-IT" sz="2000" b="1" dirty="0"/>
              <a:t> </a:t>
            </a:r>
            <a:r>
              <a:rPr lang="it-IT" sz="2000" b="1" dirty="0" err="1"/>
              <a:t>Congress</a:t>
            </a:r>
            <a:r>
              <a:rPr lang="it-IT" sz="2000" b="1" dirty="0"/>
              <a:t> </a:t>
            </a:r>
            <a:r>
              <a:rPr lang="it-IT" sz="2000" dirty="0"/>
              <a:t>for </a:t>
            </a:r>
            <a:r>
              <a:rPr lang="it-IT" sz="2000" dirty="0" err="1"/>
              <a:t>next</a:t>
            </a:r>
            <a:r>
              <a:rPr lang="it-IT" sz="2000" dirty="0"/>
              <a:t> </a:t>
            </a:r>
            <a:r>
              <a:rPr lang="it-IT" sz="2000" dirty="0" err="1"/>
              <a:t>editions</a:t>
            </a:r>
            <a:r>
              <a:rPr lang="it-IT" sz="2000" dirty="0"/>
              <a:t>: consolidate a conference format with a </a:t>
            </a:r>
            <a:r>
              <a:rPr lang="it-IT" sz="2000" b="1" dirty="0" err="1"/>
              <a:t>permanent</a:t>
            </a:r>
            <a:r>
              <a:rPr lang="it-IT" sz="2000" b="1" dirty="0"/>
              <a:t> </a:t>
            </a:r>
            <a:r>
              <a:rPr lang="it-IT" sz="2000" b="1" dirty="0" err="1"/>
              <a:t>committee</a:t>
            </a:r>
            <a:r>
              <a:rPr lang="it-IT" sz="2000" b="1" dirty="0"/>
              <a:t>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Create </a:t>
            </a:r>
            <a:r>
              <a:rPr lang="it-IT" sz="2000" b="1" dirty="0"/>
              <a:t>a </a:t>
            </a:r>
            <a:r>
              <a:rPr lang="it-IT" sz="2000" b="1" dirty="0" err="1"/>
              <a:t>Council</a:t>
            </a:r>
            <a:r>
              <a:rPr lang="it-IT" sz="2000" b="1" dirty="0"/>
              <a:t> of companies </a:t>
            </a:r>
            <a:r>
              <a:rPr lang="it-IT" sz="2000" b="1" dirty="0" err="1"/>
              <a:t>advisors</a:t>
            </a:r>
            <a:r>
              <a:rPr lang="it-IT" sz="2000" b="1" dirty="0"/>
              <a:t> </a:t>
            </a:r>
            <a:r>
              <a:rPr lang="it-IT" sz="2000" dirty="0"/>
              <a:t>(to </a:t>
            </a:r>
            <a:r>
              <a:rPr lang="it-IT" sz="2000" dirty="0" err="1"/>
              <a:t>mantain</a:t>
            </a:r>
            <a:r>
              <a:rPr lang="it-IT" sz="2000" dirty="0"/>
              <a:t> </a:t>
            </a:r>
            <a:r>
              <a:rPr lang="it-IT" sz="2000" dirty="0" err="1"/>
              <a:t>also</a:t>
            </a:r>
            <a:r>
              <a:rPr lang="it-IT" sz="2000" dirty="0"/>
              <a:t> </a:t>
            </a:r>
            <a:r>
              <a:rPr lang="it-IT" sz="2000" dirty="0" err="1"/>
              <a:t>after</a:t>
            </a:r>
            <a:r>
              <a:rPr lang="it-IT" sz="2000" dirty="0"/>
              <a:t> the Conference, consolidate the </a:t>
            </a:r>
            <a:r>
              <a:rPr lang="it-IT" sz="2000" dirty="0" err="1"/>
              <a:t>relationship</a:t>
            </a:r>
            <a:r>
              <a:rPr lang="it-IT" sz="2000" dirty="0"/>
              <a:t> with </a:t>
            </a:r>
            <a:r>
              <a:rPr lang="it-IT" sz="2000" dirty="0" err="1"/>
              <a:t>sponsors</a:t>
            </a:r>
            <a:r>
              <a:rPr lang="it-IT" sz="2000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err="1"/>
              <a:t>Define</a:t>
            </a:r>
            <a:r>
              <a:rPr lang="it-IT" sz="2000" dirty="0"/>
              <a:t> </a:t>
            </a:r>
            <a:r>
              <a:rPr lang="it-IT" sz="2000" b="1" dirty="0"/>
              <a:t>A new </a:t>
            </a:r>
            <a:r>
              <a:rPr lang="it-IT" sz="2000" b="1" dirty="0" err="1"/>
              <a:t>strategy</a:t>
            </a:r>
            <a:r>
              <a:rPr lang="it-IT" sz="2000" b="1" dirty="0"/>
              <a:t> for </a:t>
            </a:r>
            <a:r>
              <a:rPr lang="it-IT" sz="2000" b="1" dirty="0" err="1"/>
              <a:t>attracting</a:t>
            </a:r>
            <a:r>
              <a:rPr lang="it-IT" sz="2000" b="1" dirty="0"/>
              <a:t> </a:t>
            </a:r>
            <a:r>
              <a:rPr lang="it-IT" sz="2000" b="1" dirty="0" err="1"/>
              <a:t>sponsors</a:t>
            </a:r>
            <a:r>
              <a:rPr lang="it-IT" sz="2000" b="1" dirty="0"/>
              <a:t> </a:t>
            </a:r>
            <a:r>
              <a:rPr lang="it-IT" sz="2000" dirty="0"/>
              <a:t>for the </a:t>
            </a:r>
            <a:r>
              <a:rPr lang="it-IT" sz="2000" dirty="0" err="1"/>
              <a:t>Triennal</a:t>
            </a:r>
            <a:r>
              <a:rPr lang="it-IT" sz="2000" dirty="0"/>
              <a:t> </a:t>
            </a:r>
            <a:r>
              <a:rPr lang="it-IT" sz="2000" dirty="0" err="1"/>
              <a:t>Congress</a:t>
            </a:r>
            <a:r>
              <a:rPr lang="it-IT" sz="2000" dirty="0"/>
              <a:t>: </a:t>
            </a:r>
            <a:r>
              <a:rPr lang="it-IT" sz="2000" dirty="0" err="1"/>
              <a:t>difficulties</a:t>
            </a:r>
            <a:r>
              <a:rPr lang="it-IT" sz="2000" dirty="0"/>
              <a:t> in </a:t>
            </a:r>
            <a:r>
              <a:rPr lang="it-IT" sz="2000" dirty="0" err="1"/>
              <a:t>finding</a:t>
            </a:r>
            <a:r>
              <a:rPr lang="it-IT" sz="2000" dirty="0"/>
              <a:t> companies </a:t>
            </a:r>
            <a:r>
              <a:rPr lang="it-IT" sz="2000" dirty="0" err="1"/>
              <a:t>interested</a:t>
            </a:r>
            <a:r>
              <a:rPr lang="it-IT" sz="2000" dirty="0"/>
              <a:t> in </a:t>
            </a:r>
            <a:r>
              <a:rPr lang="it-IT" sz="2000" dirty="0" err="1"/>
              <a:t>such</a:t>
            </a:r>
            <a:r>
              <a:rPr lang="it-IT" sz="2000" dirty="0"/>
              <a:t> a general </a:t>
            </a:r>
            <a:r>
              <a:rPr lang="it-IT" sz="2000" dirty="0" err="1"/>
              <a:t>event</a:t>
            </a:r>
            <a:r>
              <a:rPr lang="it-IT" sz="2000" dirty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The </a:t>
            </a:r>
            <a:r>
              <a:rPr lang="it-IT" sz="2000" b="1" dirty="0" err="1"/>
              <a:t>multidisciplinarity</a:t>
            </a:r>
            <a:r>
              <a:rPr lang="it-IT" sz="2000" b="1" dirty="0"/>
              <a:t> </a:t>
            </a:r>
            <a:r>
              <a:rPr lang="it-IT" sz="2000" b="1" dirty="0" err="1"/>
              <a:t>is</a:t>
            </a:r>
            <a:r>
              <a:rPr lang="it-IT" sz="2000" b="1" dirty="0"/>
              <a:t> an </a:t>
            </a:r>
            <a:r>
              <a:rPr lang="it-IT" sz="2000" b="1" dirty="0" err="1"/>
              <a:t>added</a:t>
            </a:r>
            <a:r>
              <a:rPr lang="it-IT" sz="2000" b="1" dirty="0"/>
              <a:t> </a:t>
            </a:r>
            <a:r>
              <a:rPr lang="it-IT" sz="2000" b="1" dirty="0" err="1"/>
              <a:t>value</a:t>
            </a:r>
            <a:r>
              <a:rPr lang="it-IT" sz="2000" b="1" dirty="0"/>
              <a:t> </a:t>
            </a:r>
            <a:r>
              <a:rPr lang="it-IT" sz="2000" dirty="0"/>
              <a:t>for </a:t>
            </a:r>
            <a:r>
              <a:rPr lang="it-IT" sz="2000" dirty="0" err="1"/>
              <a:t>developing</a:t>
            </a:r>
            <a:r>
              <a:rPr lang="it-IT" sz="2000" dirty="0"/>
              <a:t> the </a:t>
            </a:r>
            <a:r>
              <a:rPr lang="it-IT" sz="2000" dirty="0" err="1"/>
              <a:t>knowledges</a:t>
            </a:r>
            <a:r>
              <a:rPr lang="it-IT" sz="2000" dirty="0"/>
              <a:t> </a:t>
            </a:r>
            <a:r>
              <a:rPr lang="it-IT" sz="2000" dirty="0" err="1"/>
              <a:t>but</a:t>
            </a:r>
            <a:r>
              <a:rPr lang="it-IT" sz="2000" dirty="0"/>
              <a:t> </a:t>
            </a:r>
            <a:r>
              <a:rPr lang="it-IT" sz="2000" dirty="0" err="1"/>
              <a:t>it</a:t>
            </a:r>
            <a:r>
              <a:rPr lang="it-IT" sz="2000" dirty="0"/>
              <a:t> </a:t>
            </a:r>
            <a:r>
              <a:rPr lang="it-IT" sz="2000" dirty="0" err="1"/>
              <a:t>is</a:t>
            </a:r>
            <a:r>
              <a:rPr lang="it-IT" sz="2000" dirty="0"/>
              <a:t> a </a:t>
            </a:r>
            <a:r>
              <a:rPr lang="it-IT" sz="2000" dirty="0" err="1"/>
              <a:t>limit</a:t>
            </a:r>
            <a:r>
              <a:rPr lang="it-IT" sz="2000" dirty="0"/>
              <a:t> for the </a:t>
            </a:r>
            <a:r>
              <a:rPr lang="it-IT" sz="2000" dirty="0" err="1"/>
              <a:t>sponsors</a:t>
            </a:r>
            <a:r>
              <a:rPr lang="it-IT" sz="2000" dirty="0"/>
              <a:t>’ </a:t>
            </a:r>
            <a:r>
              <a:rPr lang="it-IT" sz="2000" dirty="0" err="1"/>
              <a:t>attraction</a:t>
            </a:r>
            <a:endParaRPr lang="it-I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err="1"/>
              <a:t>Establish</a:t>
            </a:r>
            <a:r>
              <a:rPr lang="it-IT" sz="2000" dirty="0"/>
              <a:t> </a:t>
            </a:r>
            <a:r>
              <a:rPr lang="it-IT" sz="2000" b="1" dirty="0"/>
              <a:t>a </a:t>
            </a:r>
            <a:r>
              <a:rPr lang="it-IT" sz="2000" b="1" dirty="0" err="1"/>
              <a:t>permanent</a:t>
            </a:r>
            <a:r>
              <a:rPr lang="it-IT" sz="2000" b="1" dirty="0"/>
              <a:t> </a:t>
            </a:r>
            <a:r>
              <a:rPr lang="it-IT" sz="2000" b="1" dirty="0" err="1"/>
              <a:t>collaboration</a:t>
            </a:r>
            <a:r>
              <a:rPr lang="it-IT" sz="2000" b="1" dirty="0"/>
              <a:t> with an editor </a:t>
            </a:r>
            <a:r>
              <a:rPr lang="it-IT" sz="2000" dirty="0"/>
              <a:t>for </a:t>
            </a:r>
            <a:r>
              <a:rPr lang="it-IT" sz="2000" dirty="0" err="1"/>
              <a:t>papers</a:t>
            </a:r>
            <a:r>
              <a:rPr lang="it-IT" sz="2000" dirty="0"/>
              <a:t> </a:t>
            </a:r>
            <a:r>
              <a:rPr lang="it-IT" sz="2000" dirty="0" err="1"/>
              <a:t>publication</a:t>
            </a:r>
            <a:r>
              <a:rPr lang="it-IT" sz="2000" dirty="0"/>
              <a:t>: conference </a:t>
            </a:r>
            <a:r>
              <a:rPr lang="it-IT" sz="2000" dirty="0" err="1"/>
              <a:t>is</a:t>
            </a:r>
            <a:r>
              <a:rPr lang="it-IT" sz="2000" dirty="0"/>
              <a:t> an </a:t>
            </a:r>
            <a:r>
              <a:rPr lang="it-IT" sz="2000" dirty="0" err="1"/>
              <a:t>opportunity</a:t>
            </a:r>
            <a:r>
              <a:rPr lang="it-IT" sz="2000" dirty="0"/>
              <a:t> and </a:t>
            </a:r>
            <a:r>
              <a:rPr lang="it-IT" sz="2000" dirty="0" err="1"/>
              <a:t>not</a:t>
            </a:r>
            <a:r>
              <a:rPr lang="it-IT" sz="2000" dirty="0"/>
              <a:t> a </a:t>
            </a:r>
            <a:r>
              <a:rPr lang="it-IT" sz="2000" dirty="0" err="1"/>
              <a:t>cost</a:t>
            </a:r>
            <a:r>
              <a:rPr lang="it-IT" sz="2000" dirty="0"/>
              <a:t> for an editor</a:t>
            </a:r>
          </a:p>
        </p:txBody>
      </p:sp>
      <p:sp>
        <p:nvSpPr>
          <p:cNvPr id="2" name="Rectangle 1"/>
          <p:cNvSpPr/>
          <p:nvPr/>
        </p:nvSpPr>
        <p:spPr>
          <a:xfrm>
            <a:off x="5421103" y="442487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Lessons learned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0663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95536" y="1752964"/>
            <a:ext cx="79564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sz="2000" dirty="0" err="1"/>
              <a:t>Dissemination</a:t>
            </a:r>
            <a:r>
              <a:rPr lang="it-IT" sz="2000" dirty="0"/>
              <a:t> by </a:t>
            </a:r>
            <a:r>
              <a:rPr lang="it-IT" sz="2000" dirty="0" err="1"/>
              <a:t>promoting</a:t>
            </a:r>
            <a:r>
              <a:rPr lang="it-IT" sz="2000" dirty="0"/>
              <a:t> the conference in </a:t>
            </a:r>
            <a:r>
              <a:rPr lang="it-IT" sz="2000" dirty="0" err="1"/>
              <a:t>other</a:t>
            </a:r>
            <a:r>
              <a:rPr lang="it-IT" sz="2000" dirty="0"/>
              <a:t> IEA </a:t>
            </a:r>
            <a:r>
              <a:rPr lang="it-IT" sz="2000" dirty="0" err="1"/>
              <a:t>events</a:t>
            </a:r>
            <a:r>
              <a:rPr lang="it-IT" sz="2000" dirty="0"/>
              <a:t> </a:t>
            </a:r>
            <a:r>
              <a:rPr lang="it-IT" sz="2000" dirty="0" err="1"/>
              <a:t>around</a:t>
            </a:r>
            <a:r>
              <a:rPr lang="it-IT" sz="2000" dirty="0"/>
              <a:t> the globe and </a:t>
            </a:r>
            <a:r>
              <a:rPr lang="it-IT" sz="2000" b="1" dirty="0" err="1"/>
              <a:t>creating</a:t>
            </a:r>
            <a:r>
              <a:rPr lang="it-IT" sz="2000" b="1" dirty="0"/>
              <a:t> </a:t>
            </a:r>
            <a:r>
              <a:rPr lang="it-IT" sz="2000" b="1" dirty="0" err="1"/>
              <a:t>collaboration</a:t>
            </a:r>
            <a:r>
              <a:rPr lang="it-IT" sz="2000" b="1" dirty="0"/>
              <a:t> with </a:t>
            </a:r>
            <a:r>
              <a:rPr lang="it-IT" sz="2000" b="1" dirty="0" err="1"/>
              <a:t>other</a:t>
            </a:r>
            <a:r>
              <a:rPr lang="it-IT" sz="2000" b="1" dirty="0"/>
              <a:t> </a:t>
            </a:r>
            <a:r>
              <a:rPr lang="it-IT" sz="2000" b="1" dirty="0" err="1"/>
              <a:t>federated</a:t>
            </a:r>
            <a:r>
              <a:rPr lang="it-IT" sz="2000" b="1" dirty="0"/>
              <a:t> societies </a:t>
            </a:r>
            <a:r>
              <a:rPr lang="it-IT" sz="2000" dirty="0" err="1"/>
              <a:t>is</a:t>
            </a:r>
            <a:r>
              <a:rPr lang="it-IT" sz="2000" dirty="0"/>
              <a:t> </a:t>
            </a:r>
            <a:r>
              <a:rPr lang="it-IT" sz="2000" dirty="0" err="1"/>
              <a:t>crucial</a:t>
            </a:r>
            <a:r>
              <a:rPr lang="it-IT" sz="2000" dirty="0"/>
              <a:t> for global </a:t>
            </a:r>
            <a:r>
              <a:rPr lang="it-IT" sz="2000" dirty="0" err="1"/>
              <a:t>participation</a:t>
            </a:r>
            <a:endParaRPr lang="it-I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err="1"/>
              <a:t>Role</a:t>
            </a:r>
            <a:r>
              <a:rPr lang="it-IT" sz="2000" dirty="0"/>
              <a:t> of the </a:t>
            </a:r>
            <a:r>
              <a:rPr lang="it-IT" sz="2000" b="1" dirty="0" err="1"/>
              <a:t>technical</a:t>
            </a:r>
            <a:r>
              <a:rPr lang="it-IT" sz="2000" b="1" dirty="0"/>
              <a:t> </a:t>
            </a:r>
            <a:r>
              <a:rPr lang="it-IT" sz="2000" b="1" dirty="0" err="1"/>
              <a:t>committees</a:t>
            </a:r>
            <a:r>
              <a:rPr lang="it-IT" sz="2000" b="1" dirty="0"/>
              <a:t> </a:t>
            </a:r>
            <a:r>
              <a:rPr lang="it-IT" sz="2000" b="1" dirty="0" err="1"/>
              <a:t>should</a:t>
            </a:r>
            <a:r>
              <a:rPr lang="it-IT" sz="2000" b="1" dirty="0"/>
              <a:t> be </a:t>
            </a:r>
            <a:r>
              <a:rPr lang="it-IT" sz="2000" b="1" dirty="0" err="1"/>
              <a:t>reinforced</a:t>
            </a:r>
            <a:r>
              <a:rPr lang="it-IT" sz="2000" b="1" dirty="0"/>
              <a:t> and </a:t>
            </a:r>
            <a:r>
              <a:rPr lang="it-IT" sz="2000" b="1" dirty="0" err="1"/>
              <a:t>structured</a:t>
            </a:r>
            <a:r>
              <a:rPr lang="it-IT" sz="2000" b="1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Use the conference </a:t>
            </a:r>
            <a:r>
              <a:rPr lang="it-IT" sz="2000" dirty="0" err="1"/>
              <a:t>as</a:t>
            </a:r>
            <a:r>
              <a:rPr lang="it-IT" sz="2000" dirty="0"/>
              <a:t> an </a:t>
            </a:r>
            <a:r>
              <a:rPr lang="it-IT" sz="2000" dirty="0" err="1"/>
              <a:t>opportunity</a:t>
            </a:r>
            <a:r>
              <a:rPr lang="it-IT" sz="2000" dirty="0"/>
              <a:t> for </a:t>
            </a:r>
            <a:r>
              <a:rPr lang="it-IT" sz="2000" dirty="0" err="1"/>
              <a:t>promoting</a:t>
            </a:r>
            <a:r>
              <a:rPr lang="it-IT" sz="2000" dirty="0"/>
              <a:t> HFE in </a:t>
            </a:r>
            <a:r>
              <a:rPr lang="it-IT" sz="2000" dirty="0" err="1"/>
              <a:t>your</a:t>
            </a:r>
            <a:r>
              <a:rPr lang="it-IT" sz="2000" dirty="0"/>
              <a:t> </a:t>
            </a:r>
            <a:r>
              <a:rPr lang="it-IT" sz="2000" dirty="0" err="1"/>
              <a:t>own</a:t>
            </a:r>
            <a:r>
              <a:rPr lang="it-IT" sz="2000" dirty="0"/>
              <a:t> country and </a:t>
            </a:r>
            <a:r>
              <a:rPr lang="it-IT" sz="2000" dirty="0" err="1"/>
              <a:t>reinforce</a:t>
            </a:r>
            <a:r>
              <a:rPr lang="it-IT" sz="2000" dirty="0"/>
              <a:t> the </a:t>
            </a:r>
            <a:r>
              <a:rPr lang="it-IT" sz="2000" dirty="0" err="1"/>
              <a:t>local</a:t>
            </a:r>
            <a:r>
              <a:rPr lang="it-IT" sz="2000" dirty="0"/>
              <a:t> society (new </a:t>
            </a:r>
            <a:r>
              <a:rPr lang="it-IT" sz="2000" dirty="0" err="1"/>
              <a:t>members</a:t>
            </a:r>
            <a:r>
              <a:rPr lang="it-IT" sz="2000" dirty="0"/>
              <a:t> from </a:t>
            </a:r>
            <a:r>
              <a:rPr lang="it-IT" sz="2000" dirty="0" err="1"/>
              <a:t>participants</a:t>
            </a:r>
            <a:r>
              <a:rPr lang="it-IT" sz="2000" dirty="0"/>
              <a:t> </a:t>
            </a:r>
            <a:r>
              <a:rPr lang="it-IT" sz="2000" dirty="0" err="1"/>
              <a:t>thanks</a:t>
            </a:r>
            <a:r>
              <a:rPr lang="it-IT" sz="2000" dirty="0"/>
              <a:t> to </a:t>
            </a:r>
            <a:r>
              <a:rPr lang="it-IT" sz="2000" dirty="0" err="1"/>
              <a:t>specific</a:t>
            </a:r>
            <a:r>
              <a:rPr lang="it-IT" sz="2000" dirty="0"/>
              <a:t> </a:t>
            </a:r>
            <a:r>
              <a:rPr lang="it-IT" sz="2000" dirty="0" err="1"/>
              <a:t>registration</a:t>
            </a:r>
            <a:r>
              <a:rPr lang="it-IT" sz="2000" dirty="0"/>
              <a:t> </a:t>
            </a:r>
            <a:r>
              <a:rPr lang="it-IT" sz="2000" dirty="0" err="1"/>
              <a:t>policies</a:t>
            </a:r>
            <a:endParaRPr lang="it-I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err="1"/>
              <a:t>Official</a:t>
            </a:r>
            <a:r>
              <a:rPr lang="it-IT" sz="2000" dirty="0"/>
              <a:t> </a:t>
            </a:r>
            <a:r>
              <a:rPr lang="it-IT" sz="2000" dirty="0" err="1"/>
              <a:t>language</a:t>
            </a:r>
            <a:r>
              <a:rPr lang="it-IT" sz="2000" dirty="0"/>
              <a:t>: </a:t>
            </a:r>
            <a:r>
              <a:rPr lang="it-IT" sz="2000" b="1" dirty="0" err="1"/>
              <a:t>simultanous</a:t>
            </a:r>
            <a:r>
              <a:rPr lang="it-IT" sz="2000" b="1" dirty="0"/>
              <a:t> </a:t>
            </a:r>
            <a:r>
              <a:rPr lang="it-IT" sz="2000" b="1" dirty="0" err="1"/>
              <a:t>translation</a:t>
            </a:r>
            <a:r>
              <a:rPr lang="it-IT" sz="2000" b="1" dirty="0"/>
              <a:t> </a:t>
            </a:r>
            <a:r>
              <a:rPr lang="it-IT" sz="2000" dirty="0"/>
              <a:t>can </a:t>
            </a:r>
            <a:r>
              <a:rPr lang="it-IT" sz="2000" dirty="0" err="1"/>
              <a:t>favourite</a:t>
            </a:r>
            <a:r>
              <a:rPr lang="it-IT" sz="2000" dirty="0"/>
              <a:t> </a:t>
            </a:r>
            <a:r>
              <a:rPr lang="it-IT" sz="2000" dirty="0" err="1"/>
              <a:t>participation</a:t>
            </a:r>
            <a:r>
              <a:rPr lang="it-IT" sz="20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Social media are </a:t>
            </a:r>
            <a:r>
              <a:rPr lang="it-IT" sz="2000" dirty="0" err="1"/>
              <a:t>strategic</a:t>
            </a:r>
            <a:endParaRPr lang="it-I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err="1"/>
              <a:t>Define</a:t>
            </a:r>
            <a:r>
              <a:rPr lang="it-IT" sz="2000" dirty="0"/>
              <a:t> the </a:t>
            </a:r>
            <a:r>
              <a:rPr lang="it-IT" sz="2000" b="1" dirty="0" err="1"/>
              <a:t>added</a:t>
            </a:r>
            <a:r>
              <a:rPr lang="it-IT" sz="2000" b="1" dirty="0"/>
              <a:t> </a:t>
            </a:r>
            <a:r>
              <a:rPr lang="it-IT" sz="2000" b="1" dirty="0" err="1"/>
              <a:t>value</a:t>
            </a:r>
            <a:r>
              <a:rPr lang="it-IT" sz="2000" b="1" dirty="0"/>
              <a:t> for </a:t>
            </a:r>
            <a:r>
              <a:rPr lang="it-IT" sz="2000" b="1" dirty="0" err="1"/>
              <a:t>attending</a:t>
            </a:r>
            <a:r>
              <a:rPr lang="it-IT" sz="2000" b="1" dirty="0"/>
              <a:t> the conference by target </a:t>
            </a:r>
            <a:r>
              <a:rPr lang="it-IT" sz="2000" dirty="0"/>
              <a:t>for the promotion </a:t>
            </a:r>
            <a:r>
              <a:rPr lang="it-IT" sz="2000" dirty="0" err="1"/>
              <a:t>plan</a:t>
            </a:r>
            <a:endParaRPr lang="it-IT" sz="2000" dirty="0"/>
          </a:p>
          <a:p>
            <a:endParaRPr lang="it-IT" sz="2000" dirty="0"/>
          </a:p>
        </p:txBody>
      </p:sp>
      <p:sp>
        <p:nvSpPr>
          <p:cNvPr id="2" name="Rectangle 1"/>
          <p:cNvSpPr/>
          <p:nvPr/>
        </p:nvSpPr>
        <p:spPr>
          <a:xfrm>
            <a:off x="5421103" y="442487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Lessons learned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0645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68687" y="1267383"/>
            <a:ext cx="795646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b="1" dirty="0"/>
              <a:t>Website</a:t>
            </a:r>
            <a:r>
              <a:rPr lang="it-IT" sz="2000" dirty="0"/>
              <a:t>: </a:t>
            </a:r>
            <a:r>
              <a:rPr lang="it-IT" sz="2000" dirty="0" err="1"/>
              <a:t>it</a:t>
            </a:r>
            <a:r>
              <a:rPr lang="it-IT" sz="2000" dirty="0"/>
              <a:t> </a:t>
            </a:r>
            <a:r>
              <a:rPr lang="it-IT" sz="2000" dirty="0" err="1"/>
              <a:t>is</a:t>
            </a:r>
            <a:r>
              <a:rPr lang="it-IT" sz="2000" dirty="0"/>
              <a:t> </a:t>
            </a:r>
            <a:r>
              <a:rPr lang="it-IT" sz="2000" dirty="0" err="1"/>
              <a:t>necessary</a:t>
            </a:r>
            <a:r>
              <a:rPr lang="it-IT" sz="2000" dirty="0"/>
              <a:t> to </a:t>
            </a:r>
            <a:r>
              <a:rPr lang="it-IT" sz="2000" dirty="0" err="1"/>
              <a:t>consider</a:t>
            </a:r>
            <a:r>
              <a:rPr lang="it-IT" sz="2000" dirty="0"/>
              <a:t> the </a:t>
            </a:r>
            <a:r>
              <a:rPr lang="it-IT" sz="2000" dirty="0" err="1"/>
              <a:t>ergonomic</a:t>
            </a:r>
            <a:r>
              <a:rPr lang="it-IT" sz="2000" dirty="0"/>
              <a:t> </a:t>
            </a:r>
            <a:r>
              <a:rPr lang="it-IT" sz="2000" dirty="0" err="1"/>
              <a:t>aspect</a:t>
            </a:r>
            <a:r>
              <a:rPr lang="it-IT" sz="2000" dirty="0"/>
              <a:t> from the </a:t>
            </a:r>
            <a:r>
              <a:rPr lang="it-IT" sz="2000" dirty="0" err="1"/>
              <a:t>very</a:t>
            </a:r>
            <a:r>
              <a:rPr lang="it-IT" sz="2000" dirty="0"/>
              <a:t> </a:t>
            </a:r>
            <a:r>
              <a:rPr lang="it-IT" sz="2000" dirty="0" err="1"/>
              <a:t>beginning</a:t>
            </a:r>
            <a:r>
              <a:rPr lang="it-IT" sz="2000" dirty="0"/>
              <a:t> of </a:t>
            </a:r>
            <a:r>
              <a:rPr lang="it-IT" sz="2000" dirty="0" err="1"/>
              <a:t>its</a:t>
            </a:r>
            <a:r>
              <a:rPr lang="it-IT" sz="2000" dirty="0"/>
              <a:t> </a:t>
            </a:r>
            <a:r>
              <a:rPr lang="it-IT" sz="2000" dirty="0" err="1"/>
              <a:t>construction</a:t>
            </a:r>
            <a:r>
              <a:rPr lang="it-IT" sz="20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Ad-hoc </a:t>
            </a:r>
            <a:r>
              <a:rPr lang="it-IT" sz="2000" dirty="0" err="1"/>
              <a:t>solutions</a:t>
            </a:r>
            <a:r>
              <a:rPr lang="it-IT" sz="2000" dirty="0"/>
              <a:t> with </a:t>
            </a:r>
            <a:r>
              <a:rPr lang="it-IT" sz="2000" dirty="0" err="1"/>
              <a:t>clear</a:t>
            </a:r>
            <a:r>
              <a:rPr lang="it-IT" sz="2000" dirty="0"/>
              <a:t> </a:t>
            </a:r>
            <a:r>
              <a:rPr lang="it-IT" sz="2000" dirty="0" err="1"/>
              <a:t>basic</a:t>
            </a:r>
            <a:r>
              <a:rPr lang="it-IT" sz="2000" dirty="0"/>
              <a:t> </a:t>
            </a:r>
            <a:r>
              <a:rPr lang="it-IT" sz="2000" dirty="0" err="1"/>
              <a:t>rules</a:t>
            </a:r>
            <a:r>
              <a:rPr lang="it-IT" sz="2000" dirty="0"/>
              <a:t> for </a:t>
            </a:r>
            <a:r>
              <a:rPr lang="it-IT" sz="2000" dirty="0" err="1"/>
              <a:t>attracting</a:t>
            </a:r>
            <a:r>
              <a:rPr lang="it-IT" sz="2000" dirty="0"/>
              <a:t> </a:t>
            </a:r>
            <a:r>
              <a:rPr lang="it-IT" sz="2000" dirty="0" err="1"/>
              <a:t>participants</a:t>
            </a:r>
            <a:r>
              <a:rPr lang="it-IT" sz="2000" dirty="0"/>
              <a:t>: </a:t>
            </a:r>
            <a:r>
              <a:rPr lang="it-IT" sz="2000" b="1" dirty="0" err="1"/>
              <a:t>being</a:t>
            </a:r>
            <a:r>
              <a:rPr lang="it-IT" sz="2000" b="1" dirty="0"/>
              <a:t> inclusive</a:t>
            </a:r>
            <a:r>
              <a:rPr lang="it-IT" sz="2000" dirty="0"/>
              <a:t> </a:t>
            </a:r>
            <a:r>
              <a:rPr lang="it-IT" sz="2000" dirty="0" err="1"/>
              <a:t>but</a:t>
            </a:r>
            <a:r>
              <a:rPr lang="it-IT" sz="2000" dirty="0"/>
              <a:t> </a:t>
            </a:r>
            <a:r>
              <a:rPr lang="it-IT" sz="2000" dirty="0" err="1"/>
              <a:t>respect</a:t>
            </a:r>
            <a:r>
              <a:rPr lang="it-IT" sz="2000" dirty="0"/>
              <a:t> the </a:t>
            </a:r>
            <a:r>
              <a:rPr lang="it-IT" sz="2000" dirty="0" err="1"/>
              <a:t>organizational</a:t>
            </a:r>
            <a:r>
              <a:rPr lang="it-IT" sz="2000" dirty="0"/>
              <a:t> </a:t>
            </a:r>
            <a:r>
              <a:rPr lang="it-IT" sz="2000" dirty="0" err="1"/>
              <a:t>procedures</a:t>
            </a:r>
            <a:r>
              <a:rPr lang="it-IT" sz="2000" dirty="0"/>
              <a:t> (</a:t>
            </a:r>
            <a:r>
              <a:rPr lang="it-IT" sz="2000" dirty="0" err="1"/>
              <a:t>deadlines</a:t>
            </a:r>
            <a:r>
              <a:rPr lang="it-IT" sz="2000" dirty="0"/>
              <a:t>, special </a:t>
            </a:r>
            <a:r>
              <a:rPr lang="it-IT" sz="2000" dirty="0" err="1"/>
              <a:t>requests</a:t>
            </a:r>
            <a:r>
              <a:rPr lang="it-IT" sz="2000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b="1" dirty="0" err="1"/>
              <a:t>Organize</a:t>
            </a:r>
            <a:r>
              <a:rPr lang="it-IT" sz="2000" b="1" dirty="0"/>
              <a:t> side </a:t>
            </a:r>
            <a:r>
              <a:rPr lang="it-IT" sz="2000" b="1" dirty="0" err="1"/>
              <a:t>events</a:t>
            </a:r>
            <a:r>
              <a:rPr lang="it-IT" sz="2000" b="1" dirty="0"/>
              <a:t> </a:t>
            </a:r>
            <a:r>
              <a:rPr lang="it-IT" sz="2000" dirty="0"/>
              <a:t>on </a:t>
            </a:r>
            <a:r>
              <a:rPr lang="it-IT" sz="2000" dirty="0" err="1"/>
              <a:t>specific</a:t>
            </a:r>
            <a:r>
              <a:rPr lang="it-IT" sz="2000" dirty="0"/>
              <a:t> </a:t>
            </a:r>
            <a:r>
              <a:rPr lang="it-IT" sz="2000" dirty="0" err="1"/>
              <a:t>technical</a:t>
            </a:r>
            <a:r>
              <a:rPr lang="it-IT" sz="2000" dirty="0"/>
              <a:t> </a:t>
            </a:r>
            <a:r>
              <a:rPr lang="it-IT" sz="2000" dirty="0" err="1"/>
              <a:t>domains</a:t>
            </a:r>
            <a:r>
              <a:rPr lang="it-IT" sz="2000" dirty="0"/>
              <a:t> to </a:t>
            </a:r>
            <a:r>
              <a:rPr lang="it-IT" sz="2000" dirty="0" err="1"/>
              <a:t>attract</a:t>
            </a:r>
            <a:r>
              <a:rPr lang="it-IT" sz="2000" dirty="0"/>
              <a:t> </a:t>
            </a:r>
            <a:r>
              <a:rPr lang="it-IT" sz="2000" dirty="0" err="1"/>
              <a:t>sponsors</a:t>
            </a:r>
            <a:r>
              <a:rPr lang="it-IT" sz="2000" dirty="0"/>
              <a:t> with a </a:t>
            </a:r>
            <a:r>
              <a:rPr lang="it-IT" sz="2000" dirty="0" err="1"/>
              <a:t>specific</a:t>
            </a:r>
            <a:r>
              <a:rPr lang="it-IT" sz="2000" dirty="0"/>
              <a:t> </a:t>
            </a:r>
            <a:r>
              <a:rPr lang="it-IT" sz="2000" dirty="0" err="1"/>
              <a:t>interest</a:t>
            </a:r>
            <a:r>
              <a:rPr lang="it-IT" sz="2000" dirty="0"/>
              <a:t> in a </a:t>
            </a:r>
            <a:r>
              <a:rPr lang="it-IT" sz="2000" dirty="0" err="1"/>
              <a:t>professional</a:t>
            </a:r>
            <a:r>
              <a:rPr lang="it-IT" sz="2000" dirty="0"/>
              <a:t> community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b="1" dirty="0"/>
              <a:t>Plan Special </a:t>
            </a:r>
            <a:r>
              <a:rPr lang="it-IT" sz="2000" b="1" dirty="0" err="1"/>
              <a:t>issues</a:t>
            </a:r>
            <a:r>
              <a:rPr lang="it-IT" sz="2000" b="1" dirty="0"/>
              <a:t> </a:t>
            </a:r>
            <a:r>
              <a:rPr lang="it-IT" sz="2000" dirty="0"/>
              <a:t>in </a:t>
            </a:r>
            <a:r>
              <a:rPr lang="it-IT" sz="2000" dirty="0" err="1"/>
              <a:t>journals</a:t>
            </a:r>
            <a:r>
              <a:rPr lang="it-IT" sz="2000" dirty="0"/>
              <a:t> </a:t>
            </a:r>
            <a:r>
              <a:rPr lang="it-IT" sz="2000" dirty="0" err="1"/>
              <a:t>form</a:t>
            </a:r>
            <a:r>
              <a:rPr lang="it-IT" sz="2000" dirty="0"/>
              <a:t> </a:t>
            </a:r>
            <a:r>
              <a:rPr lang="it-IT" sz="2000" dirty="0" err="1"/>
              <a:t>other</a:t>
            </a:r>
            <a:r>
              <a:rPr lang="it-IT" sz="2000" dirty="0"/>
              <a:t> </a:t>
            </a:r>
            <a:r>
              <a:rPr lang="it-IT" sz="2000" dirty="0" err="1"/>
              <a:t>scientific</a:t>
            </a:r>
            <a:r>
              <a:rPr lang="it-IT" sz="2000" dirty="0"/>
              <a:t> </a:t>
            </a:r>
            <a:r>
              <a:rPr lang="it-IT" sz="2000" dirty="0" err="1"/>
              <a:t>domains</a:t>
            </a:r>
            <a:r>
              <a:rPr lang="it-IT" sz="2000" dirty="0"/>
              <a:t> in </a:t>
            </a:r>
            <a:r>
              <a:rPr lang="it-IT" sz="2000" dirty="0" err="1"/>
              <a:t>order</a:t>
            </a:r>
            <a:r>
              <a:rPr lang="it-IT" sz="2000" dirty="0"/>
              <a:t> to disseminate the HFE </a:t>
            </a:r>
            <a:r>
              <a:rPr lang="it-IT" sz="2000" dirty="0" err="1"/>
              <a:t>knowledge</a:t>
            </a:r>
            <a:r>
              <a:rPr lang="it-IT" sz="2000" dirty="0"/>
              <a:t> in </a:t>
            </a:r>
            <a:r>
              <a:rPr lang="it-IT" sz="2000" dirty="0" err="1"/>
              <a:t>other</a:t>
            </a:r>
            <a:r>
              <a:rPr lang="it-IT" sz="2000" dirty="0"/>
              <a:t> </a:t>
            </a:r>
            <a:r>
              <a:rPr lang="it-IT" sz="2000" dirty="0" err="1"/>
              <a:t>fields</a:t>
            </a:r>
            <a:endParaRPr lang="it-I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b="1" dirty="0" err="1"/>
              <a:t>Provide</a:t>
            </a:r>
            <a:r>
              <a:rPr lang="it-IT" sz="2000" b="1" dirty="0"/>
              <a:t> the </a:t>
            </a:r>
            <a:r>
              <a:rPr lang="it-IT" sz="2000" b="1" dirty="0" err="1"/>
              <a:t>organization</a:t>
            </a:r>
            <a:r>
              <a:rPr lang="it-IT" sz="2000" b="1" dirty="0"/>
              <a:t> with an </a:t>
            </a:r>
            <a:r>
              <a:rPr lang="it-IT" sz="2000" b="1" dirty="0" err="1"/>
              <a:t>Organizing</a:t>
            </a:r>
            <a:r>
              <a:rPr lang="it-IT" sz="2000" b="1" dirty="0"/>
              <a:t> </a:t>
            </a:r>
            <a:r>
              <a:rPr lang="it-IT" sz="2000" b="1" dirty="0" err="1"/>
              <a:t>Secretariat</a:t>
            </a:r>
            <a:r>
              <a:rPr lang="it-IT" sz="2000" b="1" dirty="0"/>
              <a:t> </a:t>
            </a:r>
            <a:r>
              <a:rPr lang="it-IT" sz="2000" dirty="0"/>
              <a:t>and a team from the </a:t>
            </a:r>
            <a:r>
              <a:rPr lang="it-IT" sz="2000" dirty="0" err="1"/>
              <a:t>federated</a:t>
            </a:r>
            <a:r>
              <a:rPr lang="it-IT" sz="2000" dirty="0"/>
              <a:t> society or from an </a:t>
            </a:r>
            <a:r>
              <a:rPr lang="it-IT" sz="2000" dirty="0" err="1"/>
              <a:t>organization</a:t>
            </a:r>
            <a:r>
              <a:rPr lang="it-IT" sz="2000" dirty="0"/>
              <a:t> </a:t>
            </a:r>
            <a:r>
              <a:rPr lang="it-IT" sz="2000" dirty="0" err="1"/>
              <a:t>affiliated</a:t>
            </a:r>
            <a:r>
              <a:rPr lang="it-IT" sz="2000" dirty="0"/>
              <a:t> to the society </a:t>
            </a:r>
            <a:r>
              <a:rPr lang="it-IT" sz="2000" dirty="0" err="1"/>
              <a:t>that</a:t>
            </a:r>
            <a:r>
              <a:rPr lang="it-IT" sz="2000" dirty="0"/>
              <a:t> can </a:t>
            </a:r>
            <a:r>
              <a:rPr lang="it-IT" sz="2000" dirty="0" err="1"/>
              <a:t>guarantee</a:t>
            </a:r>
            <a:r>
              <a:rPr lang="it-IT" sz="2000" dirty="0"/>
              <a:t> </a:t>
            </a:r>
            <a:r>
              <a:rPr lang="it-IT" sz="2000" dirty="0" err="1"/>
              <a:t>continuity</a:t>
            </a:r>
            <a:r>
              <a:rPr lang="it-IT" sz="2000" dirty="0"/>
              <a:t> and </a:t>
            </a:r>
            <a:r>
              <a:rPr lang="it-IT" sz="2000" dirty="0" err="1"/>
              <a:t>stability</a:t>
            </a:r>
            <a:r>
              <a:rPr lang="it-IT" sz="20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b="1" dirty="0" err="1"/>
              <a:t>Participants</a:t>
            </a:r>
            <a:r>
              <a:rPr lang="it-IT" sz="2000" b="1" dirty="0"/>
              <a:t>’ Mailing list </a:t>
            </a:r>
            <a:r>
              <a:rPr lang="it-IT" sz="2000" dirty="0" err="1"/>
              <a:t>has</a:t>
            </a:r>
            <a:r>
              <a:rPr lang="it-IT" sz="2000" dirty="0"/>
              <a:t> to be of IEA </a:t>
            </a:r>
            <a:r>
              <a:rPr lang="it-IT" sz="2000" dirty="0" err="1"/>
              <a:t>property</a:t>
            </a:r>
            <a:endParaRPr lang="it-I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err="1"/>
              <a:t>Emphasize</a:t>
            </a:r>
            <a:r>
              <a:rPr lang="it-IT" sz="2000" dirty="0"/>
              <a:t> the </a:t>
            </a:r>
            <a:r>
              <a:rPr lang="it-IT" sz="2000" b="1" dirty="0" err="1"/>
              <a:t>multidisciplinarity</a:t>
            </a:r>
            <a:r>
              <a:rPr lang="it-IT" sz="2000" b="1" dirty="0"/>
              <a:t> </a:t>
            </a:r>
            <a:r>
              <a:rPr lang="it-IT" sz="2000" dirty="0"/>
              <a:t>of the Conference </a:t>
            </a:r>
            <a:r>
              <a:rPr lang="it-IT" sz="2000" dirty="0" err="1"/>
              <a:t>through</a:t>
            </a:r>
            <a:r>
              <a:rPr lang="it-IT" sz="2000" dirty="0"/>
              <a:t> the </a:t>
            </a:r>
            <a:r>
              <a:rPr lang="it-IT" sz="2000" dirty="0" err="1"/>
              <a:t>program</a:t>
            </a:r>
            <a:r>
              <a:rPr lang="it-IT" sz="2000" dirty="0"/>
              <a:t> and </a:t>
            </a:r>
            <a:r>
              <a:rPr lang="it-IT" sz="2000" dirty="0" err="1"/>
              <a:t>topics</a:t>
            </a:r>
            <a:endParaRPr lang="it-IT" sz="2000" dirty="0"/>
          </a:p>
          <a:p>
            <a:endParaRPr lang="it-IT" sz="2000" dirty="0"/>
          </a:p>
        </p:txBody>
      </p:sp>
      <p:sp>
        <p:nvSpPr>
          <p:cNvPr id="2" name="Rectangle 1"/>
          <p:cNvSpPr/>
          <p:nvPr/>
        </p:nvSpPr>
        <p:spPr>
          <a:xfrm>
            <a:off x="5421103" y="442487"/>
            <a:ext cx="586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+mj-lt"/>
              </a:rPr>
              <a:t>Lessons learned</a:t>
            </a:r>
            <a:endParaRPr lang="it-IT" sz="2800" b="1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1371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851400"/>
            <a:ext cx="1012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olo 4"/>
          <p:cNvSpPr>
            <a:spLocks noGrp="1"/>
          </p:cNvSpPr>
          <p:nvPr>
            <p:ph type="title"/>
          </p:nvPr>
        </p:nvSpPr>
        <p:spPr>
          <a:xfrm>
            <a:off x="468313" y="1484313"/>
            <a:ext cx="5486400" cy="566737"/>
          </a:xfrm>
        </p:spPr>
        <p:txBody>
          <a:bodyPr/>
          <a:lstStyle/>
          <a:p>
            <a:pPr eaLnBrk="1" hangingPunct="1"/>
            <a:endParaRPr lang="it-IT" dirty="0"/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752"/>
            <a:ext cx="66865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Immagine 4" descr="Descrizione: Logo ok CMYK_P600dpi.tif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9" t="24400" r="26563" b="21556"/>
          <a:stretch>
            <a:fillRect/>
          </a:stretch>
        </p:blipFill>
        <p:spPr bwMode="auto">
          <a:xfrm>
            <a:off x="8469313" y="2924175"/>
            <a:ext cx="4238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4" descr="Descrizione: gigli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2347913"/>
            <a:ext cx="3968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2" descr="Descrizione: ˗푼h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50" y="3643313"/>
            <a:ext cx="36512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0" y="1196975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1804988"/>
            <a:ext cx="3746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2" descr="logo_ficobu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4292600"/>
            <a:ext cx="554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311775"/>
            <a:ext cx="8382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083175"/>
            <a:ext cx="7921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6" descr="Asociación Española de Ergonomía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5113338"/>
            <a:ext cx="10318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5021263"/>
            <a:ext cx="5429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24400"/>
            <a:ext cx="8636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0" y="1165225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1773238"/>
            <a:ext cx="3746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218"/>
            <a:ext cx="1216893" cy="123222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1628800"/>
            <a:ext cx="2520281" cy="255202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863975" y="2860675"/>
            <a:ext cx="419992" cy="1431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468313" y="1628800"/>
            <a:ext cx="2735535" cy="234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156200"/>
            <a:ext cx="10001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50825" y="4184650"/>
            <a:ext cx="361315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26 – 30 August 2018</a:t>
            </a:r>
          </a:p>
          <a:p>
            <a:pPr algn="ctr"/>
            <a:endParaRPr lang="it-IT" sz="20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0" r="1464" b="11458"/>
          <a:stretch/>
        </p:blipFill>
        <p:spPr bwMode="auto">
          <a:xfrm>
            <a:off x="395535" y="1612901"/>
            <a:ext cx="7635537" cy="26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2549841" y="432356"/>
            <a:ext cx="7031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it-IT" altLang="it-IT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r>
              <a:rPr lang="it-IT" alt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it-IT" altLang="it-IT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it-IT" alt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altLang="it-IT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it-IT" alt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51467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2674</Words>
  <Application>Microsoft Macintosh PowerPoint</Application>
  <PresentationFormat>On-screen Show (4:3)</PresentationFormat>
  <Paragraphs>821</Paragraphs>
  <Slides>36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Book Antiqua</vt:lpstr>
      <vt:lpstr>Calibri</vt:lpstr>
      <vt:lpstr>Calibri Light</vt:lpstr>
      <vt:lpstr>ErgEr</vt:lpstr>
      <vt:lpstr>Helvetica</vt:lpstr>
      <vt:lpstr>inherit</vt:lpstr>
      <vt:lpstr>Symbol</vt:lpstr>
      <vt:lpstr>Tahoma</vt:lpstr>
      <vt:lpstr>Times New Roman</vt:lpstr>
      <vt:lpstr>Office Theme</vt:lpstr>
      <vt:lpstr>Florence 26-30 August, 2018  IEA 2018 Final Report</vt:lpstr>
      <vt:lpstr>Some significant numbers (1)</vt:lpstr>
      <vt:lpstr>Some significant numbers (2)</vt:lpstr>
      <vt:lpstr>Some significant numbers (3)</vt:lpstr>
      <vt:lpstr>Some significant numbers (4)</vt:lpstr>
      <vt:lpstr>Some significant numbers (5)</vt:lpstr>
      <vt:lpstr>Some significant numbers (6)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Highlights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Opening session with Multi-sensorial show: music, light and perfum by Antonio  Artese piano player  Social dinner in Botanic Garden and after dancing with an Italian band  Social tours and special tourist experiences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2017-06-25T22:15:18Z</dcterms:created>
  <dcterms:modified xsi:type="dcterms:W3CDTF">2020-09-26T23:43:51Z</dcterms:modified>
</cp:coreProperties>
</file>