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7"/>
  </p:notesMasterIdLst>
  <p:sldIdLst>
    <p:sldId id="310" r:id="rId2"/>
    <p:sldId id="1955" r:id="rId3"/>
    <p:sldId id="1956" r:id="rId4"/>
    <p:sldId id="1957" r:id="rId5"/>
    <p:sldId id="1756" r:id="rId6"/>
  </p:sldIdLst>
  <p:sldSz cx="9144000" cy="5715000" type="screen16x10"/>
  <p:notesSz cx="6858000" cy="91440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701AF4-066B-BA49-BA98-90C771DDB59D}" v="14" dt="2025-03-12T09:49:36.7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3" autoAdjust="0"/>
    <p:restoredTop sz="75271"/>
  </p:normalViewPr>
  <p:slideViewPr>
    <p:cSldViewPr snapToGrid="0" snapToObjects="1">
      <p:cViewPr varScale="1">
        <p:scale>
          <a:sx n="132" d="100"/>
          <a:sy n="132" d="100"/>
        </p:scale>
        <p:origin x="96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4C4D8FD6-B284-040E-137C-F2430F2CA9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0F842BD-27E2-ED5E-1555-0A5C4E6CDEF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A970D15-940E-284F-B6B3-58C69D03BF77}" type="datetimeFigureOut">
              <a:rPr lang="ja-JP" altLang="en-US"/>
              <a:pPr>
                <a:defRPr/>
              </a:pPr>
              <a:t>2025/3/11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A1B7E1B1-9D5D-C237-F595-F5349BF987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ECB3C176-7D53-6DE5-062B-7363153E0C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F76C35C-5545-EAFE-04CD-79634D91829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B5758E8-993A-EB45-3E98-E60EA651B6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01DD915-520E-4D4F-9424-70CF699109F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ー 1">
            <a:extLst>
              <a:ext uri="{FF2B5EF4-FFF2-40B4-BE49-F238E27FC236}">
                <a16:creationId xmlns:a16="http://schemas.microsoft.com/office/drawing/2014/main" id="{788F55D1-D27A-5D02-B513-9A44746168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ノート プレースホルダー 2">
            <a:extLst>
              <a:ext uri="{FF2B5EF4-FFF2-40B4-BE49-F238E27FC236}">
                <a16:creationId xmlns:a16="http://schemas.microsoft.com/office/drawing/2014/main" id="{4D8E59EB-8712-E345-EE4C-3367454542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5124" name="スライド番号プレースホルダー 3">
            <a:extLst>
              <a:ext uri="{FF2B5EF4-FFF2-40B4-BE49-F238E27FC236}">
                <a16:creationId xmlns:a16="http://schemas.microsoft.com/office/drawing/2014/main" id="{251B1CC1-F641-46F7-B6A9-82D1C85BF6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D45C755-ECF2-074D-AC0E-1076B668FAE4}" type="slidenum">
              <a:rPr lang="ja-JP" altLang="en-US" smtClean="0"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ja-JP" alt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ー 1">
            <a:extLst>
              <a:ext uri="{FF2B5EF4-FFF2-40B4-BE49-F238E27FC236}">
                <a16:creationId xmlns:a16="http://schemas.microsoft.com/office/drawing/2014/main" id="{D1F70FDF-BA79-4FDF-3440-8032F0ECB8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ノート プレースホルダー 2">
            <a:extLst>
              <a:ext uri="{FF2B5EF4-FFF2-40B4-BE49-F238E27FC236}">
                <a16:creationId xmlns:a16="http://schemas.microsoft.com/office/drawing/2014/main" id="{9E499F54-34B8-F334-5BFC-2ECB9DA551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a process for helping systematic HFE project design. Various HFE methods  or tools can be integrated into P^DT to conduct specific steps of the process.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assumes participatory design approaches. The benefits of adopting participatory approaches are discussed later.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designed to be applicable to any HFE-related projects in various work places such as healthcare, office work space and environment, process plant, aviation,… </a:t>
            </a:r>
            <a:endParaRPr lang="ja-JP" altLang="en-US" sz="1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72" name="スライド番号プレースホルダー 3">
            <a:extLst>
              <a:ext uri="{FF2B5EF4-FFF2-40B4-BE49-F238E27FC236}">
                <a16:creationId xmlns:a16="http://schemas.microsoft.com/office/drawing/2014/main" id="{91B66ABF-AE2D-D80C-4021-17105E21DC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13028A-ACEF-D84E-A98D-6951C37DDFEC}" type="slidenum">
              <a:rPr lang="ja-JP" altLang="en-US" smtClean="0"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ja-JP" alt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3059A-7ABC-B39A-F811-704E43CD9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ー 1">
            <a:extLst>
              <a:ext uri="{FF2B5EF4-FFF2-40B4-BE49-F238E27FC236}">
                <a16:creationId xmlns:a16="http://schemas.microsoft.com/office/drawing/2014/main" id="{34D25230-2472-CFEB-D4B1-3B10A7CF0A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ノート プレースホルダー 2">
            <a:extLst>
              <a:ext uri="{FF2B5EF4-FFF2-40B4-BE49-F238E27FC236}">
                <a16:creationId xmlns:a16="http://schemas.microsoft.com/office/drawing/2014/main" id="{80872F39-F010-7C8F-ACFB-51B6AF0632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a process for helping systematic HFE project design. Various HFE methods  or tools can be integrated into P^DT to conduct specific steps of the process.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assumes participatory design approaches. The benefits of adopting participatory approaches are discussed later.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designed to be applicable to any HFE-related projects in various work places such as healthcare, office work space and environment, process plant, aviation,… </a:t>
            </a:r>
            <a:endParaRPr lang="ja-JP" altLang="en-US" sz="1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72" name="スライド番号プレースホルダー 3">
            <a:extLst>
              <a:ext uri="{FF2B5EF4-FFF2-40B4-BE49-F238E27FC236}">
                <a16:creationId xmlns:a16="http://schemas.microsoft.com/office/drawing/2014/main" id="{CF2EC3C1-F609-1743-2C86-DFE3759267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13028A-ACEF-D84E-A98D-6951C37DDFEC}" type="slidenum">
              <a:rPr lang="ja-JP" altLang="en-US" smtClean="0"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ja-JP" alt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70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EA11F-671E-5D34-5D73-CF29DE443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ー 1">
            <a:extLst>
              <a:ext uri="{FF2B5EF4-FFF2-40B4-BE49-F238E27FC236}">
                <a16:creationId xmlns:a16="http://schemas.microsoft.com/office/drawing/2014/main" id="{B32BBFDF-E1C6-1E82-9032-C41D6F3BED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ノート プレースホルダー 2">
            <a:extLst>
              <a:ext uri="{FF2B5EF4-FFF2-40B4-BE49-F238E27FC236}">
                <a16:creationId xmlns:a16="http://schemas.microsoft.com/office/drawing/2014/main" id="{0E9054E9-A82D-2CF0-2FBE-742BE73220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a process for helping systematic HFE project design. Various HFE methods  or tools can be integrated into P^DT to conduct specific steps of the process.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assumes participatory design approaches. The benefits of adopting participatory approaches are discussed later.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designed to be applicable to any HFE-related projects in various work places such as healthcare, office work space and environment, process plant, aviation,… </a:t>
            </a:r>
            <a:endParaRPr lang="ja-JP" altLang="en-US" sz="1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72" name="スライド番号プレースホルダー 3">
            <a:extLst>
              <a:ext uri="{FF2B5EF4-FFF2-40B4-BE49-F238E27FC236}">
                <a16:creationId xmlns:a16="http://schemas.microsoft.com/office/drawing/2014/main" id="{FF4A8B75-C463-4DE8-3F13-8FD1ADC4E6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13028A-ACEF-D84E-A98D-6951C37DDFEC}" type="slidenum">
              <a:rPr lang="ja-JP" altLang="en-US" smtClean="0"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ja-JP" alt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171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>
            <a:extLst>
              <a:ext uri="{FF2B5EF4-FFF2-40B4-BE49-F238E27FC236}">
                <a16:creationId xmlns:a16="http://schemas.microsoft.com/office/drawing/2014/main" id="{6BA3D42F-097E-3130-746E-82CC2BA7A8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>
            <a:extLst>
              <a:ext uri="{FF2B5EF4-FFF2-40B4-BE49-F238E27FC236}">
                <a16:creationId xmlns:a16="http://schemas.microsoft.com/office/drawing/2014/main" id="{834BFD60-B295-969A-8CA4-8B1625847C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9220" name="スライド番号プレースホルダー 3">
            <a:extLst>
              <a:ext uri="{FF2B5EF4-FFF2-40B4-BE49-F238E27FC236}">
                <a16:creationId xmlns:a16="http://schemas.microsoft.com/office/drawing/2014/main" id="{53B526EE-957C-7F0A-6420-65F1F617A4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B79E870-27FD-AD47-8FF3-4C7DE5C4C77D}" type="slidenum">
              <a:rPr lang="ja-JP" altLang="en-US" smtClean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ja-JP" altLang="en-US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altLang="ja-JP"/>
              <a:t>Modifiez le style du titre</a:t>
            </a:r>
            <a:endParaRPr lang="ja-JP" altLang="en-US" dirty="0"/>
          </a:p>
        </p:txBody>
      </p:sp>
      <p:sp>
        <p:nvSpPr>
          <p:cNvPr id="3" name="字幕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altLang="ja-JP"/>
              <a:t>Modifiez le style des sous-titres du masque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88866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113770"/>
            <a:ext cx="7886700" cy="70144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947854"/>
            <a:ext cx="7886700" cy="38334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4" name="スライド番号プレースホルダー 5">
            <a:extLst>
              <a:ext uri="{FF2B5EF4-FFF2-40B4-BE49-F238E27FC236}">
                <a16:creationId xmlns:a16="http://schemas.microsoft.com/office/drawing/2014/main" id="{88AE443B-938A-6247-5712-280188631E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5297488"/>
            <a:ext cx="20574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22166FC-0C6B-F340-A00F-01E882FF2E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340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9788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38522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206710"/>
            <a:ext cx="7886700" cy="721641"/>
          </a:xfrm>
          <a:prstGeom prst="rect">
            <a:avLst/>
          </a:prstGeom>
        </p:spPr>
        <p:txBody>
          <a:bodyPr/>
          <a:lstStyle>
            <a:lvl1pPr algn="ctr"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070518"/>
            <a:ext cx="3886200" cy="40769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070518"/>
            <a:ext cx="3886200" cy="4076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99020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34205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fr-FR" altLang="ja-JP"/>
              <a:t>Modifiez le style du titre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4078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183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05740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fr-FR" altLang="ja-JP" noProof="0"/>
              <a:t>Cliquez sur l'icône pour ajouter une image</a:t>
            </a:r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63203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1521354"/>
            <a:ext cx="7886700" cy="36468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49745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  <a:prstGeom prst="rect">
            <a:avLst/>
          </a:prstGeom>
        </p:spPr>
        <p:txBody>
          <a:bodyPr vert="eaVert"/>
          <a:lstStyle/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704203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テキスト プレースホルダー 2">
            <a:extLst>
              <a:ext uri="{FF2B5EF4-FFF2-40B4-BE49-F238E27FC236}">
                <a16:creationId xmlns:a16="http://schemas.microsoft.com/office/drawing/2014/main" id="{3FE612D5-86A5-F555-3960-93B8F028AE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520825"/>
            <a:ext cx="7886700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7" name="タイトル プレースホルダー 7">
            <a:extLst>
              <a:ext uri="{FF2B5EF4-FFF2-40B4-BE49-F238E27FC236}">
                <a16:creationId xmlns:a16="http://schemas.microsoft.com/office/drawing/2014/main" id="{418B6836-E063-5DFF-5C63-A0B74E4C9B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04800"/>
            <a:ext cx="78867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CO" altLang="fr-FR"/>
              <a:t>ENTATION TIt</a:t>
            </a:r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2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 kern="1200">
          <a:solidFill>
            <a:schemeClr val="tx1"/>
          </a:solidFill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F66353-F6B2-EAF1-B78E-6482C4ECC4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050" y="184150"/>
            <a:ext cx="8604250" cy="83661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CO" sz="3200" b="1" dirty="0" err="1">
                <a:solidFill>
                  <a:srgbClr val="009797"/>
                </a:solidFill>
                <a:latin typeface="Lato Black" panose="020F0502020204030203" pitchFamily="34" charset="77"/>
              </a:rPr>
              <a:t>Main</a:t>
            </a:r>
            <a:r>
              <a:rPr lang="es-CO" sz="3200" b="1" dirty="0">
                <a:solidFill>
                  <a:srgbClr val="009797"/>
                </a:solidFill>
                <a:latin typeface="Lato Black" panose="020F0502020204030203" pitchFamily="34" charset="77"/>
              </a:rPr>
              <a:t> </a:t>
            </a:r>
            <a:r>
              <a:rPr lang="es-CO" sz="3200" b="1" dirty="0" err="1">
                <a:solidFill>
                  <a:srgbClr val="009797"/>
                </a:solidFill>
                <a:latin typeface="Lato Black" panose="020F0502020204030203" pitchFamily="34" charset="77"/>
              </a:rPr>
              <a:t>projects</a:t>
            </a:r>
            <a:r>
              <a:rPr lang="es-CO" sz="3200" b="1" dirty="0">
                <a:solidFill>
                  <a:srgbClr val="009797"/>
                </a:solidFill>
                <a:latin typeface="Lato Black" panose="020F0502020204030203" pitchFamily="34" charset="77"/>
              </a:rPr>
              <a:t> </a:t>
            </a:r>
            <a:r>
              <a:rPr lang="es-CO" sz="3200" b="1" dirty="0" err="1">
                <a:solidFill>
                  <a:srgbClr val="009797"/>
                </a:solidFill>
                <a:latin typeface="Lato Black" panose="020F0502020204030203" pitchFamily="34" charset="77"/>
              </a:rPr>
              <a:t>of</a:t>
            </a:r>
            <a:r>
              <a:rPr lang="es-CO" sz="3200" b="1" i="1" dirty="0" err="1">
                <a:solidFill>
                  <a:srgbClr val="009797"/>
                </a:solidFill>
                <a:latin typeface="Lato Black" panose="020F0502020204030203" pitchFamily="34" charset="77"/>
              </a:rPr>
              <a:t>the</a:t>
            </a:r>
            <a:r>
              <a:rPr lang="es-CO" sz="3200" b="1" i="1" dirty="0">
                <a:solidFill>
                  <a:srgbClr val="009797"/>
                </a:solidFill>
                <a:latin typeface="Lato Black" panose="020F0502020204030203" pitchFamily="34" charset="77"/>
              </a:rPr>
              <a:t> </a:t>
            </a:r>
            <a:r>
              <a:rPr lang="es-CO" sz="3200" b="1" i="1" dirty="0" err="1">
                <a:solidFill>
                  <a:srgbClr val="009797"/>
                </a:solidFill>
                <a:latin typeface="Lato Black" panose="020F0502020204030203" pitchFamily="34" charset="77"/>
              </a:rPr>
              <a:t>President</a:t>
            </a:r>
            <a:endParaRPr lang="ja-JP" alt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B1D7AD6-FF52-32ED-86F9-40BD50225B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2838" y="3781425"/>
            <a:ext cx="7169150" cy="72231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EC meeting: March 2025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Presenter: </a:t>
            </a:r>
            <a:r>
              <a:rPr lang="en-US" altLang="ja-JP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Andrew Thatcher</a:t>
            </a:r>
          </a:p>
        </p:txBody>
      </p:sp>
      <p:pic>
        <p:nvPicPr>
          <p:cNvPr id="4100" name="図 7" descr="物体 が含まれている画像&#10;&#10;自動的に生成された説明">
            <a:extLst>
              <a:ext uri="{FF2B5EF4-FFF2-40B4-BE49-F238E27FC236}">
                <a16:creationId xmlns:a16="http://schemas.microsoft.com/office/drawing/2014/main" id="{97708E94-623E-0891-D516-644AC6803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20"/>
          <a:stretch>
            <a:fillRect/>
          </a:stretch>
        </p:blipFill>
        <p:spPr bwMode="auto">
          <a:xfrm>
            <a:off x="7570788" y="3983038"/>
            <a:ext cx="14224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Box 4">
            <a:extLst>
              <a:ext uri="{FF2B5EF4-FFF2-40B4-BE49-F238E27FC236}">
                <a16:creationId xmlns:a16="http://schemas.microsoft.com/office/drawing/2014/main" id="{41D1DC99-10AE-DF67-B1F4-A02CDF06B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4019" y="1211262"/>
            <a:ext cx="6046788" cy="230832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marL="342900" indent="-342900" eaLnBrk="1" hangingPunct="1">
              <a:buAutoNum type="arabicPeriod"/>
              <a:defRPr/>
            </a:pPr>
            <a:r>
              <a:rPr lang="en-GB" altLang="fr-FR" dirty="0"/>
              <a:t>Supporting the growth and sustainability of HF/E through developing and supporting the next generation HF/E people</a:t>
            </a:r>
          </a:p>
          <a:p>
            <a:pPr marL="342900" indent="-342900" eaLnBrk="1" hangingPunct="1">
              <a:buAutoNum type="arabicPeriod"/>
              <a:defRPr/>
            </a:pPr>
            <a:r>
              <a:rPr lang="en-GB" altLang="fr-FR" dirty="0"/>
              <a:t>Reflecting on the Strategy for the Future of HF/E (</a:t>
            </a:r>
            <a:r>
              <a:rPr lang="en-GB" altLang="fr-FR" dirty="0" err="1"/>
              <a:t>Dul</a:t>
            </a:r>
            <a:r>
              <a:rPr lang="en-GB" altLang="fr-FR" dirty="0"/>
              <a:t> et al., 2012) – what has worked, what has not worked, what must still be done</a:t>
            </a:r>
          </a:p>
          <a:p>
            <a:pPr marL="342900" indent="-342900" eaLnBrk="1" hangingPunct="1">
              <a:buAutoNum type="arabicPeriod"/>
              <a:defRPr/>
            </a:pPr>
            <a:r>
              <a:rPr lang="en-GB" altLang="fr-FR" dirty="0"/>
              <a:t>Strengthening bonds with key international organisations where we already have strong bonds: ISO, ILO, WHO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>
            <a:extLst>
              <a:ext uri="{FF2B5EF4-FFF2-40B4-BE49-F238E27FC236}">
                <a16:creationId xmlns:a16="http://schemas.microsoft.com/office/drawing/2014/main" id="{F421AAF4-69AF-9842-9261-4CF309C2B9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0238" y="304800"/>
            <a:ext cx="7886700" cy="1104900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fr-FR" dirty="0"/>
              <a:t>Career videos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F626CD-FDB7-05FF-B347-A0F47ED0A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6113" y="1173163"/>
            <a:ext cx="3868737" cy="369887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fr-CA" dirty="0"/>
              <a:t>Value-</a:t>
            </a:r>
            <a:r>
              <a:rPr lang="fr-CA" dirty="0" err="1"/>
              <a:t>add</a:t>
            </a:r>
            <a:endParaRPr lang="fr-CA" dirty="0"/>
          </a:p>
        </p:txBody>
      </p:sp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B6FA1DE0-32E5-A7E1-FCE3-5A5DEC95F3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582737"/>
            <a:ext cx="3868737" cy="1881187"/>
          </a:xfrm>
          <a:solidFill>
            <a:schemeClr val="accent2">
              <a:lumMod val="40000"/>
              <a:lumOff val="60000"/>
            </a:schemeClr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sz="1200" dirty="0">
                <a:latin typeface="Verdana" panose="020B0604030504040204" pitchFamily="34" charset="0"/>
                <a:ea typeface="Verdana" panose="020B0604030504040204" pitchFamily="34" charset="0"/>
              </a:rPr>
              <a:t>Ensure successive pipeline of researchers, practitioners, and future leaders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ZA" sz="1200" dirty="0">
                <a:latin typeface="Verdana" panose="020B0604030504040204" pitchFamily="34" charset="0"/>
                <a:ea typeface="Verdana" panose="020B0604030504040204" pitchFamily="34" charset="0"/>
              </a:rPr>
              <a:t>Using HF/E leaders’ career choices as potential pathways for future researchers, practitioners, or future leaders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ZA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ZA" sz="1200" dirty="0">
              <a:solidFill>
                <a:srgbClr val="6666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ja-JP" altLang="en-US" sz="1200" dirty="0">
              <a:latin typeface="Verdana" panose="020B0604030504040204" pitchFamily="34" charset="0"/>
            </a:endParaRPr>
          </a:p>
        </p:txBody>
      </p:sp>
      <p:sp>
        <p:nvSpPr>
          <p:cNvPr id="6149" name="Espace réservé du texte 3">
            <a:extLst>
              <a:ext uri="{FF2B5EF4-FFF2-40B4-BE49-F238E27FC236}">
                <a16:creationId xmlns:a16="http://schemas.microsoft.com/office/drawing/2014/main" id="{6578A60F-D137-9302-DB2F-60D9F5D94CE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xfrm>
            <a:off x="4625975" y="1158875"/>
            <a:ext cx="3887788" cy="392113"/>
          </a:xfrm>
          <a:solidFill>
            <a:srgbClr val="66FF99"/>
          </a:solidFill>
        </p:spPr>
        <p:txBody>
          <a:bodyPr/>
          <a:lstStyle/>
          <a:p>
            <a:pPr eaLnBrk="1" hangingPunct="1"/>
            <a:r>
              <a:rPr lang="en-US" altLang="ja-JP"/>
              <a:t>Alignment with IEA Goals</a:t>
            </a:r>
            <a:endParaRPr lang="fr-CA" altLang="fr-FR">
              <a:ea typeface="メイリオ" panose="020B0604030504040204" pitchFamily="34" charset="-128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8812210B-2F4B-4638-A233-CA772DB3CE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582738"/>
            <a:ext cx="3887788" cy="822325"/>
          </a:xfrm>
          <a:solidFill>
            <a:srgbClr val="66FF99"/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Engage stakeholders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ZA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Contribute to Science, Technology, and Practice</a:t>
            </a:r>
          </a:p>
        </p:txBody>
      </p:sp>
      <p:sp>
        <p:nvSpPr>
          <p:cNvPr id="6151" name="Espace réservé du texte 2">
            <a:extLst>
              <a:ext uri="{FF2B5EF4-FFF2-40B4-BE49-F238E27FC236}">
                <a16:creationId xmlns:a16="http://schemas.microsoft.com/office/drawing/2014/main" id="{9846A360-ADC1-1338-F80E-05252CEC5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3502025"/>
            <a:ext cx="3868737" cy="417513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fr-CA" altLang="fr-FR" sz="1800" b="1"/>
              <a:t>Stakeholder Needs to be met</a:t>
            </a:r>
          </a:p>
        </p:txBody>
      </p:sp>
      <p:sp>
        <p:nvSpPr>
          <p:cNvPr id="6152" name="コンテンツ プレースホルダー 3">
            <a:extLst>
              <a:ext uri="{FF2B5EF4-FFF2-40B4-BE49-F238E27FC236}">
                <a16:creationId xmlns:a16="http://schemas.microsoft.com/office/drawing/2014/main" id="{5AD72920-7CD5-D2FD-0DE4-08108BA09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8" y="3957638"/>
            <a:ext cx="3868737" cy="747712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ZA" altLang="ja-JP" sz="1600" i="1" dirty="0">
                <a:latin typeface="Verdana" panose="020B0604030504040204" pitchFamily="34" charset="0"/>
              </a:rPr>
              <a:t>- Succession planning for societies, networks, and the IEA</a:t>
            </a:r>
            <a:endParaRPr lang="ja-JP" altLang="en-US" sz="1600">
              <a:latin typeface="Verdana" panose="020B0604030504040204" pitchFamily="34" charset="0"/>
            </a:endParaRPr>
          </a:p>
        </p:txBody>
      </p:sp>
      <p:sp>
        <p:nvSpPr>
          <p:cNvPr id="6153" name="Espace réservé du texte 3">
            <a:extLst>
              <a:ext uri="{FF2B5EF4-FFF2-40B4-BE49-F238E27FC236}">
                <a16:creationId xmlns:a16="http://schemas.microsoft.com/office/drawing/2014/main" id="{3E8E01CE-8CD8-05B3-2BE9-DE01C960B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5975" y="2578102"/>
            <a:ext cx="3887788" cy="392114"/>
          </a:xfrm>
          <a:prstGeom prst="rect">
            <a:avLst/>
          </a:prstGeom>
          <a:solidFill>
            <a:srgbClr val="79D9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ja-JP" sz="1800" b="1"/>
              <a:t>Project outline including status </a:t>
            </a:r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B834D880-A133-9FFA-BCAE-D8215678A19F}"/>
              </a:ext>
            </a:extLst>
          </p:cNvPr>
          <p:cNvSpPr txBox="1">
            <a:spLocks/>
          </p:cNvSpPr>
          <p:nvPr/>
        </p:nvSpPr>
        <p:spPr bwMode="auto">
          <a:xfrm>
            <a:off x="4625975" y="3041584"/>
            <a:ext cx="3887788" cy="1603442"/>
          </a:xfrm>
          <a:prstGeom prst="rect">
            <a:avLst/>
          </a:prstGeom>
          <a:solidFill>
            <a:srgbClr val="79D9D7"/>
          </a:solidFill>
          <a:ln>
            <a:noFill/>
          </a:ln>
        </p:spPr>
        <p:txBody>
          <a:bodyPr/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fr-CA" sz="1800" dirty="0"/>
              <a:t>Project initiation, second </a:t>
            </a:r>
            <a:r>
              <a:rPr lang="fr-CA" sz="1800" dirty="0" err="1"/>
              <a:t>half</a:t>
            </a:r>
            <a:r>
              <a:rPr lang="fr-CA" sz="1800" dirty="0"/>
              <a:t> of 2025.</a:t>
            </a:r>
          </a:p>
          <a:p>
            <a:pPr eaLnBrk="1" hangingPunct="1">
              <a:defRPr/>
            </a:pPr>
            <a:r>
              <a:rPr lang="fr-CA" sz="1800" dirty="0" err="1"/>
              <a:t>Video</a:t>
            </a:r>
            <a:r>
              <a:rPr lang="fr-CA" sz="1800" dirty="0"/>
              <a:t> collection 2025 and 2026</a:t>
            </a:r>
          </a:p>
          <a:p>
            <a:pPr eaLnBrk="1" hangingPunct="1">
              <a:defRPr/>
            </a:pPr>
            <a:r>
              <a:rPr lang="fr-CA" sz="1800" dirty="0"/>
              <a:t>Project </a:t>
            </a:r>
            <a:r>
              <a:rPr lang="fr-CA" sz="1800" dirty="0" err="1"/>
              <a:t>completion</a:t>
            </a:r>
            <a:r>
              <a:rPr lang="fr-CA" sz="1800" dirty="0"/>
              <a:t> first </a:t>
            </a:r>
            <a:r>
              <a:rPr lang="fr-CA" sz="1800" dirty="0" err="1"/>
              <a:t>half</a:t>
            </a:r>
            <a:r>
              <a:rPr lang="fr-CA" sz="1800" dirty="0"/>
              <a:t> of 2027</a:t>
            </a:r>
          </a:p>
          <a:p>
            <a:pPr eaLnBrk="1" hangingPunct="1">
              <a:defRPr/>
            </a:pPr>
            <a:endParaRPr lang="fr-CA" sz="1800" dirty="0"/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fr-CA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1B6AD-24E0-B4AD-7C22-906A7460E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>
            <a:extLst>
              <a:ext uri="{FF2B5EF4-FFF2-40B4-BE49-F238E27FC236}">
                <a16:creationId xmlns:a16="http://schemas.microsoft.com/office/drawing/2014/main" id="{20F8480F-C17B-123B-A68A-04B798E75B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0238" y="304800"/>
            <a:ext cx="7886700" cy="1104900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fr-FR" dirty="0"/>
              <a:t>IEA Strategy reflection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AD8EE7-F241-1FD8-B076-83680EF811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6113" y="1173163"/>
            <a:ext cx="3868737" cy="369887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fr-CA" dirty="0"/>
              <a:t>Value-</a:t>
            </a:r>
            <a:r>
              <a:rPr lang="fr-CA" dirty="0" err="1"/>
              <a:t>add</a:t>
            </a:r>
            <a:endParaRPr lang="fr-CA" dirty="0"/>
          </a:p>
        </p:txBody>
      </p:sp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759D730E-4169-3539-8878-8C195B3E3C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582737"/>
            <a:ext cx="3868737" cy="1274763"/>
          </a:xfrm>
          <a:solidFill>
            <a:schemeClr val="accent2">
              <a:lumMod val="40000"/>
              <a:lumOff val="60000"/>
            </a:schemeClr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sz="1200" dirty="0">
                <a:latin typeface="Verdana" panose="020B0604030504040204" pitchFamily="34" charset="0"/>
                <a:ea typeface="Verdana" panose="020B0604030504040204" pitchFamily="34" charset="0"/>
              </a:rPr>
              <a:t>Evaluate progress with current HF/E strategic plan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ZA" sz="1200" dirty="0">
                <a:latin typeface="Verdana" panose="020B0604030504040204" pitchFamily="34" charset="0"/>
                <a:ea typeface="Verdana" panose="020B0604030504040204" pitchFamily="34" charset="0"/>
              </a:rPr>
              <a:t>Provide/refine direction for IEA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ZA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ZA" sz="1200" dirty="0">
              <a:solidFill>
                <a:srgbClr val="6666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ja-JP" altLang="en-US" sz="1200" dirty="0">
              <a:latin typeface="Verdana" panose="020B0604030504040204" pitchFamily="34" charset="0"/>
            </a:endParaRPr>
          </a:p>
        </p:txBody>
      </p:sp>
      <p:sp>
        <p:nvSpPr>
          <p:cNvPr id="6149" name="Espace réservé du texte 3">
            <a:extLst>
              <a:ext uri="{FF2B5EF4-FFF2-40B4-BE49-F238E27FC236}">
                <a16:creationId xmlns:a16="http://schemas.microsoft.com/office/drawing/2014/main" id="{F954A6C1-3918-41CC-29C6-093AABB6C5D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xfrm>
            <a:off x="4625975" y="1158875"/>
            <a:ext cx="3887788" cy="392113"/>
          </a:xfrm>
          <a:solidFill>
            <a:srgbClr val="66FF99"/>
          </a:solidFill>
        </p:spPr>
        <p:txBody>
          <a:bodyPr/>
          <a:lstStyle/>
          <a:p>
            <a:pPr eaLnBrk="1" hangingPunct="1"/>
            <a:r>
              <a:rPr lang="en-US" altLang="ja-JP"/>
              <a:t>Alignment with IEA Goals</a:t>
            </a:r>
            <a:endParaRPr lang="fr-CA" altLang="fr-FR">
              <a:ea typeface="メイリオ" panose="020B0604030504040204" pitchFamily="34" charset="-128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AE6184B-AC13-4926-4690-02571C9427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582738"/>
            <a:ext cx="3887788" cy="822325"/>
          </a:xfrm>
          <a:solidFill>
            <a:srgbClr val="66FF99"/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Maintain a Future Focus for HF/E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ZA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Contribute to Science, Technology, and Practice</a:t>
            </a:r>
          </a:p>
        </p:txBody>
      </p:sp>
      <p:sp>
        <p:nvSpPr>
          <p:cNvPr id="6151" name="Espace réservé du texte 2">
            <a:extLst>
              <a:ext uri="{FF2B5EF4-FFF2-40B4-BE49-F238E27FC236}">
                <a16:creationId xmlns:a16="http://schemas.microsoft.com/office/drawing/2014/main" id="{DF4FA900-C6F8-9D1A-8415-7A6735EBB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8" y="2966226"/>
            <a:ext cx="3868737" cy="417513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fr-CA" altLang="fr-FR" sz="1800" b="1"/>
              <a:t>Stakeholder Needs to be met</a:t>
            </a:r>
          </a:p>
        </p:txBody>
      </p:sp>
      <p:sp>
        <p:nvSpPr>
          <p:cNvPr id="6152" name="コンテンツ プレースホルダー 3">
            <a:extLst>
              <a:ext uri="{FF2B5EF4-FFF2-40B4-BE49-F238E27FC236}">
                <a16:creationId xmlns:a16="http://schemas.microsoft.com/office/drawing/2014/main" id="{E0B486B9-9E62-2906-C2E3-66DEC6C4C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8" y="3492465"/>
            <a:ext cx="3868737" cy="1212885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marL="285750" indent="-285750" eaLnBrk="1" hangingPunct="1">
              <a:buFontTx/>
              <a:buChar char="-"/>
            </a:pPr>
            <a:r>
              <a:rPr lang="en-ZA" altLang="ja-JP" sz="1600" i="1" dirty="0">
                <a:latin typeface="Verdana" panose="020B0604030504040204" pitchFamily="34" charset="0"/>
              </a:rPr>
              <a:t>Future focus</a:t>
            </a:r>
          </a:p>
          <a:p>
            <a:pPr marL="285750" indent="-285750" eaLnBrk="1" hangingPunct="1">
              <a:buFontTx/>
              <a:buChar char="-"/>
            </a:pPr>
            <a:r>
              <a:rPr lang="en-ZA" altLang="ja-JP" sz="1600" i="1" dirty="0">
                <a:latin typeface="Verdana" panose="020B0604030504040204" pitchFamily="34" charset="0"/>
              </a:rPr>
              <a:t>Growth of discipline</a:t>
            </a:r>
          </a:p>
          <a:p>
            <a:pPr marL="285750" indent="-285750" eaLnBrk="1" hangingPunct="1">
              <a:buFontTx/>
              <a:buChar char="-"/>
            </a:pPr>
            <a:r>
              <a:rPr lang="en-ZA" altLang="ja-JP" sz="1600" i="1" dirty="0">
                <a:latin typeface="Verdana" panose="020B0604030504040204" pitchFamily="34" charset="0"/>
              </a:rPr>
              <a:t>Future research and practice needs</a:t>
            </a:r>
            <a:endParaRPr lang="ja-JP" altLang="en-US" sz="1600">
              <a:latin typeface="Verdana" panose="020B0604030504040204" pitchFamily="34" charset="0"/>
            </a:endParaRPr>
          </a:p>
        </p:txBody>
      </p:sp>
      <p:sp>
        <p:nvSpPr>
          <p:cNvPr id="6153" name="Espace réservé du texte 3">
            <a:extLst>
              <a:ext uri="{FF2B5EF4-FFF2-40B4-BE49-F238E27FC236}">
                <a16:creationId xmlns:a16="http://schemas.microsoft.com/office/drawing/2014/main" id="{DEAD765C-1000-E84A-790F-EC06736D2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5975" y="2578102"/>
            <a:ext cx="3887788" cy="392114"/>
          </a:xfrm>
          <a:prstGeom prst="rect">
            <a:avLst/>
          </a:prstGeom>
          <a:solidFill>
            <a:srgbClr val="79D9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ja-JP" sz="1800" b="1"/>
              <a:t>Project outline including status </a:t>
            </a:r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A4AF38FC-09D9-798E-0C41-B25FE1F618E5}"/>
              </a:ext>
            </a:extLst>
          </p:cNvPr>
          <p:cNvSpPr txBox="1">
            <a:spLocks/>
          </p:cNvSpPr>
          <p:nvPr/>
        </p:nvSpPr>
        <p:spPr bwMode="auto">
          <a:xfrm>
            <a:off x="4625975" y="3041584"/>
            <a:ext cx="3887788" cy="1603442"/>
          </a:xfrm>
          <a:prstGeom prst="rect">
            <a:avLst/>
          </a:prstGeom>
          <a:solidFill>
            <a:srgbClr val="79D9D7"/>
          </a:solidFill>
          <a:ln>
            <a:noFill/>
          </a:ln>
        </p:spPr>
        <p:txBody>
          <a:bodyPr/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fr-CA" sz="1800" dirty="0"/>
              <a:t>Project </a:t>
            </a:r>
            <a:r>
              <a:rPr lang="fr-CA" sz="1800" dirty="0" err="1"/>
              <a:t>launched</a:t>
            </a:r>
            <a:r>
              <a:rPr lang="fr-CA" sz="1800" dirty="0"/>
              <a:t> 4 March 2025</a:t>
            </a:r>
          </a:p>
          <a:p>
            <a:pPr eaLnBrk="1" hangingPunct="1">
              <a:defRPr/>
            </a:pPr>
            <a:r>
              <a:rPr lang="fr-CA" sz="1800" dirty="0" err="1"/>
              <a:t>Development</a:t>
            </a:r>
            <a:r>
              <a:rPr lang="fr-CA" sz="1800" dirty="0"/>
              <a:t> Workshops (</a:t>
            </a:r>
            <a:r>
              <a:rPr lang="fr-CA" sz="1800" dirty="0" err="1"/>
              <a:t>through</a:t>
            </a:r>
            <a:r>
              <a:rPr lang="fr-CA" sz="1800" dirty="0"/>
              <a:t> 2025)</a:t>
            </a:r>
          </a:p>
          <a:p>
            <a:pPr eaLnBrk="1" hangingPunct="1">
              <a:defRPr/>
            </a:pPr>
            <a:r>
              <a:rPr lang="fr-CA" sz="1800" dirty="0"/>
              <a:t>Paper </a:t>
            </a:r>
            <a:r>
              <a:rPr lang="fr-CA" sz="1800" dirty="0" err="1"/>
              <a:t>submitted</a:t>
            </a:r>
            <a:r>
              <a:rPr lang="fr-CA" sz="1800" dirty="0"/>
              <a:t> (</a:t>
            </a:r>
            <a:r>
              <a:rPr lang="fr-CA" sz="1800" dirty="0" err="1"/>
              <a:t>early</a:t>
            </a:r>
            <a:r>
              <a:rPr lang="fr-CA" sz="1800" dirty="0"/>
              <a:t> 2026)</a:t>
            </a:r>
          </a:p>
          <a:p>
            <a:pPr eaLnBrk="1" hangingPunct="1">
              <a:defRPr/>
            </a:pPr>
            <a:r>
              <a:rPr lang="fr-CA" sz="1800" dirty="0"/>
              <a:t>Paper </a:t>
            </a:r>
            <a:r>
              <a:rPr lang="fr-CA" sz="1800" dirty="0" err="1"/>
              <a:t>accepted</a:t>
            </a:r>
            <a:r>
              <a:rPr lang="fr-CA" sz="1800" dirty="0"/>
              <a:t> (end 2026)</a:t>
            </a:r>
          </a:p>
          <a:p>
            <a:pPr eaLnBrk="1" hangingPunct="1">
              <a:defRPr/>
            </a:pPr>
            <a:endParaRPr lang="fr-CA" sz="1800" dirty="0"/>
          </a:p>
          <a:p>
            <a:pPr eaLnBrk="1" hangingPunct="1">
              <a:defRPr/>
            </a:pPr>
            <a:endParaRPr lang="fr-CA" sz="1800" dirty="0"/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fr-CA" sz="1800" dirty="0"/>
          </a:p>
        </p:txBody>
      </p:sp>
    </p:spTree>
    <p:extLst>
      <p:ext uri="{BB962C8B-B14F-4D97-AF65-F5344CB8AC3E}">
        <p14:creationId xmlns:p14="http://schemas.microsoft.com/office/powerpoint/2010/main" val="4088406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112EF-D85E-01D6-CC99-7D39039E0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>
            <a:extLst>
              <a:ext uri="{FF2B5EF4-FFF2-40B4-BE49-F238E27FC236}">
                <a16:creationId xmlns:a16="http://schemas.microsoft.com/office/drawing/2014/main" id="{B815083D-61DC-8A27-9F8F-F6CC53172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0238" y="304800"/>
            <a:ext cx="7886700" cy="1104900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fr-FR" dirty="0"/>
              <a:t>IEA Strengthening bonds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89DDC5-2CA5-9CF4-95A6-9C04A910C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6113" y="1173163"/>
            <a:ext cx="3868737" cy="369887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fr-CA" dirty="0"/>
              <a:t>Value-</a:t>
            </a:r>
            <a:r>
              <a:rPr lang="fr-CA" dirty="0" err="1"/>
              <a:t>add</a:t>
            </a:r>
            <a:endParaRPr lang="fr-CA" dirty="0"/>
          </a:p>
        </p:txBody>
      </p:sp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36B03B49-C522-D0DA-FA7C-3A843A678F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582737"/>
            <a:ext cx="3868737" cy="1274763"/>
          </a:xfrm>
          <a:solidFill>
            <a:schemeClr val="accent2">
              <a:lumMod val="40000"/>
              <a:lumOff val="60000"/>
            </a:schemeClr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sz="1200" dirty="0">
                <a:latin typeface="Verdana" panose="020B0604030504040204" pitchFamily="34" charset="0"/>
                <a:ea typeface="Verdana" panose="020B0604030504040204" pitchFamily="34" charset="0"/>
              </a:rPr>
              <a:t>Building capacity to support HF/E internationally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ZA" sz="1200" dirty="0">
              <a:solidFill>
                <a:srgbClr val="6666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ja-JP" altLang="en-US" sz="1200" dirty="0">
              <a:latin typeface="Verdana" panose="020B0604030504040204" pitchFamily="34" charset="0"/>
            </a:endParaRPr>
          </a:p>
        </p:txBody>
      </p:sp>
      <p:sp>
        <p:nvSpPr>
          <p:cNvPr id="6149" name="Espace réservé du texte 3">
            <a:extLst>
              <a:ext uri="{FF2B5EF4-FFF2-40B4-BE49-F238E27FC236}">
                <a16:creationId xmlns:a16="http://schemas.microsoft.com/office/drawing/2014/main" id="{4104FF35-D5D4-D5C2-E989-69ADC213936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xfrm>
            <a:off x="4625975" y="1158875"/>
            <a:ext cx="3887788" cy="392113"/>
          </a:xfrm>
          <a:solidFill>
            <a:srgbClr val="66FF99"/>
          </a:solidFill>
        </p:spPr>
        <p:txBody>
          <a:bodyPr/>
          <a:lstStyle/>
          <a:p>
            <a:pPr eaLnBrk="1" hangingPunct="1"/>
            <a:r>
              <a:rPr lang="en-US" altLang="ja-JP"/>
              <a:t>Alignment with IEA Goals</a:t>
            </a:r>
            <a:endParaRPr lang="fr-CA" altLang="fr-FR">
              <a:ea typeface="メイリオ" panose="020B0604030504040204" pitchFamily="34" charset="-128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DFB4531-00C1-EE21-135B-61DCCF35BB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582738"/>
            <a:ext cx="3887788" cy="822325"/>
          </a:xfrm>
          <a:solidFill>
            <a:srgbClr val="66FF99"/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Contribute to Science, Technology, and Practice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ZA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Strengthen Relationships with External Partners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ZA" sz="12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151" name="Espace réservé du texte 2">
            <a:extLst>
              <a:ext uri="{FF2B5EF4-FFF2-40B4-BE49-F238E27FC236}">
                <a16:creationId xmlns:a16="http://schemas.microsoft.com/office/drawing/2014/main" id="{6396452C-993C-4956-2291-4847DA8471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8" y="2966226"/>
            <a:ext cx="3868737" cy="417513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fr-CA" altLang="fr-FR" sz="1800" b="1"/>
              <a:t>Stakeholder Needs to be met</a:t>
            </a:r>
          </a:p>
        </p:txBody>
      </p:sp>
      <p:sp>
        <p:nvSpPr>
          <p:cNvPr id="6152" name="コンテンツ プレースホルダー 3">
            <a:extLst>
              <a:ext uri="{FF2B5EF4-FFF2-40B4-BE49-F238E27FC236}">
                <a16:creationId xmlns:a16="http://schemas.microsoft.com/office/drawing/2014/main" id="{16181649-0A7D-823C-67A8-5DBD91F67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8" y="3492465"/>
            <a:ext cx="3868737" cy="1212885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marL="285750" indent="-285750" eaLnBrk="1" hangingPunct="1">
              <a:buFontTx/>
              <a:buChar char="-"/>
            </a:pPr>
            <a:r>
              <a:rPr lang="en-ZA" altLang="ja-JP" sz="1600" i="1" dirty="0">
                <a:latin typeface="Verdana" panose="020B0604030504040204" pitchFamily="34" charset="0"/>
              </a:rPr>
              <a:t>Future focus</a:t>
            </a:r>
          </a:p>
          <a:p>
            <a:pPr marL="285750" indent="-285750" eaLnBrk="1" hangingPunct="1">
              <a:buFontTx/>
              <a:buChar char="-"/>
            </a:pPr>
            <a:r>
              <a:rPr lang="en-ZA" altLang="ja-JP" sz="1600" i="1" dirty="0">
                <a:latin typeface="Verdana" panose="020B0604030504040204" pitchFamily="34" charset="0"/>
              </a:rPr>
              <a:t>Growth of discipline</a:t>
            </a:r>
          </a:p>
          <a:p>
            <a:pPr marL="285750" indent="-285750" eaLnBrk="1" hangingPunct="1">
              <a:buFontTx/>
              <a:buChar char="-"/>
            </a:pPr>
            <a:r>
              <a:rPr lang="en-ZA" altLang="ja-JP" sz="1600" i="1" dirty="0">
                <a:latin typeface="Verdana" panose="020B0604030504040204" pitchFamily="34" charset="0"/>
              </a:rPr>
              <a:t>Strengthening relationships with international partners</a:t>
            </a:r>
            <a:endParaRPr lang="ja-JP" altLang="en-US" sz="1600">
              <a:latin typeface="Verdana" panose="020B0604030504040204" pitchFamily="34" charset="0"/>
            </a:endParaRPr>
          </a:p>
        </p:txBody>
      </p:sp>
      <p:sp>
        <p:nvSpPr>
          <p:cNvPr id="6153" name="Espace réservé du texte 3">
            <a:extLst>
              <a:ext uri="{FF2B5EF4-FFF2-40B4-BE49-F238E27FC236}">
                <a16:creationId xmlns:a16="http://schemas.microsoft.com/office/drawing/2014/main" id="{66997D39-E31E-D9B4-57C0-8C0B7A150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5975" y="2578102"/>
            <a:ext cx="3887788" cy="392114"/>
          </a:xfrm>
          <a:prstGeom prst="rect">
            <a:avLst/>
          </a:prstGeom>
          <a:solidFill>
            <a:srgbClr val="79D9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ja-JP" sz="1800" b="1"/>
              <a:t>Project outline including status </a:t>
            </a:r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FA143EC1-FD0F-444E-541A-60EAEDA9903F}"/>
              </a:ext>
            </a:extLst>
          </p:cNvPr>
          <p:cNvSpPr txBox="1">
            <a:spLocks/>
          </p:cNvSpPr>
          <p:nvPr/>
        </p:nvSpPr>
        <p:spPr bwMode="auto">
          <a:xfrm>
            <a:off x="4625975" y="3041584"/>
            <a:ext cx="3887788" cy="1603442"/>
          </a:xfrm>
          <a:prstGeom prst="rect">
            <a:avLst/>
          </a:prstGeom>
          <a:solidFill>
            <a:srgbClr val="79D9D7"/>
          </a:solidFill>
          <a:ln>
            <a:noFill/>
          </a:ln>
        </p:spPr>
        <p:txBody>
          <a:bodyPr/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fr-CA" sz="1800" dirty="0" err="1"/>
              <a:t>Meet</a:t>
            </a:r>
            <a:r>
              <a:rPr lang="fr-CA" sz="1800" dirty="0"/>
              <a:t> </a:t>
            </a:r>
            <a:r>
              <a:rPr lang="fr-CA" sz="1800" dirty="0" err="1"/>
              <a:t>with</a:t>
            </a:r>
            <a:r>
              <a:rPr lang="fr-CA" sz="1800" dirty="0"/>
              <a:t> ILO and WHO in March 2025</a:t>
            </a:r>
          </a:p>
          <a:p>
            <a:pPr eaLnBrk="1" hangingPunct="1">
              <a:defRPr/>
            </a:pPr>
            <a:r>
              <a:rPr lang="fr-CA" sz="1800" dirty="0" err="1"/>
              <a:t>Meet</a:t>
            </a:r>
            <a:r>
              <a:rPr lang="fr-CA" sz="1800" dirty="0"/>
              <a:t> </a:t>
            </a:r>
            <a:r>
              <a:rPr lang="fr-CA" sz="1800" dirty="0" err="1"/>
              <a:t>with</a:t>
            </a:r>
            <a:r>
              <a:rPr lang="fr-CA" sz="1800" dirty="0"/>
              <a:t> ISO in April 2025</a:t>
            </a:r>
          </a:p>
          <a:p>
            <a:pPr eaLnBrk="1" hangingPunct="1">
              <a:defRPr/>
            </a:pPr>
            <a:r>
              <a:rPr lang="fr-CA" sz="1800" dirty="0"/>
              <a:t>AGS Chair </a:t>
            </a:r>
            <a:r>
              <a:rPr lang="fr-CA" sz="1800" dirty="0" err="1"/>
              <a:t>appointed</a:t>
            </a:r>
            <a:r>
              <a:rPr lang="fr-CA" sz="1800" dirty="0"/>
              <a:t> 5 March 2025</a:t>
            </a:r>
          </a:p>
          <a:p>
            <a:pPr eaLnBrk="1" hangingPunct="1">
              <a:defRPr/>
            </a:pPr>
            <a:r>
              <a:rPr lang="fr-CA" sz="1800" dirty="0"/>
              <a:t>New </a:t>
            </a:r>
            <a:r>
              <a:rPr lang="fr-CA" sz="1800" dirty="0" err="1"/>
              <a:t>MoUs</a:t>
            </a:r>
            <a:r>
              <a:rPr lang="fr-CA" sz="1800" dirty="0"/>
              <a:t> </a:t>
            </a:r>
            <a:r>
              <a:rPr lang="fr-CA" sz="1800" dirty="0" err="1"/>
              <a:t>negotiated</a:t>
            </a:r>
            <a:endParaRPr lang="fr-CA" sz="1800" dirty="0"/>
          </a:p>
          <a:p>
            <a:pPr eaLnBrk="1" hangingPunct="1">
              <a:defRPr/>
            </a:pPr>
            <a:endParaRPr lang="fr-CA" sz="1800" dirty="0"/>
          </a:p>
          <a:p>
            <a:pPr eaLnBrk="1" hangingPunct="1">
              <a:defRPr/>
            </a:pPr>
            <a:endParaRPr lang="fr-CA" sz="1800" dirty="0"/>
          </a:p>
          <a:p>
            <a:pPr eaLnBrk="1" hangingPunct="1">
              <a:defRPr/>
            </a:pPr>
            <a:endParaRPr lang="fr-CA" sz="1800" dirty="0"/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fr-CA" sz="1800" dirty="0"/>
          </a:p>
        </p:txBody>
      </p:sp>
    </p:spTree>
    <p:extLst>
      <p:ext uri="{BB962C8B-B14F-4D97-AF65-F5344CB8AC3E}">
        <p14:creationId xmlns:p14="http://schemas.microsoft.com/office/powerpoint/2010/main" val="61554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4EE615-4BC7-0E2B-95AC-2FB4A4690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5" y="-77788"/>
            <a:ext cx="8439148" cy="790576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ja-JP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stakeholders are involved in each project?</a:t>
            </a:r>
            <a:endParaRPr lang="ja-JP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D7BF9D2-28F2-F21C-BFCE-74A6E9165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758027"/>
              </p:ext>
            </p:extLst>
          </p:nvPr>
        </p:nvGraphicFramePr>
        <p:xfrm>
          <a:off x="352425" y="642938"/>
          <a:ext cx="8439148" cy="2927767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60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8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1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77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77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3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Group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G</a:t>
                      </a:r>
                      <a:r>
                        <a:rPr lang="en-US" sz="1100" dirty="0">
                          <a:effectLst/>
                        </a:rPr>
                        <a:t>roup’s</a:t>
                      </a:r>
                      <a:r>
                        <a:rPr lang="en-US" sz="1000" dirty="0">
                          <a:effectLst/>
                        </a:rPr>
                        <a:t> role within Project + category*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</a:rPr>
                        <a:t>Group benefit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Individual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Individual’s role within project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000" dirty="0">
                          <a:effectLst/>
                        </a:rPr>
                        <a:t>Individual benefit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12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Ex. Group A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US" sz="1000" dirty="0">
                          <a:effectLst/>
                        </a:rPr>
                        <a:t>Ex. Project oversight (I)</a:t>
                      </a:r>
                      <a:endParaRPr lang="en-ZA" sz="1000" dirty="0">
                        <a:effectLst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000" dirty="0">
                          <a:effectLst/>
                        </a:rPr>
                        <a:t>Ex. Knowledge for reporting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Person1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</a:rPr>
                        <a:t>Initiator (A)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</a:rPr>
                        <a:t>CV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124">
                <a:tc v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</a:rPr>
                        <a:t>Person2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</a:rPr>
                        <a:t>Supporter (E)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</a:rPr>
                        <a:t>Next generation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Succession videos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President (I/D)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lead (A/E/D/I)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IEA Fellows (E)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Andrew Thatcher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Andrew Todd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Initiator/Influencer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Actor/Expert/Decider/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Influencer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Succession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Strategy reflection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President (I/D)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lead (A/E/D)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participants (A/E)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Andrew Thatcher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Paul Salmon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 team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Initiator/Influencer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Actor/Expert/Decider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Actor/Expert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Future focused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Strategy focused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Strengthening bonds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President (A/E/D/I)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Possibly with TC input (E)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Andrew Thatcher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International organisations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Actor/Expert/Decider/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Influencer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Future focused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Strengthening bonds </a:t>
                      </a:r>
                      <a:r>
                        <a:rPr lang="en-ZA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 resilience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259" name="ZoneTexte 2">
            <a:extLst>
              <a:ext uri="{FF2B5EF4-FFF2-40B4-BE49-F238E27FC236}">
                <a16:creationId xmlns:a16="http://schemas.microsoft.com/office/drawing/2014/main" id="{E54A71F1-C9D7-AFEC-1C98-6F290BD37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25" y="4284663"/>
            <a:ext cx="6918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r>
              <a:rPr lang="en-US" altLang="en-US"/>
              <a:t>*Categories are indicated by letters: </a:t>
            </a:r>
            <a:r>
              <a:rPr lang="en-US" altLang="en-US" b="1"/>
              <a:t>A</a:t>
            </a:r>
            <a:r>
              <a:rPr lang="en-US" altLang="en-US"/>
              <a:t>ctor/ </a:t>
            </a:r>
            <a:r>
              <a:rPr lang="en-US" altLang="en-US" b="1"/>
              <a:t>E</a:t>
            </a:r>
            <a:r>
              <a:rPr lang="en-US" altLang="en-US"/>
              <a:t>xpert/ </a:t>
            </a:r>
            <a:r>
              <a:rPr lang="en-US" altLang="en-US" b="1"/>
              <a:t>D</a:t>
            </a:r>
            <a:r>
              <a:rPr lang="en-US" altLang="en-US"/>
              <a:t>ecider/ </a:t>
            </a:r>
            <a:r>
              <a:rPr lang="en-US" altLang="en-US" b="1"/>
              <a:t>I</a:t>
            </a:r>
            <a:r>
              <a:rPr lang="en-US" altLang="en-US"/>
              <a:t>nfluencer</a:t>
            </a:r>
            <a:endParaRPr lang="fr-CA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posed reporting structure for IEA 2024" id="{321020AC-1284-EB40-915E-3DD0204F01EB}" vid="{E2D9CD7B-EB96-7C43-8ED9-78636B0546E9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reporting structure for IEA 2024</Template>
  <TotalTime>2087</TotalTime>
  <Words>762</Words>
  <Application>Microsoft Macintosh PowerPoint</Application>
  <PresentationFormat>On-screen Show (16:10)</PresentationFormat>
  <Paragraphs>123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Calibri</vt:lpstr>
      <vt:lpstr>メイリオ</vt:lpstr>
      <vt:lpstr>Arial</vt:lpstr>
      <vt:lpstr>Lato Black</vt:lpstr>
      <vt:lpstr>Yu Gothic</vt:lpstr>
      <vt:lpstr>Verdana</vt:lpstr>
      <vt:lpstr>Times New Roman</vt:lpstr>
      <vt:lpstr>Symbol</vt:lpstr>
      <vt:lpstr>Wingdings</vt:lpstr>
      <vt:lpstr>Office テーマ</vt:lpstr>
      <vt:lpstr>Main projects ofthe President</vt:lpstr>
      <vt:lpstr>Career videos</vt:lpstr>
      <vt:lpstr>IEA Strategy reflection</vt:lpstr>
      <vt:lpstr>IEA Strengthening bonds</vt:lpstr>
      <vt:lpstr>What stakeholders are involved in each project?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Nancy Black</dc:creator>
  <cp:lastModifiedBy>Andrew Thatcher</cp:lastModifiedBy>
  <cp:revision>11</cp:revision>
  <dcterms:created xsi:type="dcterms:W3CDTF">2025-02-05T20:28:12Z</dcterms:created>
  <dcterms:modified xsi:type="dcterms:W3CDTF">2025-03-12T09:54:44Z</dcterms:modified>
</cp:coreProperties>
</file>