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6"/>
  </p:notesMasterIdLst>
  <p:sldIdLst>
    <p:sldId id="310" r:id="rId2"/>
    <p:sldId id="1955" r:id="rId3"/>
    <p:sldId id="1756" r:id="rId4"/>
    <p:sldId id="1021" r:id="rId5"/>
  </p:sldIdLst>
  <p:sldSz cx="9144000" cy="5715000" type="screen16x10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75" autoAdjust="0"/>
    <p:restoredTop sz="75271"/>
  </p:normalViewPr>
  <p:slideViewPr>
    <p:cSldViewPr snapToGrid="0" snapToObjects="1">
      <p:cViewPr varScale="1">
        <p:scale>
          <a:sx n="192" d="100"/>
          <a:sy n="192" d="100"/>
        </p:scale>
        <p:origin x="18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02BB542-DD45-F1AC-5BDB-77036CD601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2F83561-D2B3-7A29-02B6-3E2C01F731E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7A16574-1941-B248-AA55-18AFED63D6EB}" type="datetimeFigureOut">
              <a:rPr lang="ja-JP" altLang="en-US"/>
              <a:pPr>
                <a:defRPr/>
              </a:pPr>
              <a:t>2025/3/16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0944ED62-6E76-517A-4A93-1AE65FCE92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48349735-4DB0-E566-BD3A-1E094F41B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2CED17-CFE1-78F4-840B-1AC4FA5011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BE0E7B-56F8-15CB-A612-6DDF40D33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0C6F586-C3F6-FE42-8C83-40BE4B88825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581AED88-F7A3-472A-E067-1208B5CD5E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7F0F0D9D-21CE-C85D-7373-0BA8F537A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8AAE3C45-A361-231E-8AD2-03939228E7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48F369-1A86-0D4E-BF1F-D97EA6C6716A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09DCD827-E1F6-8CB1-6F82-ACB7B427DC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698BA05F-96E7-A89F-74B1-D56845745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7D1C0514-4849-B940-4DDD-22D972DCD2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E678CB-06D6-D745-949B-B1216CCC809C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A05B695E-3227-EFF9-A594-5593369AEF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1C99F3C6-B109-1922-0B0A-3BB0D06DB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CF68F121-963A-A989-7ED6-28F45A37E5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77F873-6B74-F64E-A72A-BEF601331606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49DFD837-547C-C307-EA71-C854927978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479C4CD3-026A-29CC-8ADF-9DF8EF9E0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4677C2CE-4FA1-709D-4E4D-63A05E5229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28C848-0390-DA40-80E9-1F3EF69BEE9D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 dirty="0"/>
          </a:p>
        </p:txBody>
      </p:sp>
      <p:sp>
        <p:nvSpPr>
          <p:cNvPr id="3" name="字幕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altLang="ja-JP"/>
              <a:t>Modifiez le style des sous-titres du masque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8723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13770"/>
            <a:ext cx="7886700" cy="701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947854"/>
            <a:ext cx="7886700" cy="38334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A79D0E98-E9F5-F3DA-99BF-AB2254EB80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519FAD4-FAC7-5F44-A53D-723F8E6E09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26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9788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7592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06710"/>
            <a:ext cx="7886700" cy="721641"/>
          </a:xfrm>
          <a:prstGeom prst="rect">
            <a:avLst/>
          </a:prstGeom>
        </p:spPr>
        <p:txBody>
          <a:bodyPr/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070518"/>
            <a:ext cx="3886200" cy="40769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070518"/>
            <a:ext cx="3886200" cy="4076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4767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861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0323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5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34488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 altLang="ja-JP" noProof="0"/>
              <a:t>Cliquez sur l'icône pour ajouter une image</a:t>
            </a:r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493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1521354"/>
            <a:ext cx="7886700" cy="36468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6799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8509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83895D2E-3CA2-BDD7-C617-761EFDB78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520825"/>
            <a:ext cx="78867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7" name="タイトル プレースホルダー 7">
            <a:extLst>
              <a:ext uri="{FF2B5EF4-FFF2-40B4-BE49-F238E27FC236}">
                <a16:creationId xmlns:a16="http://schemas.microsoft.com/office/drawing/2014/main" id="{62A6CBBB-81CF-F375-B5A9-33D5B3085A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04800"/>
            <a:ext cx="78867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fr-FR"/>
              <a:t>ENTATION TIt</a:t>
            </a:r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2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 kern="12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948AA3-A4EA-088A-C79D-194536BF7F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50" y="184150"/>
            <a:ext cx="8604250" cy="8366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CO" altLang="ja-JP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Advisory</a:t>
            </a:r>
            <a:r>
              <a:rPr lang="es-CO" altLang="ja-JP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altLang="ja-JP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Group</a:t>
            </a:r>
            <a:r>
              <a:rPr lang="es-CO" altLang="ja-JP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altLang="ja-JP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on</a:t>
            </a:r>
            <a:r>
              <a:rPr lang="es-CO" altLang="ja-JP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 </a:t>
            </a:r>
            <a:r>
              <a:rPr lang="es-CO" altLang="ja-JP" sz="3200" b="1" dirty="0" err="1">
                <a:solidFill>
                  <a:srgbClr val="009797"/>
                </a:solidFill>
                <a:latin typeface="Lato Black" panose="020F0502020204030203" pitchFamily="34" charset="77"/>
              </a:rPr>
              <a:t>Standardisation</a:t>
            </a:r>
            <a:endParaRPr lang="ja-JP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DE68C69-059A-FCAB-6512-F10DB4B79A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838" y="3781425"/>
            <a:ext cx="7169150" cy="7223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 meeting: March 2025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Presenter: </a:t>
            </a:r>
            <a:r>
              <a:rPr lang="en-US" altLang="ja-JP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Masaaki </a:t>
            </a:r>
            <a:r>
              <a:rPr lang="en-US" altLang="ja-JP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Mochimaru</a:t>
            </a:r>
            <a:r>
              <a:rPr lang="en-US" altLang="ja-JP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(JES)</a:t>
            </a:r>
          </a:p>
        </p:txBody>
      </p:sp>
      <p:pic>
        <p:nvPicPr>
          <p:cNvPr id="4100" name="図 7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319C6649-A877-FF37-7E1E-F408D9CAF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0"/>
          <a:stretch>
            <a:fillRect/>
          </a:stretch>
        </p:blipFill>
        <p:spPr bwMode="auto">
          <a:xfrm>
            <a:off x="7570788" y="3983038"/>
            <a:ext cx="14224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>
            <a:extLst>
              <a:ext uri="{FF2B5EF4-FFF2-40B4-BE49-F238E27FC236}">
                <a16:creationId xmlns:a16="http://schemas.microsoft.com/office/drawing/2014/main" id="{0DAECDD1-B31E-93B1-AE66-4965859DB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1406525"/>
            <a:ext cx="6046788" cy="2031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dirty="0"/>
              <a:t>Act as the CATEGORY-A Liaison of TC 159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dirty="0"/>
              <a:t>Inform the current interests of ISO TCs relevant to HFE to IEA member and HFE experts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dirty="0"/>
              <a:t>Identify and propose new issues relevant to HFE to ISO PCs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dirty="0"/>
              <a:t>Promote the effectivity of standardization to IEA member and HFE experts</a:t>
            </a:r>
          </a:p>
          <a:p>
            <a:pPr eaLnBrk="1" hangingPunct="1">
              <a:defRPr/>
            </a:pPr>
            <a:r>
              <a:rPr lang="en-GB" altLang="fr-FR" dirty="0"/>
              <a:t>Then, for each project, complete the following 3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0EAE2142-430A-6579-6168-3B6C7DE3A8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algn="ctr" eaLnBrk="1" hangingPunct="1"/>
            <a:r>
              <a:rPr lang="fr-CA" altLang="fr-FR" sz="3200" dirty="0"/>
              <a:t>*** Advisory Group on </a:t>
            </a:r>
            <a:r>
              <a:rPr lang="fr-CA" altLang="fr-FR" sz="3200" dirty="0" err="1"/>
              <a:t>Stanardisation</a:t>
            </a:r>
            <a:r>
              <a:rPr lang="fr-CA" altLang="fr-FR" sz="3200" dirty="0"/>
              <a:t> ***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F7E417-C625-1EBC-3714-E84433A89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</a:t>
            </a:r>
            <a:r>
              <a:rPr lang="fr-CA" dirty="0" err="1"/>
              <a:t>add</a:t>
            </a:r>
            <a:endParaRPr lang="fr-CA" dirty="0"/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56B1490E-7CA6-D1AD-605C-8F457DB17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8"/>
            <a:ext cx="3868737" cy="1784350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latin typeface="Verdana" panose="020B0604030504040204" pitchFamily="34" charset="0"/>
                <a:ea typeface="Verdana" panose="020B0604030504040204" pitchFamily="34" charset="0"/>
              </a:rPr>
              <a:t>Communicate with ISO stakeholders, representatives from IEA member societies, HFE experts in the relevant IEA Technical Committees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latin typeface="Verdana" panose="020B0604030504040204" pitchFamily="34" charset="0"/>
                <a:ea typeface="Verdana" panose="020B0604030504040204" pitchFamily="34" charset="0"/>
              </a:rPr>
              <a:t>Propose and draft NWIPs as identified by the IEA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latin typeface="Verdana" panose="020B0604030504040204" pitchFamily="34" charset="0"/>
                <a:ea typeface="Verdana" panose="020B0604030504040204" pitchFamily="34" charset="0"/>
              </a:rPr>
              <a:t>Comment on drafts of ISO documents related to HFE as an IEA representative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sz="1200" b="1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[what is the goal?]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b="1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Social implementation of the science and practice of HFE through ISO activities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ja-JP" altLang="en-US" sz="1200" dirty="0">
              <a:latin typeface="Verdana" panose="020B0604030504040204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307CCFC7-A9A2-705B-C3B9-55D181541BF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/>
              <a:t>Alignment with IEA Goals</a:t>
            </a:r>
            <a:endParaRPr lang="fr-CA" altLang="fr-FR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FC34CAD-B6EC-17C2-517C-177F99B214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1784350"/>
          </a:xfrm>
          <a:solidFill>
            <a:srgbClr val="66FF99"/>
          </a:solidFill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develop more effective communication with and collaboration between federated societies (i.e. ISO experts and HFE experts of IEA member societies)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advance the science and practice of HFE at an international level.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enhance the contribution of the HFE discipline to global society</a:t>
            </a:r>
          </a:p>
          <a:p>
            <a:pPr eaLnBrk="1" hangingPunct="1">
              <a:defRPr/>
            </a:pPr>
            <a:endParaRPr lang="fr-CA" sz="1200" dirty="0"/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7F76C1F6-3DBA-68BC-F7DF-744A945EA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B4FD71DE-6E5C-D1FB-1BFF-E3E64D761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957638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marL="160338" indent="-160338" eaLnBrk="1" hangingPunct="1"/>
            <a:r>
              <a:rPr lang="en-US" altLang="ja-JP" sz="1200" dirty="0">
                <a:latin typeface="Verdana" panose="020B0604030504040204" pitchFamily="34" charset="0"/>
              </a:rPr>
              <a:t>Representatives from ISO TCs, SCs and WGs (mainly, but not limited to TC159)</a:t>
            </a:r>
            <a:endParaRPr lang="en-US" altLang="ja-JP" sz="1600" dirty="0">
              <a:latin typeface="Verdana" panose="020B0604030504040204" pitchFamily="34" charset="0"/>
            </a:endParaRPr>
          </a:p>
          <a:p>
            <a:pPr marL="160338" indent="-160338" eaLnBrk="1" hangingPunct="1"/>
            <a:r>
              <a:rPr lang="en-US" altLang="ja-JP" sz="1200" dirty="0">
                <a:latin typeface="Verdana" panose="020B0604030504040204" pitchFamily="34" charset="0"/>
              </a:rPr>
              <a:t>Representatives from IEA member societies</a:t>
            </a: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2B07A6E3-8E97-C46A-9FC6-85BBCD183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3516313"/>
            <a:ext cx="3887788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F6415BA6-A7A9-BCED-6428-55885E6D7ADC}"/>
              </a:ext>
            </a:extLst>
          </p:cNvPr>
          <p:cNvSpPr txBox="1">
            <a:spLocks/>
          </p:cNvSpPr>
          <p:nvPr/>
        </p:nvSpPr>
        <p:spPr bwMode="auto">
          <a:xfrm>
            <a:off x="4625975" y="3957638"/>
            <a:ext cx="3887788" cy="687387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>
            <a:normAutofit fontScale="92500" lnSpcReduction="20000"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fr-CA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Communication </a:t>
            </a:r>
            <a:r>
              <a:rPr lang="fr-CA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fr-CA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ISO and IEA [in Progress</a:t>
            </a:r>
            <a:r>
              <a:rPr lang="en-US" altLang="ja-JP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]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Proposal of NWIPs [To Come]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Comments on drafts [To Come]</a:t>
            </a:r>
          </a:p>
          <a:p>
            <a:pPr eaLnBrk="1" hangingPunct="1">
              <a:defRPr/>
            </a:pPr>
            <a:endParaRPr lang="fr-CA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BE14C3-B448-C47D-38B7-329DC925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stakeholders are involved in project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A92BFE6-AD79-C38E-E403-41A0DD10E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349428"/>
              </p:ext>
            </p:extLst>
          </p:nvPr>
        </p:nvGraphicFramePr>
        <p:xfrm>
          <a:off x="352425" y="642938"/>
          <a:ext cx="8439148" cy="392128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66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7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</a:t>
                      </a:r>
                      <a:r>
                        <a:rPr lang="en-US" sz="1100" dirty="0">
                          <a:effectLst/>
                        </a:rPr>
                        <a:t>roup’s</a:t>
                      </a:r>
                      <a:r>
                        <a:rPr lang="en-US" sz="1000" dirty="0">
                          <a:effectLst/>
                        </a:rPr>
                        <a:t> role within Project + category*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Group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Individual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Individual’s role within project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dirty="0">
                          <a:effectLst/>
                        </a:rPr>
                        <a:t>Individual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Ex. Group A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US" sz="1000" dirty="0">
                          <a:effectLst/>
                        </a:rPr>
                        <a:t>Ex. Project oversight (I)</a:t>
                      </a:r>
                      <a:endParaRPr lang="en-ZA" sz="1000" dirty="0">
                        <a:effectLst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n-ZA" sz="1000" dirty="0">
                          <a:effectLst/>
                        </a:rPr>
                        <a:t>Ex. Knowledge for reporting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Person1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Initiator (A)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CV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124"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Person2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Supporter (E)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Next generation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Communicate with ISO TC 159 stakeholders and IEA member societies.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Obtaining new experts to TC 159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Masaaki </a:t>
                      </a:r>
                      <a:r>
                        <a:rPr lang="en-ZA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Mochimaru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(SC1, SC3)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Shin </a:t>
                      </a:r>
                      <a:r>
                        <a:rPr lang="en-ZA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Fukuzumi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(SC4)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TBD (SC5)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Nana Ito (WG2, WG3)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Communicate with ISO TC 159 stakeholders and IEA member societies.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Comment on drafts in their SC/WG as an IEA representative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Contribution to improve the drafts based on the science and practice of IEA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Masaaki </a:t>
                      </a:r>
                      <a:r>
                        <a:rPr lang="en-ZA" altLang="ja-JP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Mochimaru</a:t>
                      </a: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(SC1, SC3)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Shin </a:t>
                      </a:r>
                      <a:r>
                        <a:rPr lang="en-ZA" altLang="ja-JP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Fukuzumi</a:t>
                      </a: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(SC4)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TBD (SC5)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Nana Ito (WG2, WG3)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Comment on drafts in their SC/WG as an IEA representative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478279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other TCs activities relevant to HFE to </a:t>
                      </a: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member societies.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Obtaining new experts to contribute other TCs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Masaaki </a:t>
                      </a:r>
                      <a:r>
                        <a:rPr lang="en-ZA" altLang="ja-JP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Mochimaru</a:t>
                      </a: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(TC 324, TC 312., services)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Hiroshi Sato (TC 314, well-being)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TBD (TC 199, TC 283)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their TCs activities relevant to HFE to IEA member societies.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Actor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145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the effectivity of standardization to IEA member and HFE experts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Understanding of benefits on standardization to IEA member societies</a:t>
                      </a: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Masaaki </a:t>
                      </a:r>
                      <a:r>
                        <a:rPr lang="en-ZA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Mohimaru</a:t>
                      </a:r>
                      <a:r>
                        <a:rPr lang="en-Z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other experts (TBD)</a:t>
                      </a: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Promote the effectivity of standardization to IEA member and HFE experts</a:t>
                      </a: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259" name="ZoneTexte 2">
            <a:extLst>
              <a:ext uri="{FF2B5EF4-FFF2-40B4-BE49-F238E27FC236}">
                <a16:creationId xmlns:a16="http://schemas.microsoft.com/office/drawing/2014/main" id="{4CBEE890-8A5A-E227-BDA5-86D787966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586" y="4503494"/>
            <a:ext cx="691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en-US" altLang="ja-JP" dirty="0"/>
              <a:t>*Categories are indicated by letters: </a:t>
            </a:r>
            <a:r>
              <a:rPr lang="en-US" altLang="ja-JP" b="1" dirty="0"/>
              <a:t>A</a:t>
            </a:r>
            <a:r>
              <a:rPr lang="en-US" altLang="ja-JP" dirty="0"/>
              <a:t>ctor/ </a:t>
            </a:r>
            <a:r>
              <a:rPr lang="en-US" altLang="ja-JP" b="1" dirty="0"/>
              <a:t>E</a:t>
            </a:r>
            <a:r>
              <a:rPr lang="en-US" altLang="ja-JP" dirty="0"/>
              <a:t>xpert/ </a:t>
            </a:r>
            <a:r>
              <a:rPr lang="en-US" altLang="ja-JP" b="1" dirty="0"/>
              <a:t>D</a:t>
            </a:r>
            <a:r>
              <a:rPr lang="en-US" altLang="ja-JP" dirty="0"/>
              <a:t>ecider/ </a:t>
            </a:r>
            <a:r>
              <a:rPr lang="en-US" altLang="ja-JP" b="1" dirty="0"/>
              <a:t>I</a:t>
            </a:r>
            <a:r>
              <a:rPr lang="en-US" altLang="ja-JP" dirty="0"/>
              <a:t>nfluencer</a:t>
            </a:r>
            <a:endParaRPr lang="fr-CA" altLang="ja-JP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1AB3A1A-52E3-EB90-7347-F7CCBE72184E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dirty="0">
                <a:solidFill>
                  <a:prstClr val="black"/>
                </a:solidFill>
              </a:rPr>
              <a:t>Main stakeholders and their relationship to each other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DD6F359-DD32-9030-813F-1C7A2B441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64BAC3-4564-3CB2-168D-44E37D544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25312"/>
              </p:ext>
            </p:extLst>
          </p:nvPr>
        </p:nvGraphicFramePr>
        <p:xfrm>
          <a:off x="915988" y="482600"/>
          <a:ext cx="7672387" cy="4059291"/>
        </p:xfrm>
        <a:graphic>
          <a:graphicData uri="http://schemas.openxmlformats.org/drawingml/2006/table">
            <a:tbl>
              <a:tblPr firstRow="1" bandRow="1"/>
              <a:tblGrid>
                <a:gridCol w="1415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2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From                                To</a:t>
                      </a: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A</a:t>
                      </a:r>
                      <a:r>
                        <a:rPr lang="en-ZA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AGS members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B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ISO TC 159 Experts                         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C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IEA member societies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Other ISO TCs’ experts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E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5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A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AGS members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Comment on drafts in their SC/WG as an IEA representative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and propose new issues relevant to HFE 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Inform the current interests of ISO TC159 to IEA member societies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and propose new issues relevant to HFE 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31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B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ISO TC 159 Experts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Inform the current interests of ISO TC159 to AGS members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Join each domestic conference </a:t>
                      </a: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and IEA congress</a:t>
                      </a: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as ISO expert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None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59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C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IEA member societies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and propose new issues relevant to HFE to </a:t>
                      </a: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AGS members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Join TC 159 as experts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Join TCs as HFE</a:t>
                      </a:r>
                      <a:r>
                        <a:rPr lang="ja-JP" altLang="en-US" sz="9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experts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6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D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Other ISO TCs’ experts</a:t>
                      </a:r>
                      <a:endParaRPr lang="en-ZA" altLang="ja-JP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Inform the current interests of ISO TCs relevant to HFE to HFE experts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ZA" sz="9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None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altLang="ja-JP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Join each domestic conference and IEA congress as ISO expert</a:t>
                      </a: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1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Stakeholder E</a:t>
                      </a: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50" marR="57050" marT="28532" marB="285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gradFill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14D6362-10C5-F38D-4042-8CBC5BA33956}"/>
              </a:ext>
            </a:extLst>
          </p:cNvPr>
          <p:cNvCxnSpPr>
            <a:cxnSpLocks/>
          </p:cNvCxnSpPr>
          <p:nvPr/>
        </p:nvCxnSpPr>
        <p:spPr>
          <a:xfrm flipH="1">
            <a:off x="2401888" y="857250"/>
            <a:ext cx="549433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68D5706-D38B-E026-9DD0-7B00D3E5FB51}"/>
              </a:ext>
            </a:extLst>
          </p:cNvPr>
          <p:cNvCxnSpPr>
            <a:cxnSpLocks/>
          </p:cNvCxnSpPr>
          <p:nvPr/>
        </p:nvCxnSpPr>
        <p:spPr>
          <a:xfrm>
            <a:off x="2143614" y="1179879"/>
            <a:ext cx="0" cy="272891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8" name="ZoneTexte 2">
            <a:extLst>
              <a:ext uri="{FF2B5EF4-FFF2-40B4-BE49-F238E27FC236}">
                <a16:creationId xmlns:a16="http://schemas.microsoft.com/office/drawing/2014/main" id="{8214563A-FF92-DE21-EEDE-146219F64A66}"/>
              </a:ext>
            </a:extLst>
          </p:cNvPr>
          <p:cNvSpPr txBox="1">
            <a:spLocks noChangeArrowheads="1"/>
          </p:cNvSpPr>
          <p:nvPr/>
        </p:nvSpPr>
        <p:spPr bwMode="auto">
          <a:xfrm rot="-1559907">
            <a:off x="-9525" y="230188"/>
            <a:ext cx="1263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fr-CA" altLang="fr-FR">
                <a:solidFill>
                  <a:srgbClr val="00B050"/>
                </a:solidFill>
              </a:rPr>
              <a:t>As required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posed reporting structure for IEA 2024" id="{321020AC-1284-EB40-915E-3DD0204F01EB}" vid="{E2D9CD7B-EB96-7C43-8ED9-78636B0546E9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reporting structure for IEA 2024</Template>
  <TotalTime>825</TotalTime>
  <Words>898</Words>
  <Application>Microsoft Macintosh PowerPoint</Application>
  <PresentationFormat>画面に合わせる (16:10)</PresentationFormat>
  <Paragraphs>119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メイリオ</vt:lpstr>
      <vt:lpstr>Yu Gothic</vt:lpstr>
      <vt:lpstr>Arial</vt:lpstr>
      <vt:lpstr>Calibri</vt:lpstr>
      <vt:lpstr>Lato Black</vt:lpstr>
      <vt:lpstr>Symbol</vt:lpstr>
      <vt:lpstr>Verdana</vt:lpstr>
      <vt:lpstr>Wingdings</vt:lpstr>
      <vt:lpstr>Office テーマ</vt:lpstr>
      <vt:lpstr>Advisory Group on Standardisation</vt:lpstr>
      <vt:lpstr>*** Advisory Group on Stanardisation ***</vt:lpstr>
      <vt:lpstr>What stakeholders are involved in project &amp; how?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Nancy Black</dc:creator>
  <cp:lastModifiedBy>Masaaki MOCHIMARU (持丸正明)</cp:lastModifiedBy>
  <cp:revision>23</cp:revision>
  <dcterms:created xsi:type="dcterms:W3CDTF">2025-02-05T20:28:12Z</dcterms:created>
  <dcterms:modified xsi:type="dcterms:W3CDTF">2025-03-16T06:27:06Z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dc55989-3c9e-4466-8514-eac6f80f6373_Enabled">
    <vt:lpwstr>true</vt:lpwstr>
  </property>
  <property fmtid="{D5CDD505-2E9C-101B-9397-08002B2CF9AE}" pid="3" name="MSIP_Label_ddc55989-3c9e-4466-8514-eac6f80f6373_SetDate">
    <vt:lpwstr>2025-03-16T01:06:15Z</vt:lpwstr>
  </property>
  <property fmtid="{D5CDD505-2E9C-101B-9397-08002B2CF9AE}" pid="4" name="MSIP_Label_ddc55989-3c9e-4466-8514-eac6f80f6373_Method">
    <vt:lpwstr>Privileged</vt:lpwstr>
  </property>
  <property fmtid="{D5CDD505-2E9C-101B-9397-08002B2CF9AE}" pid="5" name="MSIP_Label_ddc55989-3c9e-4466-8514-eac6f80f6373_Name">
    <vt:lpwstr>ddc55989-3c9e-4466-8514-eac6f80f6373</vt:lpwstr>
  </property>
  <property fmtid="{D5CDD505-2E9C-101B-9397-08002B2CF9AE}" pid="6" name="MSIP_Label_ddc55989-3c9e-4466-8514-eac6f80f6373_SiteId">
    <vt:lpwstr>18a7fec8-652f-409b-8369-272d9ce80620</vt:lpwstr>
  </property>
  <property fmtid="{D5CDD505-2E9C-101B-9397-08002B2CF9AE}" pid="7" name="MSIP_Label_ddc55989-3c9e-4466-8514-eac6f80f6373_ActionId">
    <vt:lpwstr>98e99c4c-4a18-40c4-8321-4ad9bd2da0d4</vt:lpwstr>
  </property>
  <property fmtid="{D5CDD505-2E9C-101B-9397-08002B2CF9AE}" pid="8" name="MSIP_Label_ddc55989-3c9e-4466-8514-eac6f80f6373_ContentBits">
    <vt:lpwstr>0</vt:lpwstr>
  </property>
  <property fmtid="{D5CDD505-2E9C-101B-9397-08002B2CF9AE}" pid="9" name="MSIP_Label_ddc55989-3c9e-4466-8514-eac6f80f6373_Tag">
    <vt:lpwstr>50, 0, 1, 1</vt:lpwstr>
  </property>
</Properties>
</file>