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4"/>
  </p:notesMasterIdLst>
  <p:sldIdLst>
    <p:sldId id="310" r:id="rId2"/>
    <p:sldId id="1965" r:id="rId3"/>
    <p:sldId id="1955" r:id="rId4"/>
    <p:sldId id="1962" r:id="rId5"/>
    <p:sldId id="1756" r:id="rId6"/>
    <p:sldId id="1957" r:id="rId7"/>
    <p:sldId id="1960" r:id="rId8"/>
    <p:sldId id="1964" r:id="rId9"/>
    <p:sldId id="1958" r:id="rId10"/>
    <p:sldId id="1961" r:id="rId11"/>
    <p:sldId id="1021" r:id="rId12"/>
    <p:sldId id="263" r:id="rId13"/>
  </p:sldIdLst>
  <p:sldSz cx="9144000" cy="5715000" type="screen16x10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メイリオ" panose="020B0604030504040204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D9D7"/>
    <a:srgbClr val="5572CE"/>
    <a:srgbClr val="DAD454"/>
    <a:srgbClr val="66FF99"/>
    <a:srgbClr val="214BB9"/>
    <a:srgbClr val="426DCE"/>
    <a:srgbClr val="BB2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75271"/>
  </p:normalViewPr>
  <p:slideViewPr>
    <p:cSldViewPr snapToGrid="0" snapToObjects="1">
      <p:cViewPr varScale="1">
        <p:scale>
          <a:sx n="128" d="100"/>
          <a:sy n="128" d="100"/>
        </p:scale>
        <p:origin x="9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2755D67-AB79-4164-17F3-A5CC9DF3BE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C2759F6-742E-9E42-1584-056C9FC892E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403F09E-980F-49BF-AEF6-D66EE5382167}" type="datetimeFigureOut">
              <a:rPr lang="ja-JP" altLang="de-DE"/>
              <a:pPr>
                <a:defRPr/>
              </a:pPr>
              <a:t>2025/3/17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FCCC7327-4FD2-4B7B-4CBF-AE506566FE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0ED29FE9-35C6-36DA-4B10-EA4F611E6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18CF47-3861-B8D3-C1E9-6293C03E5C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04DE7A-2A66-B9DA-9311-D5A433CE42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07BB0AE-0723-4A3C-8946-FB3D65C19521}" type="slidenum">
              <a:rPr lang="ja-JP" altLang="en-US"/>
              <a:pPr>
                <a:defRPr/>
              </a:pPr>
              <a:t>‹Nr.›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EB485B13-6036-FC6C-8F7D-E35CE7ED33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981FA0F9-24FC-4DD3-2239-B42769D3E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37C2F617-8494-BCE9-FA8D-773AB7383A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CF5456-6485-4D79-B4F8-4D8B2D3D6E61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F26D0F12-73A2-7978-9126-0EEBC293CA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7D2C0B5C-B86C-66B9-F152-3B049314D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231DAB9F-AF13-55AC-ECDA-BF08C7158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2F4674-4230-4043-8EBD-6D1C223388DB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F6784-A5F1-7360-C4E9-AEFDAE793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8D0A0146-B2EC-21E8-DC4D-DA075E805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972DE223-45E7-A066-F9D4-0274642FA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59382D49-A8F2-0B07-1C17-D5D5E7989A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5542DD-49A6-42E1-8A1D-0EB50E5DCD60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7010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03037D35-1244-285A-6162-6764A5DC3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10D78122-79EB-185D-501D-AE4B561F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472A9A65-784C-D83C-70E8-1334A6D889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221F52-E48E-4634-AB20-21F30D7F70F3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B0E62-C2F4-0688-A7C3-8A4EC1060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4A843C92-415A-77AD-29D7-FD268C545B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648533DF-C1B8-9DC3-C1B7-5E06CBC41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46A689F5-1DF9-F1DC-0717-2A6BB7D0DD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2F4674-4230-4043-8EBD-6D1C223388DB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6997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9FACC-53B9-5CCE-F999-931CFFED6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29B9F169-225A-E1BF-AD60-9C474CB4BC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3846C8A4-7838-9B14-2746-54257360B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CB3580A0-0ABA-3066-6581-E93B9F6E77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221F52-E48E-4634-AB20-21F30D7F70F3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4184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3796C-5834-63D6-5DCB-F7A23FA3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EB2A0CDB-3E71-D224-51C3-4F73695EB1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57BC68AC-1046-9914-933E-74394601D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E9D7F747-B34B-3750-2E36-CC5A6D2165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5542DD-49A6-42E1-8A1D-0EB50E5DCD60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2294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B826D-F450-0042-2527-6B0A0160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FA2E3414-69F6-AC13-B59E-955D29894B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E3927F88-6521-2B91-83A8-9C1A69293C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a process for helping systematic HFE project design. Various HFE methods  or tools can be integrated into P^DT to conduct specific steps of the process.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assumes participatory design approaches. The benefits of adopting participatory approaches are discussed later.</a:t>
            </a:r>
          </a:p>
          <a:p>
            <a:pPr algn="just" eaLnBrk="1" hangingPunct="1">
              <a:spcBef>
                <a:spcPct val="0"/>
              </a:spcBef>
            </a:pPr>
            <a:endParaRPr lang="en-US" altLang="ja-JP" sz="1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P^2DT is designed to be applicable to any HFE-related projects in various work places such as healthcare, office work space and environment, process plant, aviation,… 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5E7C6365-3730-5323-33BB-E77EA65F60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2F4674-4230-4043-8EBD-6D1C223388DB}" type="slidenum">
              <a:rPr lang="ja-JP" altLang="en-US" smtClean="0"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4595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AFE19-7ADE-2C3F-BDA3-B591F053E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CAB7D557-3BCF-8F95-245F-51D9D43AFA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2516CC28-CF5F-34B4-1761-0A9156705D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EE1D9238-75AA-507D-A9FE-A6BDB508E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221F52-E48E-4634-AB20-21F30D7F70F3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151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58CD487D-32A2-EE43-50D2-9317D63668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A2D562AF-25F3-287E-DB54-9E62E6E0F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/>
              <a:t>Coupled with the understanding of stakeholder benefits (Step 6), the understanding the relations among stakeholders is critically important for developing promotional strategies.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It will form a basis for specifying subprojects: The underlying consideration is to develop a set of projects which do not conflict in each project. For instance, develop a science-oriented HFE project and a more application-oriented HFE project: The science-oriented HFE project is designed to contribute to the development of HFE science, while the application-oriented HFE project is designed to provide practical benefits. They together achieve a high-quality HFE project. Others may include promotion projects for influential stakeholders (i.e., system influencers). </a:t>
            </a:r>
          </a:p>
          <a:p>
            <a:pPr eaLnBrk="1" hangingPunct="1">
              <a:spcBef>
                <a:spcPct val="0"/>
              </a:spcBef>
            </a:pPr>
            <a:endParaRPr lang="en-US" altLang="ja-JP"/>
          </a:p>
          <a:p>
            <a:pPr eaLnBrk="1" hangingPunct="1">
              <a:spcBef>
                <a:spcPct val="0"/>
              </a:spcBef>
            </a:pP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8DFA475A-E679-70A3-E18C-E76C98B5F8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5542DD-49A6-42E1-8A1D-0EB50E5DCD60}" type="slidenum">
              <a:rPr lang="ja-JP" altLang="en-US" smtClean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ja-JP" altLang="en-US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 dirty="0"/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altLang="ja-JP"/>
              <a:t>Modifiez le style des sous-titres du masque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6321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13770"/>
            <a:ext cx="7886700" cy="701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947854"/>
            <a:ext cx="7886700" cy="38334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657F54D2-6457-D427-191D-20B199B2F2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F4B4C22-CECE-4F58-9770-7914D4C0805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8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978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04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06710"/>
            <a:ext cx="7886700" cy="721641"/>
          </a:xfrm>
          <a:prstGeom prst="rect">
            <a:avLst/>
          </a:prstGeom>
        </p:spPr>
        <p:txBody>
          <a:bodyPr/>
          <a:lstStyle>
            <a:lvl1pPr algn="ctr"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070518"/>
            <a:ext cx="3886200" cy="40769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070518"/>
            <a:ext cx="3886200" cy="4076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638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4566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407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83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768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altLang="ja-JP" noProof="0"/>
              <a:t>Cliquez sur l'icône pour ajouter une image</a:t>
            </a:r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91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468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2412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fr-FR" altLang="ja-JP"/>
              <a:t>Modifiez le style du titre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altLang="ja-JP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19316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92AC1744-2EC6-C1E7-3FE4-8E97DBE5D2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520825"/>
            <a:ext cx="78867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タイトル プレースホルダー 7">
            <a:extLst>
              <a:ext uri="{FF2B5EF4-FFF2-40B4-BE49-F238E27FC236}">
                <a16:creationId xmlns:a16="http://schemas.microsoft.com/office/drawing/2014/main" id="{87E612D5-4B27-8278-2976-A769F5ED95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fr-FR"/>
              <a:t>ENTATION TIt</a:t>
            </a: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 kern="12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4500">
          <a:solidFill>
            <a:schemeClr val="tx1"/>
          </a:solidFill>
          <a:latin typeface="Lato Black" panose="020F0502020204030203" pitchFamily="34" charset="0"/>
          <a:cs typeface="Lato Black" panose="020F0502020204030203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35817E-376A-3006-E28F-8EEA5CEA9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50" y="184150"/>
            <a:ext cx="8604250" cy="8366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CO" sz="3200" b="1" dirty="0">
                <a:solidFill>
                  <a:srgbClr val="009797"/>
                </a:solidFill>
                <a:latin typeface="Lato Black" panose="020F0502020204030203" pitchFamily="34" charset="77"/>
              </a:rPr>
              <a:t>Main projects of </a:t>
            </a:r>
            <a:r>
              <a:rPr lang="es-CO" sz="3200" b="1" i="1" dirty="0">
                <a:solidFill>
                  <a:srgbClr val="009797"/>
                </a:solidFill>
                <a:latin typeface="Lato Black" panose="020F0502020204030203" pitchFamily="34" charset="77"/>
              </a:rPr>
              <a:t>PSE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A7E6EBE-52A6-2D48-2BC0-A30D88C1F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838" y="3781425"/>
            <a:ext cx="7169150" cy="7223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 meeting: March 2025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</a:t>
            </a:r>
            <a:r>
              <a:rPr lang="en-US" altLang="ja-JP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Verena Nitsch</a:t>
            </a:r>
          </a:p>
        </p:txBody>
      </p:sp>
      <p:pic>
        <p:nvPicPr>
          <p:cNvPr id="4100" name="図 7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CAD9F0BF-03CB-CBB3-7C09-6110453A1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0"/>
          <a:stretch>
            <a:fillRect/>
          </a:stretch>
        </p:blipFill>
        <p:spPr bwMode="auto">
          <a:xfrm>
            <a:off x="7570788" y="3983038"/>
            <a:ext cx="14224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A40E1ACC-F558-51E9-1BEE-0D3FD8802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1406525"/>
            <a:ext cx="6046788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defRPr/>
            </a:pPr>
            <a:r>
              <a:rPr lang="en-GB" altLang="fr-FR" b="1" dirty="0"/>
              <a:t>Activities 2024/2025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Promoting accessible certification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Repository of educational tools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fr-FR" dirty="0"/>
              <a:t>Mentorship Programs &amp; other activities to promote young members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A817FD-F9D9-CD62-6632-D5F2DFEA6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PSE Members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A76DEC-3AC3-45AA-BABE-62F235DBC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PSE Co-Chairs:</a:t>
            </a:r>
          </a:p>
          <a:p>
            <a:pPr lvl="1"/>
            <a:r>
              <a:rPr lang="de-DE" dirty="0"/>
              <a:t>Liang Ma (CHN)</a:t>
            </a:r>
          </a:p>
          <a:p>
            <a:pPr lvl="1"/>
            <a:r>
              <a:rPr lang="de-DE" dirty="0"/>
              <a:t>Rob Becker (UK)</a:t>
            </a:r>
          </a:p>
          <a:p>
            <a:pPr lvl="1"/>
            <a:r>
              <a:rPr lang="de-DE" dirty="0"/>
              <a:t>Andrew Todd (ZAF)</a:t>
            </a:r>
          </a:p>
          <a:p>
            <a:pPr lvl="1"/>
            <a:r>
              <a:rPr lang="de-DE" dirty="0"/>
              <a:t>Karen Lange </a:t>
            </a:r>
            <a:r>
              <a:rPr lang="de-DE" dirty="0" err="1"/>
              <a:t>Moralez</a:t>
            </a:r>
            <a:r>
              <a:rPr lang="de-DE" dirty="0"/>
              <a:t> (COL) - </a:t>
            </a:r>
            <a:r>
              <a:rPr lang="de-DE" dirty="0" err="1"/>
              <a:t>until</a:t>
            </a:r>
            <a:r>
              <a:rPr lang="de-DE" dirty="0"/>
              <a:t> Jan2025</a:t>
            </a:r>
          </a:p>
          <a:p>
            <a:r>
              <a:rPr lang="de-DE" dirty="0" err="1"/>
              <a:t>Subcommittee</a:t>
            </a:r>
            <a:r>
              <a:rPr lang="de-DE" dirty="0"/>
              <a:t> </a:t>
            </a:r>
            <a:r>
              <a:rPr lang="de-DE" dirty="0" err="1"/>
              <a:t>Certification</a:t>
            </a:r>
            <a:endParaRPr lang="de-DE" dirty="0"/>
          </a:p>
          <a:p>
            <a:pPr lvl="1"/>
            <a:r>
              <a:rPr lang="de-DE" dirty="0"/>
              <a:t>Valerie O‘Keefe (AUS)</a:t>
            </a:r>
          </a:p>
          <a:p>
            <a:pPr lvl="1"/>
            <a:r>
              <a:rPr lang="de-DE" dirty="0"/>
              <a:t>Stephven Kolose (NZ)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707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820444E4-993C-2C33-BF09-77206ED2C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fr-CA" altLang="fr-FR" dirty="0" err="1"/>
              <a:t>Promoting</a:t>
            </a:r>
            <a:r>
              <a:rPr lang="fr-CA" altLang="fr-FR" dirty="0"/>
              <a:t> Certification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E78E9C-73D1-858B-54A2-C705CE45C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0112FD98-153C-7704-63D5-B40E9C7F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 fontScale="77500" lnSpcReduction="20000"/>
          </a:bodyPr>
          <a:lstStyle/>
          <a:p>
            <a:pPr marL="0" indent="0">
              <a:buNone/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Strengthens professional standards and recognition of HFE specialists globally. Encourages mutual recognition and standardization.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partnership with the IDC, we will expand access to low-cost, regionally tailored certification programs, ensuring that more professionals in resource-constrained regions can attain HFE credentials and grow in their careers.</a:t>
            </a: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76BC0C38-D0DE-C6A7-597B-11BCBBA986C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2CCCD3A-22FB-2AD7-AE0C-89C7ACE62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1784350"/>
          </a:xfrm>
          <a:solidFill>
            <a:srgbClr val="66FF99"/>
          </a:solidFill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(4)Identify the Roles of IEA in Promoting Education, Certification and Professional Standards</a:t>
            </a:r>
            <a:endParaRPr lang="de-DE" sz="18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fr-CA" sz="1200" dirty="0"/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5D218169-8CD8-1232-85DF-061EE69BD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43A793ED-82C8-0A76-308A-777C58C80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>
              <a:buNone/>
            </a:pPr>
            <a:r>
              <a:rPr lang="es-CO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Standardization of certification processes</a:t>
            </a:r>
            <a:endParaRPr lang="de-D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CO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Greater accessibility to certification</a:t>
            </a:r>
            <a:endParaRPr lang="de-D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CO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professional credibility</a:t>
            </a:r>
            <a:endParaRPr lang="de-D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D7F82C20-7939-F281-EA89-1CD78ADD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3516313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5889EA25-E0D6-5B07-15ED-5AAD84050EF2}"/>
              </a:ext>
            </a:extLst>
          </p:cNvPr>
          <p:cNvSpPr txBox="1">
            <a:spLocks/>
          </p:cNvSpPr>
          <p:nvPr/>
        </p:nvSpPr>
        <p:spPr bwMode="auto">
          <a:xfrm>
            <a:off x="4625975" y="3957638"/>
            <a:ext cx="3887788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Collect „best practice“ curricula from different countries/perspectives (China, UK, France, etc.)</a:t>
            </a:r>
            <a:r>
              <a:rPr lang="de-DE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 </a:t>
            </a:r>
            <a:r>
              <a:rPr lang="en-US" sz="9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w.r.t.</a:t>
            </a: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IEA core competencies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900" dirty="0" err="1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900" dirty="0" err="1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900" dirty="0" err="1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900" dirty="0" err="1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expand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900" dirty="0" err="1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competencies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(e.g. </a:t>
            </a:r>
            <a:r>
              <a:rPr lang="en-US" sz="9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w.r.t.</a:t>
            </a: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practioners</a:t>
            </a: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 requirements, new work trends, UX methods).</a:t>
            </a:r>
            <a:r>
              <a:rPr lang="de-DE" sz="9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On-going: Endorsement of Certification Processes</a:t>
            </a:r>
            <a:endParaRPr lang="de-DE" sz="9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BEC11-168E-C421-A190-A3CFAE26F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09B77FEB-9D5B-257D-9C48-9D3FDFB3386B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72B8A5-C92B-F2FA-DCAA-AF0FF433B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DE92419B-CCEA-EAB8-1605-CCF03F04A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376792"/>
              </p:ext>
            </p:extLst>
          </p:nvPr>
        </p:nvGraphicFramePr>
        <p:xfrm>
          <a:off x="628650" y="1365220"/>
          <a:ext cx="7886700" cy="2612737"/>
        </p:xfrm>
        <a:graphic>
          <a:graphicData uri="http://schemas.openxmlformats.org/drawingml/2006/table">
            <a:tbl>
              <a:tblPr firstRow="1" bandRow="1"/>
              <a:tblGrid>
                <a:gridCol w="1395946">
                  <a:extLst>
                    <a:ext uri="{9D8B030D-6E8A-4147-A177-3AD203B41FA5}">
                      <a16:colId xmlns:a16="http://schemas.microsoft.com/office/drawing/2014/main" val="3715859927"/>
                    </a:ext>
                  </a:extLst>
                </a:gridCol>
                <a:gridCol w="2848676">
                  <a:extLst>
                    <a:ext uri="{9D8B030D-6E8A-4147-A177-3AD203B41FA5}">
                      <a16:colId xmlns:a16="http://schemas.microsoft.com/office/drawing/2014/main" val="3164790027"/>
                    </a:ext>
                  </a:extLst>
                </a:gridCol>
                <a:gridCol w="3642078">
                  <a:extLst>
                    <a:ext uri="{9D8B030D-6E8A-4147-A177-3AD203B41FA5}">
                      <a16:colId xmlns:a16="http://schemas.microsoft.com/office/drawing/2014/main" val="2417268198"/>
                    </a:ext>
                  </a:extLst>
                </a:gridCol>
              </a:tblGrid>
              <a:tr h="993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From              To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 &amp; Co-Chairs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Certifying Bodies &amp; Course Providers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912062"/>
                  </a:ext>
                </a:extLst>
              </a:tr>
              <a:tr h="809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 &amp; Co-Chairs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oversight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Collection of best practices, 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Application for Endorsement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82596"/>
                  </a:ext>
                </a:extLst>
              </a:tr>
              <a:tr h="809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Certifying Bodies &amp; Course Providers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Outreach, provide access to curricula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283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6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231E9C-F149-2036-ED79-FE0DEC08A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42152A0-6068-F5EC-53A0-F0CCCDB6E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7524"/>
              </p:ext>
            </p:extLst>
          </p:nvPr>
        </p:nvGraphicFramePr>
        <p:xfrm>
          <a:off x="318401" y="642938"/>
          <a:ext cx="8439148" cy="36724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66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7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</a:rPr>
                        <a:t>Individual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oversight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Ensure alignment with core competencies (D)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Standardization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Coordinate activities, outreach to certifying bodies &amp; course providers (I, 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Certifying bodies/course providers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Apply for endorsement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 &amp; access best practice curricula (E)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Credibility boost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PSE Co-Chairs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outreach to certifying bodies &amp; course providers (E,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Subcommittee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Co-Chairs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advise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certification process,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prepare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suggestions for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endorsements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Symbol" panose="05050102010706020507" pitchFamily="18" charset="2"/>
                        <a:buNone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Contact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Certifying bodies/course providers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documentation for certification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endorsement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best practice curricula (I, E)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Visibility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259" name="ZoneTexte 2">
            <a:extLst>
              <a:ext uri="{FF2B5EF4-FFF2-40B4-BE49-F238E27FC236}">
                <a16:creationId xmlns:a16="http://schemas.microsoft.com/office/drawing/2014/main" id="{14560D83-4973-4C08-653B-0BD044C3E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4284663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de-DE" dirty="0"/>
              <a:t>*Categories are indicated by letters: </a:t>
            </a:r>
            <a:r>
              <a:rPr lang="en-US" altLang="de-DE" b="1" dirty="0"/>
              <a:t>A</a:t>
            </a:r>
            <a:r>
              <a:rPr lang="en-US" altLang="de-DE" dirty="0"/>
              <a:t>ctor/ </a:t>
            </a:r>
            <a:r>
              <a:rPr lang="en-US" altLang="de-DE" b="1" dirty="0"/>
              <a:t>E</a:t>
            </a:r>
            <a:r>
              <a:rPr lang="en-US" altLang="de-DE" dirty="0"/>
              <a:t>xpert/ </a:t>
            </a:r>
            <a:r>
              <a:rPr lang="en-US" altLang="de-DE" b="1" dirty="0"/>
              <a:t>D</a:t>
            </a:r>
            <a:r>
              <a:rPr lang="en-US" altLang="de-DE" dirty="0"/>
              <a:t>ecider/ </a:t>
            </a:r>
            <a:r>
              <a:rPr lang="en-US" altLang="de-DE" b="1" dirty="0"/>
              <a:t>I</a:t>
            </a:r>
            <a:r>
              <a:rPr lang="en-US" altLang="de-DE" dirty="0"/>
              <a:t>nfluencer</a:t>
            </a:r>
            <a:endParaRPr lang="fr-CA" altLang="de-D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DD278-9E8B-9B92-2CE3-853BC6436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CB2B11F3-11D0-8D94-720C-FEC30B87DF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fr-CA" altLang="fr-FR" dirty="0" err="1"/>
              <a:t>Educational</a:t>
            </a:r>
            <a:r>
              <a:rPr lang="fr-CA" altLang="fr-FR" dirty="0"/>
              <a:t> Repository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25121C-779F-B130-6412-59B908A77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445B2490-FFA6-920D-D8D5-ACB973D94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centralized overview of  open-access educational materials, including case studies, webinars, and instructional methods. This cost-effective solution will provide faculty and professionals with resources to enhance ergonomics education globally, without requiring significant new course development.</a:t>
            </a:r>
            <a:endParaRPr lang="de-DE" sz="18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8093BB84-101C-9E2C-5779-BF6877FCF5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0E6C48B-D8CF-7F9F-9BA6-76923742E2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1784350"/>
          </a:xfrm>
          <a:solidFill>
            <a:srgbClr val="66FF99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</a:t>
            </a:r>
            <a:r>
              <a:rPr lang="es-CO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the Roles of IEA in Promoting Education, Certification and Professional Standards</a:t>
            </a:r>
            <a:endParaRPr lang="fr-CA" sz="1200" dirty="0"/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EDFA6177-8233-B53A-789D-33B09EE2D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FCA97549-C77C-059D-B870-CBF8CAE3A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>
              <a:buNone/>
            </a:pPr>
            <a:r>
              <a:rPr lang="es-CO" sz="105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Easier access to quality educational tools </a:t>
            </a:r>
            <a:endParaRPr lang="de-DE" sz="105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CO" sz="105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Better knowledge dissemination</a:t>
            </a:r>
            <a:endParaRPr lang="de-DE" sz="105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CO" sz="105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Resource sharing amongst societies</a:t>
            </a:r>
            <a:endParaRPr lang="ja-JP" altLang="en-US" sz="1000" dirty="0">
              <a:latin typeface="Verdana" panose="020B0604030504040204" pitchFamily="34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5619338A-BCBA-0610-6CF2-CC2780787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3516313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F8C839C9-567E-99E8-C61E-762766656D5B}"/>
              </a:ext>
            </a:extLst>
          </p:cNvPr>
          <p:cNvSpPr txBox="1">
            <a:spLocks/>
          </p:cNvSpPr>
          <p:nvPr/>
        </p:nvSpPr>
        <p:spPr bwMode="auto">
          <a:xfrm>
            <a:off x="4625975" y="3957638"/>
            <a:ext cx="3887788" cy="747712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 regarding educational resources &amp; mentorship</a:t>
            </a:r>
            <a:endParaRPr lang="de-DE" sz="11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Publish overview with collection of links on website;</a:t>
            </a:r>
            <a:endParaRPr lang="de-DE" sz="11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 Update</a:t>
            </a:r>
            <a:endParaRPr lang="de-DE" sz="11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145819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8E34F-FEF4-A714-99C7-8E51DE70E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608B8D-A5AA-FBE0-31EE-69CA18E90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01FFAA2-32E4-5559-B619-3193106E6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261530"/>
              </p:ext>
            </p:extLst>
          </p:nvPr>
        </p:nvGraphicFramePr>
        <p:xfrm>
          <a:off x="352425" y="642938"/>
          <a:ext cx="8439148" cy="32152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66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</a:rPr>
                        <a:t>Group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G</a:t>
                      </a:r>
                      <a:r>
                        <a:rPr lang="en-US" sz="1050" dirty="0">
                          <a:effectLst/>
                        </a:rPr>
                        <a:t>roup’s</a:t>
                      </a:r>
                      <a:r>
                        <a:rPr lang="en-US" sz="900" dirty="0">
                          <a:effectLst/>
                        </a:rPr>
                        <a:t> role within Project + category*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900" dirty="0">
                          <a:effectLst/>
                        </a:rPr>
                        <a:t>Group benefit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</a:rPr>
                        <a:t>Individual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Individual’s role within project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900" dirty="0">
                          <a:effectLst/>
                        </a:rPr>
                        <a:t>Individual benefit</a:t>
                      </a: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oversight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Ensure diversity and accessibility of material (D)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Global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impact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Coordinate activities, survey existing material, compile collection, disseminate to societies (I, 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Societies, Course Providers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0">
                        <a:buFont typeface="Arial" panose="020B0604020202020204" pitchFamily="34" charset="0"/>
                        <a:buNone/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 links to &amp; disseminate educational material (E, I)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Resource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visibility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Collaboration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PSE Co-Chairs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outreach to societies &amp; providers to collect links (E,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endParaRPr lang="en-Z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Contact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Societies /course providers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links to free, accessible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educational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material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contact &amp; encourage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members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contribute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(I, E)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Expertise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59" name="ZoneTexte 2">
            <a:extLst>
              <a:ext uri="{FF2B5EF4-FFF2-40B4-BE49-F238E27FC236}">
                <a16:creationId xmlns:a16="http://schemas.microsoft.com/office/drawing/2014/main" id="{AA2F0C3E-F5B3-7C5E-9110-627B1D9D7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17" y="4284662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de-DE" dirty="0"/>
              <a:t>*Categories are indicated by letters: </a:t>
            </a:r>
            <a:r>
              <a:rPr lang="en-US" altLang="de-DE" b="1" dirty="0"/>
              <a:t>A</a:t>
            </a:r>
            <a:r>
              <a:rPr lang="en-US" altLang="de-DE" dirty="0"/>
              <a:t>ctor/ </a:t>
            </a:r>
            <a:r>
              <a:rPr lang="en-US" altLang="de-DE" b="1" dirty="0"/>
              <a:t>E</a:t>
            </a:r>
            <a:r>
              <a:rPr lang="en-US" altLang="de-DE" dirty="0"/>
              <a:t>xpert/ </a:t>
            </a:r>
            <a:r>
              <a:rPr lang="en-US" altLang="de-DE" b="1" dirty="0"/>
              <a:t>D</a:t>
            </a:r>
            <a:r>
              <a:rPr lang="en-US" altLang="de-DE" dirty="0"/>
              <a:t>ecider/ </a:t>
            </a:r>
            <a:r>
              <a:rPr lang="en-US" altLang="de-DE" b="1" dirty="0"/>
              <a:t>I</a:t>
            </a:r>
            <a:r>
              <a:rPr lang="en-US" altLang="de-DE" dirty="0"/>
              <a:t>nfluencer</a:t>
            </a:r>
            <a:endParaRPr lang="fr-CA" altLang="de-DE" dirty="0"/>
          </a:p>
        </p:txBody>
      </p:sp>
    </p:spTree>
    <p:extLst>
      <p:ext uri="{BB962C8B-B14F-4D97-AF65-F5344CB8AC3E}">
        <p14:creationId xmlns:p14="http://schemas.microsoft.com/office/powerpoint/2010/main" val="3357083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684FC-BE47-05C5-ECB0-27325A965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10A398EE-59EC-2068-31DC-C43C43A4BCD3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4900E5F7-B42A-72CD-45BC-4807E938A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322567"/>
              </p:ext>
            </p:extLst>
          </p:nvPr>
        </p:nvGraphicFramePr>
        <p:xfrm>
          <a:off x="628650" y="1641423"/>
          <a:ext cx="7886700" cy="2252714"/>
        </p:xfrm>
        <a:graphic>
          <a:graphicData uri="http://schemas.openxmlformats.org/drawingml/2006/table">
            <a:tbl>
              <a:tblPr firstRow="1" bandRow="1"/>
              <a:tblGrid>
                <a:gridCol w="1395946">
                  <a:extLst>
                    <a:ext uri="{9D8B030D-6E8A-4147-A177-3AD203B41FA5}">
                      <a16:colId xmlns:a16="http://schemas.microsoft.com/office/drawing/2014/main" val="3519753221"/>
                    </a:ext>
                  </a:extLst>
                </a:gridCol>
                <a:gridCol w="2848676">
                  <a:extLst>
                    <a:ext uri="{9D8B030D-6E8A-4147-A177-3AD203B41FA5}">
                      <a16:colId xmlns:a16="http://schemas.microsoft.com/office/drawing/2014/main" val="3018606020"/>
                    </a:ext>
                  </a:extLst>
                </a:gridCol>
                <a:gridCol w="3642078">
                  <a:extLst>
                    <a:ext uri="{9D8B030D-6E8A-4147-A177-3AD203B41FA5}">
                      <a16:colId xmlns:a16="http://schemas.microsoft.com/office/drawing/2014/main" val="257920637"/>
                    </a:ext>
                  </a:extLst>
                </a:gridCol>
              </a:tblGrid>
              <a:tr h="987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From              To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 &amp; Co-Chairs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Societies, Course Providers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62043"/>
                  </a:ext>
                </a:extLst>
              </a:tr>
              <a:tr h="8047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 &amp; Co-Chairs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oversight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 links to free, accessible educational material,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845200"/>
                  </a:ext>
                </a:extLst>
              </a:tr>
              <a:tr h="460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Outreach, disseminate course material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Encourage society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members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contribute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774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50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ECDBA-37B8-D291-0D21-D67DE345A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27F92D75-E292-930B-E087-68794E90C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pPr algn="ctr" eaLnBrk="1" hangingPunct="1"/>
            <a:r>
              <a:rPr lang="fr-CA" altLang="fr-FR" dirty="0" err="1"/>
              <a:t>Mentorship</a:t>
            </a:r>
            <a:r>
              <a:rPr lang="fr-CA" altLang="fr-FR" dirty="0"/>
              <a:t> Programs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D0A8B1-683B-8F63-8FFF-0C822B4AA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113" y="1173163"/>
            <a:ext cx="3868737" cy="36988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fr-CA" dirty="0"/>
              <a:t>Value-</a:t>
            </a:r>
            <a:r>
              <a:rPr lang="fr-CA" dirty="0" err="1"/>
              <a:t>add</a:t>
            </a:r>
            <a:endParaRPr lang="fr-CA" dirty="0"/>
          </a:p>
        </p:txBody>
      </p:sp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04F08F61-0274-7DF7-E374-748D30A9A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582738"/>
            <a:ext cx="3868737" cy="1784350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rmAutofit fontScale="85000" lnSpcReduction="10000"/>
          </a:bodyPr>
          <a:lstStyle/>
          <a:p>
            <a:pPr marL="0" indent="0">
              <a:buNone/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Encourages next-generation participation in HFE. Supports career development and knowledge transfer.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virtual mentorship program will connect students with experienced professionals for career guidance, fostering professional growth through short-term, cost-effective engagements.</a:t>
            </a:r>
            <a:endParaRPr lang="en-ZA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ja-JP" altLang="en-US" sz="1200" dirty="0">
              <a:latin typeface="Verdana" panose="020B0604030504040204" pitchFamily="34" charset="0"/>
            </a:endParaRPr>
          </a:p>
        </p:txBody>
      </p:sp>
      <p:sp>
        <p:nvSpPr>
          <p:cNvPr id="6149" name="Espace réservé du texte 3">
            <a:extLst>
              <a:ext uri="{FF2B5EF4-FFF2-40B4-BE49-F238E27FC236}">
                <a16:creationId xmlns:a16="http://schemas.microsoft.com/office/drawing/2014/main" id="{3430F6F8-C305-32F3-20D5-8AF0C7637EA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5975" y="1158875"/>
            <a:ext cx="3887788" cy="392113"/>
          </a:xfrm>
          <a:solidFill>
            <a:srgbClr val="66FF99"/>
          </a:solidFill>
        </p:spPr>
        <p:txBody>
          <a:bodyPr/>
          <a:lstStyle/>
          <a:p>
            <a:pPr eaLnBrk="1" hangingPunct="1"/>
            <a:r>
              <a:rPr lang="en-US" altLang="ja-JP"/>
              <a:t>Alignment with IEA Goals</a:t>
            </a:r>
            <a:endParaRPr lang="fr-CA" altLang="fr-FR">
              <a:ea typeface="メイリオ" panose="020B0604030504040204" pitchFamily="34" charset="-128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BA6EED4-790E-8C6C-C851-711C4AC5E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2738"/>
            <a:ext cx="3887788" cy="1784350"/>
          </a:xfrm>
          <a:solidFill>
            <a:srgbClr val="66FF99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(7) Maintain a future focus for HF/E</a:t>
            </a:r>
            <a:endParaRPr lang="fr-CA" sz="1200" dirty="0"/>
          </a:p>
        </p:txBody>
      </p:sp>
      <p:sp>
        <p:nvSpPr>
          <p:cNvPr id="6151" name="Espace réservé du texte 2">
            <a:extLst>
              <a:ext uri="{FF2B5EF4-FFF2-40B4-BE49-F238E27FC236}">
                <a16:creationId xmlns:a16="http://schemas.microsoft.com/office/drawing/2014/main" id="{14DE1D5D-0F24-4D6A-F7E9-9C2A2E96C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502025"/>
            <a:ext cx="3868737" cy="417513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fr-FR" sz="1800" b="1"/>
              <a:t>Stakeholder Needs to be met</a:t>
            </a:r>
          </a:p>
        </p:txBody>
      </p:sp>
      <p:sp>
        <p:nvSpPr>
          <p:cNvPr id="6152" name="コンテンツ プレースホルダー 3">
            <a:extLst>
              <a:ext uri="{FF2B5EF4-FFF2-40B4-BE49-F238E27FC236}">
                <a16:creationId xmlns:a16="http://schemas.microsoft.com/office/drawing/2014/main" id="{D3654AFA-1289-4C50-B877-A40003EE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957638"/>
            <a:ext cx="3868737" cy="747712"/>
          </a:xfrm>
          <a:prstGeom prst="rect">
            <a:avLst/>
          </a:prstGeom>
          <a:solidFill>
            <a:srgbClr val="DAD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s-C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Attracts young professionals</a:t>
            </a:r>
            <a:r>
              <a:rPr lang="de-DE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C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rovides structured international mentorship</a:t>
            </a:r>
            <a:r>
              <a:rPr lang="de-DE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C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osters career &amp; competence development</a:t>
            </a: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3" name="Espace réservé du texte 3">
            <a:extLst>
              <a:ext uri="{FF2B5EF4-FFF2-40B4-BE49-F238E27FC236}">
                <a16:creationId xmlns:a16="http://schemas.microsoft.com/office/drawing/2014/main" id="{663A0CA3-252B-2F2F-B16A-8519C5C9B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3516313"/>
            <a:ext cx="3887788" cy="403225"/>
          </a:xfrm>
          <a:prstGeom prst="rect">
            <a:avLst/>
          </a:prstGeom>
          <a:solidFill>
            <a:srgbClr val="79D9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  <a:cs typeface="Calibri" panose="020F0502020204030204" pitchFamily="34" charset="0"/>
              </a:defRPr>
            </a:lvl1pPr>
            <a:lvl2pPr marL="3429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6858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0287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137160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18288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2860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27432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20040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 b="1"/>
              <a:t>Project outline including status 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0172A23A-E80F-3460-30CB-8D059D925633}"/>
              </a:ext>
            </a:extLst>
          </p:cNvPr>
          <p:cNvSpPr txBox="1">
            <a:spLocks/>
          </p:cNvSpPr>
          <p:nvPr/>
        </p:nvSpPr>
        <p:spPr bwMode="auto">
          <a:xfrm>
            <a:off x="4625975" y="3957638"/>
            <a:ext cx="3887788" cy="687387"/>
          </a:xfrm>
          <a:prstGeom prst="rect">
            <a:avLst/>
          </a:prstGeom>
          <a:solidFill>
            <a:srgbClr val="79D9D7"/>
          </a:solidFill>
          <a:ln>
            <a:noFill/>
          </a:ln>
        </p:spPr>
        <p:txBody>
          <a:bodyPr/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6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 regarding educational resources &amp; mentorship</a:t>
            </a:r>
            <a:r>
              <a:rPr lang="de-DE" sz="16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Mentorship Program Launch</a:t>
            </a:r>
            <a:endParaRPr lang="de-DE" sz="16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600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CA" sz="1600" dirty="0"/>
          </a:p>
        </p:txBody>
      </p:sp>
    </p:spTree>
    <p:extLst>
      <p:ext uri="{BB962C8B-B14F-4D97-AF65-F5344CB8AC3E}">
        <p14:creationId xmlns:p14="http://schemas.microsoft.com/office/powerpoint/2010/main" val="3087233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3F8A2-601B-F0A9-89E5-E5CD3256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B1033A-8763-0B02-15AD-9381B65C7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77788"/>
            <a:ext cx="7886700" cy="79057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stakeholders are involved in project &amp; how?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202F7C-3768-F962-6AC9-8A790AB6D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278279"/>
              </p:ext>
            </p:extLst>
          </p:nvPr>
        </p:nvGraphicFramePr>
        <p:xfrm>
          <a:off x="352425" y="642938"/>
          <a:ext cx="8439148" cy="30476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66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7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</a:t>
                      </a:r>
                      <a:r>
                        <a:rPr lang="en-US" sz="1100" dirty="0">
                          <a:effectLst/>
                        </a:rPr>
                        <a:t>roup’s</a:t>
                      </a:r>
                      <a:r>
                        <a:rPr lang="en-US" sz="1000" dirty="0">
                          <a:effectLst/>
                        </a:rPr>
                        <a:t> role within Project + category*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</a:rPr>
                        <a:t>Group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Individual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Individual’s role within project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</a:rPr>
                        <a:t>Individual benefit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oversight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Setup &amp; coordinate mentorship program (D)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Talent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Community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Coordinate activities, setup &amp; coordinate mentorship program (I, 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 Expansion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 mentorship program: acquire mentors &amp; mentees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  <a:tabLst>
                          <a:tab pos="228600" algn="l"/>
                        </a:tabLs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 further ideas on promoting young members (E,I)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engagement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Reputation boost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PSE Co-Chairs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outreach to societies, collect ideas on promoting young members, support mentorship program coordination in different regions (E, D)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 Expansion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80" marR="189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Council Members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Lato" panose="020F0502020204030203" pitchFamily="34" charset="0"/>
                        <a:buNone/>
                      </a:pP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part in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acquire mentors &amp; mentees (I, E)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Relationship </a:t>
                      </a:r>
                      <a:r>
                        <a:rPr lang="de-DE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building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59" name="ZoneTexte 2">
            <a:extLst>
              <a:ext uri="{FF2B5EF4-FFF2-40B4-BE49-F238E27FC236}">
                <a16:creationId xmlns:a16="http://schemas.microsoft.com/office/drawing/2014/main" id="{FAE4AB88-E53B-6933-3469-D9890BECF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4284663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34" charset="-128"/>
              </a:defRPr>
            </a:lvl9pPr>
          </a:lstStyle>
          <a:p>
            <a:r>
              <a:rPr lang="en-US" altLang="de-DE"/>
              <a:t>*Categories are indicated by letters: </a:t>
            </a:r>
            <a:r>
              <a:rPr lang="en-US" altLang="de-DE" b="1"/>
              <a:t>A</a:t>
            </a:r>
            <a:r>
              <a:rPr lang="en-US" altLang="de-DE"/>
              <a:t>ctor/ </a:t>
            </a:r>
            <a:r>
              <a:rPr lang="en-US" altLang="de-DE" b="1"/>
              <a:t>E</a:t>
            </a:r>
            <a:r>
              <a:rPr lang="en-US" altLang="de-DE"/>
              <a:t>xpert/ </a:t>
            </a:r>
            <a:r>
              <a:rPr lang="en-US" altLang="de-DE" b="1"/>
              <a:t>D</a:t>
            </a:r>
            <a:r>
              <a:rPr lang="en-US" altLang="de-DE"/>
              <a:t>ecider/ </a:t>
            </a:r>
            <a:r>
              <a:rPr lang="en-US" altLang="de-DE" b="1"/>
              <a:t>I</a:t>
            </a:r>
            <a:r>
              <a:rPr lang="en-US" altLang="de-DE"/>
              <a:t>nfluencer</a:t>
            </a:r>
            <a:endParaRPr lang="fr-CA" altLang="de-DE"/>
          </a:p>
        </p:txBody>
      </p:sp>
    </p:spTree>
    <p:extLst>
      <p:ext uri="{BB962C8B-B14F-4D97-AF65-F5344CB8AC3E}">
        <p14:creationId xmlns:p14="http://schemas.microsoft.com/office/powerpoint/2010/main" val="785810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BC5746CF-55EF-2D04-56D1-571B16844A86}"/>
              </a:ext>
            </a:extLst>
          </p:cNvPr>
          <p:cNvSpPr txBox="1">
            <a:spLocks/>
          </p:cNvSpPr>
          <p:nvPr/>
        </p:nvSpPr>
        <p:spPr>
          <a:xfrm>
            <a:off x="1104900" y="71438"/>
            <a:ext cx="7231063" cy="588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dirty="0">
                <a:solidFill>
                  <a:prstClr val="black"/>
                </a:solidFill>
              </a:rPr>
              <a:t>Main stakeholders and their relationship to each other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A4F1C9-F890-BFCA-CD38-F5ACDA694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75" y="730250"/>
            <a:ext cx="7886700" cy="4381500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/>
          </a:p>
          <a:p>
            <a:pPr marL="312738" indent="-312738"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n"/>
              <a:defRPr/>
            </a:pPr>
            <a:endParaRPr lang="en-US" altLang="ja-JP" dirty="0"/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4D88237B-1D56-66A3-AF79-3EAC3C80A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653820"/>
              </p:ext>
            </p:extLst>
          </p:nvPr>
        </p:nvGraphicFramePr>
        <p:xfrm>
          <a:off x="628650" y="1274164"/>
          <a:ext cx="7886700" cy="2703793"/>
        </p:xfrm>
        <a:graphic>
          <a:graphicData uri="http://schemas.openxmlformats.org/drawingml/2006/table">
            <a:tbl>
              <a:tblPr firstRow="1" bandRow="1"/>
              <a:tblGrid>
                <a:gridCol w="1395946">
                  <a:extLst>
                    <a:ext uri="{9D8B030D-6E8A-4147-A177-3AD203B41FA5}">
                      <a16:colId xmlns:a16="http://schemas.microsoft.com/office/drawing/2014/main" val="453045374"/>
                    </a:ext>
                  </a:extLst>
                </a:gridCol>
                <a:gridCol w="2848676">
                  <a:extLst>
                    <a:ext uri="{9D8B030D-6E8A-4147-A177-3AD203B41FA5}">
                      <a16:colId xmlns:a16="http://schemas.microsoft.com/office/drawing/2014/main" val="2425748599"/>
                    </a:ext>
                  </a:extLst>
                </a:gridCol>
                <a:gridCol w="3642078">
                  <a:extLst>
                    <a:ext uri="{9D8B030D-6E8A-4147-A177-3AD203B41FA5}">
                      <a16:colId xmlns:a16="http://schemas.microsoft.com/office/drawing/2014/main" val="959312808"/>
                    </a:ext>
                  </a:extLst>
                </a:gridCol>
              </a:tblGrid>
              <a:tr h="10278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From              To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 &amp; Co-Chairs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880031"/>
                  </a:ext>
                </a:extLst>
              </a:tr>
              <a:tr h="8379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IEA PSE Chair &amp; Co-Chairs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oversight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 part in survey, name interested mentors &amp; mentees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261587"/>
                  </a:ext>
                </a:extLst>
              </a:tr>
              <a:tr h="8379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Federated Societies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Outreach, coordinate international mentorship programm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Encourage society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members</a:t>
                      </a:r>
                      <a:r>
                        <a:rPr lang="fr-CA" sz="1100" i="1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CA" sz="1100" i="1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contribute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21259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CA88B-DA88-60BD-94FB-C167F04E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Survey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2731AE-68F6-DCCA-2169-CCD4A484E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614" y="815216"/>
            <a:ext cx="8964386" cy="3120390"/>
          </a:xfrm>
        </p:spPr>
        <p:txBody>
          <a:bodyPr numCol="3">
            <a:noAutofit/>
          </a:bodyPr>
          <a:lstStyle/>
          <a:p>
            <a:pPr marL="0" indent="0">
              <a:buNone/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Section 1: General Information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of your Human Factors and Ergonomics (HFE) society?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which country or region does your society operate?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many members does your society currently have?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(Multiple 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choice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Fewer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than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50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50–100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101–500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501–1,000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than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1,000</a:t>
            </a:r>
          </a:p>
          <a:p>
            <a:pPr marL="0" indent="0">
              <a:buNone/>
            </a:pP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Section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2: Challenges and </a:t>
            </a: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Concerns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4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are the biggest concerns for your society? (Select all that apply)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(Multiple choice)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Recruiting and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retaining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young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members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Membership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growth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Funding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financial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stability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Access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professional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resources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Networking and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collaboration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opportunities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 (please specify):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(Open-ended)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4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 a scale of 1 to 5, how significant is the challenge of recruiting young members?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(Likert 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scale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1 = Not a 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challenge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5 = Very 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significant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challenge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4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activities or strategies does your society use to attract young members?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Section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3: Educational Resources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7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your society currently offer any of the following educational resources? 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(Select all </a:t>
            </a: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that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apply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(Multiple 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choice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Webinars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Tutorials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Workshops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Checklists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guidelines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Online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courses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 (please specify):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(Open-ended)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None</a:t>
            </a:r>
          </a:p>
          <a:p>
            <a:pPr marL="257175" indent="-257175">
              <a:buFont typeface="+mj-lt"/>
              <a:buAutoNum type="arabicPeriod" startAt="7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your society offers educational resources, are they primarily: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Developed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internally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your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society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Sourced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from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external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providers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mix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both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7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your society be interested in sharing its educational resources with other societies?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(Yes/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/Maybe)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7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your society be interested in utilizing educational resources shared by other societies?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(Yes/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/Maybe)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Section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4: </a:t>
            </a: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Mentorship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Support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1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your society have a mentorship program?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(Yes/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1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yes, what does your mentorship program include? (Select all that apply)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(Multiple choice)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-on-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mentoring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Group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mentoring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Career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development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workshops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Peer-to-peer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mentoring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 (please specify):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(Open-ended)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1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Would your society be interested in collaborating on an international mentorship program?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(Yes/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/Maybe)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Section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5: Future </a:t>
            </a: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Collaboration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Needs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4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additional resources or support would help your society meet its goals?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4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open is your society to collaborating with other HFE societies on: (Select all that apply)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(Multiple choice)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Joint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webinars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events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Educational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content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development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Member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exchange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Mentorship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Advocacy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de-DE" sz="675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policy</a:t>
            </a:r>
            <a:r>
              <a:rPr lang="de-DE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initiatives</a:t>
            </a:r>
          </a:p>
          <a:p>
            <a:pPr marL="557213" lvl="1" indent="-214313"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 (please specify): </a:t>
            </a:r>
            <a:r>
              <a:rPr lang="en-GB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(Open-ended)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4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Are there any specific topics or areas where your society would benefit from additional resources or expertise?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Section</a:t>
            </a:r>
            <a:r>
              <a:rPr lang="de-DE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6: Final </a:t>
            </a:r>
            <a:r>
              <a:rPr lang="de-DE" sz="675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Thoughts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7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do you see as the most pressing challenge for the global HFE community in the coming years?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 startAt="17"/>
              <a:tabLst>
                <a:tab pos="342900" algn="l"/>
              </a:tabLst>
            </a:pPr>
            <a:r>
              <a:rPr lang="en-GB" sz="675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you have any other comments or suggestions for the International Ergonomics Association?</a:t>
            </a:r>
            <a:r>
              <a:rPr lang="en-GB" sz="675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(Open-</a:t>
            </a:r>
            <a:r>
              <a:rPr lang="de-DE" sz="675" i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ended</a:t>
            </a:r>
            <a:r>
              <a:rPr lang="de-DE" sz="675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de-DE" sz="675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255478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posed reporting structure for IEA 2024" id="{321020AC-1284-EB40-915E-3DD0204F01EB}" vid="{E2D9CD7B-EB96-7C43-8ED9-78636B0546E9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reporting structure for IEA 2024</Template>
  <TotalTime>0</TotalTime>
  <Words>2136</Words>
  <Application>Microsoft Office PowerPoint</Application>
  <PresentationFormat>Bildschirmpräsentation (16:10)</PresentationFormat>
  <Paragraphs>266</Paragraphs>
  <Slides>12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2" baseType="lpstr">
      <vt:lpstr>Calibri</vt:lpstr>
      <vt:lpstr>メイリオ</vt:lpstr>
      <vt:lpstr>Arial</vt:lpstr>
      <vt:lpstr>Lato Black</vt:lpstr>
      <vt:lpstr>Yu Gothic</vt:lpstr>
      <vt:lpstr>Verdana</vt:lpstr>
      <vt:lpstr>Times New Roman</vt:lpstr>
      <vt:lpstr>Symbol</vt:lpstr>
      <vt:lpstr>Wingdings</vt:lpstr>
      <vt:lpstr>Office テーマ</vt:lpstr>
      <vt:lpstr>Main projects of PSE</vt:lpstr>
      <vt:lpstr>PSE Members</vt:lpstr>
      <vt:lpstr>Promoting Certification</vt:lpstr>
      <vt:lpstr>PowerPoint-Präsentation</vt:lpstr>
      <vt:lpstr>What stakeholders are involved in project &amp; how?</vt:lpstr>
      <vt:lpstr>Educational Repository</vt:lpstr>
      <vt:lpstr>What stakeholders are involved in project &amp; how?</vt:lpstr>
      <vt:lpstr>PowerPoint-Präsentation</vt:lpstr>
      <vt:lpstr>Mentorship Programs</vt:lpstr>
      <vt:lpstr>What stakeholders are involved in project &amp; how?</vt:lpstr>
      <vt:lpstr>PowerPoint-Präsentation</vt:lpstr>
      <vt:lpstr>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Black</dc:creator>
  <cp:lastModifiedBy>Verena Nitsch</cp:lastModifiedBy>
  <cp:revision>17</cp:revision>
  <dcterms:created xsi:type="dcterms:W3CDTF">2025-02-05T20:28:12Z</dcterms:created>
  <dcterms:modified xsi:type="dcterms:W3CDTF">2025-03-17T16:04:53Z</dcterms:modified>
</cp:coreProperties>
</file>