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3"/>
  </p:notesMasterIdLst>
  <p:sldIdLst>
    <p:sldId id="310" r:id="rId2"/>
    <p:sldId id="1958" r:id="rId3"/>
    <p:sldId id="1756" r:id="rId4"/>
    <p:sldId id="1021" r:id="rId5"/>
    <p:sldId id="1959" r:id="rId6"/>
    <p:sldId id="1960" r:id="rId7"/>
    <p:sldId id="1961" r:id="rId8"/>
    <p:sldId id="1962" r:id="rId9"/>
    <p:sldId id="1963" r:id="rId10"/>
    <p:sldId id="1964" r:id="rId11"/>
    <p:sldId id="1956" r:id="rId12"/>
  </p:sldIdLst>
  <p:sldSz cx="9144000" cy="5715000" type="screen16x10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75" autoAdjust="0"/>
    <p:restoredTop sz="75271"/>
  </p:normalViewPr>
  <p:slideViewPr>
    <p:cSldViewPr snapToGrid="0" snapToObjects="1">
      <p:cViewPr varScale="1">
        <p:scale>
          <a:sx n="115" d="100"/>
          <a:sy n="115" d="100"/>
        </p:scale>
        <p:origin x="393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02BB542-DD45-F1AC-5BDB-77036CD601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2F83561-D2B3-7A29-02B6-3E2C01F731E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7A16574-1941-B248-AA55-18AFED63D6EB}" type="datetimeFigureOut">
              <a:rPr lang="ja-JP" altLang="en-US"/>
              <a:pPr>
                <a:defRPr/>
              </a:pPr>
              <a:t>2025/3/27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0944ED62-6E76-517A-4A93-1AE65FCE92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48349735-4DB0-E566-BD3A-1E094F41B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2CED17-CFE1-78F4-840B-1AC4FA5011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BE0E7B-56F8-15CB-A612-6DDF40D33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0C6F586-C3F6-FE42-8C83-40BE4B8882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581AED88-F7A3-472A-E067-1208B5CD5E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7F0F0D9D-21CE-C85D-7373-0BA8F537A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8AAE3C45-A361-231E-8AD2-03939228E7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48F369-1A86-0D4E-BF1F-D97EA6C6716A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F26D0F12-73A2-7978-9126-0EEBC293CA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7D2C0B5C-B86C-66B9-F152-3B049314D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231DAB9F-AF13-55AC-ECDA-BF08C7158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2F4674-4230-4043-8EBD-6D1C223388DB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A05B695E-3227-EFF9-A594-5593369AEF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1C99F3C6-B109-1922-0B0A-3BB0D06DB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CF68F121-963A-A989-7ED6-28F45A37E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77F873-6B74-F64E-A72A-BEF601331606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49DFD837-547C-C307-EA71-C85492797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479C4CD3-026A-29CC-8ADF-9DF8EF9E0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4677C2CE-4FA1-709D-4E4D-63A05E522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8C848-0390-DA40-80E9-1F3EF69BEE9D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F26D0F12-73A2-7978-9126-0EEBC293CA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7D2C0B5C-B86C-66B9-F152-3B049314D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231DAB9F-AF13-55AC-ECDA-BF08C7158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2F4674-4230-4043-8EBD-6D1C223388DB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2770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A05B695E-3227-EFF9-A594-5593369AEF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1C99F3C6-B109-1922-0B0A-3BB0D06DB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CF68F121-963A-A989-7ED6-28F45A37E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77F873-6B74-F64E-A72A-BEF601331606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8778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49DFD837-547C-C307-EA71-C85492797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479C4CD3-026A-29CC-8ADF-9DF8EF9E0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4677C2CE-4FA1-709D-4E4D-63A05E522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8C848-0390-DA40-80E9-1F3EF69BEE9D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875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F26D0F12-73A2-7978-9126-0EEBC293CA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7D2C0B5C-B86C-66B9-F152-3B049314D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231DAB9F-AF13-55AC-ECDA-BF08C7158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2F4674-4230-4043-8EBD-6D1C223388DB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9211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A05B695E-3227-EFF9-A594-5593369AEF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1C99F3C6-B109-1922-0B0A-3BB0D06DB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CF68F121-963A-A989-7ED6-28F45A37E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77F873-6B74-F64E-A72A-BEF601331606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5456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49DFD837-547C-C307-EA71-C85492797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479C4CD3-026A-29CC-8ADF-9DF8EF9E0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4677C2CE-4FA1-709D-4E4D-63A05E522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8C848-0390-DA40-80E9-1F3EF69BEE9D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1871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49DFD837-547C-C307-EA71-C85492797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479C4CD3-026A-29CC-8ADF-9DF8EF9E0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4677C2CE-4FA1-709D-4E4D-63A05E522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8C848-0390-DA40-80E9-1F3EF69BEE9D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0200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 dirty="0"/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altLang="ja-JP"/>
              <a:t>Modifiez le style des sous-titres du masque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8723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13770"/>
            <a:ext cx="7886700" cy="701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947854"/>
            <a:ext cx="7886700" cy="38334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A79D0E98-E9F5-F3DA-99BF-AB2254EB80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519FAD4-FAC7-5F44-A53D-723F8E6E09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6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978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7592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06710"/>
            <a:ext cx="7886700" cy="721641"/>
          </a:xfrm>
          <a:prstGeom prst="rect">
            <a:avLst/>
          </a:prstGeom>
        </p:spPr>
        <p:txBody>
          <a:bodyPr/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070518"/>
            <a:ext cx="3886200" cy="40769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070518"/>
            <a:ext cx="3886200" cy="4076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4767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861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0323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5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34488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altLang="ja-JP" noProof="0"/>
              <a:t>Cliquez sur l'icône pour ajouter une image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493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468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6799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8509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83895D2E-3CA2-BDD7-C617-761EFDB78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520825"/>
            <a:ext cx="78867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タイトル プレースホルダー 7">
            <a:extLst>
              <a:ext uri="{FF2B5EF4-FFF2-40B4-BE49-F238E27FC236}">
                <a16:creationId xmlns:a16="http://schemas.microsoft.com/office/drawing/2014/main" id="{62A6CBBB-81CF-F375-B5A9-33D5B3085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fr-FR"/>
              <a:t>ENTATION TIt</a:t>
            </a: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 kern="12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948AA3-A4EA-088A-C79D-194536BF7F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8510"/>
            <a:ext cx="9110748" cy="8366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Main</a:t>
            </a:r>
            <a:r>
              <a:rPr lang="es-CO" altLang="zh-CN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Projects of </a:t>
            </a:r>
            <a:r>
              <a:rPr lang="en-US" altLang="ja-JP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DP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DE68C69-059A-FCAB-6512-F10DB4B79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838" y="3781425"/>
            <a:ext cx="7169150" cy="7223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 meeting: March 2025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</a:t>
            </a:r>
            <a:r>
              <a:rPr lang="en-US" altLang="ja-JP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Wei ZHANG</a:t>
            </a:r>
          </a:p>
        </p:txBody>
      </p:sp>
      <p:pic>
        <p:nvPicPr>
          <p:cNvPr id="4100" name="図 7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319C6649-A877-FF37-7E1E-F408D9CAF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0"/>
          <a:stretch>
            <a:fillRect/>
          </a:stretch>
        </p:blipFill>
        <p:spPr bwMode="auto">
          <a:xfrm>
            <a:off x="7570788" y="3983038"/>
            <a:ext cx="14224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0DAECDD1-B31E-93B1-AE66-4965859DB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61" y="1194910"/>
            <a:ext cx="6978188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defRPr/>
            </a:pPr>
            <a:r>
              <a:rPr lang="en-GB" altLang="fr-FR" sz="2000" b="1" dirty="0"/>
              <a:t>List of Projects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fr-FR" sz="2000" dirty="0"/>
              <a:t>Prepare for the upcoming IEA Council Meeting (Oct) and promote inter-society/region collaborations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fr-FR" sz="2000" dirty="0"/>
              <a:t>Secure and promote IEA awards to recognize key individuals/groups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fr-FR" sz="2000" dirty="0">
                <a:solidFill>
                  <a:schemeClr val="accent6">
                    <a:lumMod val="75000"/>
                  </a:schemeClr>
                </a:solidFill>
              </a:rPr>
              <a:t>Promote some 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</a:rPr>
              <a:t>major </a:t>
            </a:r>
            <a:r>
              <a:rPr lang="en-US" altLang="fr-FR" sz="2000" dirty="0">
                <a:solidFill>
                  <a:schemeClr val="accent6">
                    <a:lumMod val="75000"/>
                  </a:schemeClr>
                </a:solidFill>
              </a:rPr>
              <a:t>platforms and events</a:t>
            </a:r>
            <a:endParaRPr lang="en-GB" altLang="fr-FR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820444E4-993C-2C33-BF09-77206ED2C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en-US" altLang="fr-FR" dirty="0"/>
              <a:t>Upcoming</a:t>
            </a:r>
            <a:r>
              <a:rPr lang="fr-CA" altLang="fr-FR" dirty="0"/>
              <a:t> IEA Council Meeting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E78E9C-73D1-858B-54A2-C705CE45C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908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Value-add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0112FD98-153C-7704-63D5-B40E9C7F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033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Attract</a:t>
            </a: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many as posible 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council members to participate for success</a:t>
            </a: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partnership with </a:t>
            </a:r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some universities to seek for more financial support for our council members.</a:t>
            </a:r>
            <a:endParaRPr lang="en-US" sz="12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In partnership with </a:t>
            </a:r>
            <a:r>
              <a:rPr lang="zh-CN" alt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zh-CN" alt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ea typeface="Calibri" panose="020F0502020204030204" pitchFamily="34" charset="0"/>
                <a:cs typeface="Times New Roman" panose="02020603050405020304" pitchFamily="18" charset="0"/>
              </a:rPr>
              <a:t>journals, organize editors’ meeting to promote journal development</a:t>
            </a:r>
            <a:endParaRPr lang="en-GB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76BC0C38-D0DE-C6A7-597B-11BCBBA986C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389770" y="1158875"/>
            <a:ext cx="4431136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 dirty="0"/>
              <a:t>Alignment with IEA Goals</a:t>
            </a:r>
            <a:endParaRPr lang="fr-CA" altLang="fr-FR" dirty="0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2CCCD3A-22FB-2AD7-AE0C-89C7ACE62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92944" y="1582738"/>
            <a:ext cx="4431137" cy="1784350"/>
          </a:xfrm>
          <a:solidFill>
            <a:srgbClr val="66FF99"/>
          </a:solidFill>
        </p:spPr>
        <p:txBody>
          <a:bodyPr/>
          <a:lstStyle/>
          <a:p>
            <a:pPr marL="0" indent="0">
              <a:buNone/>
            </a:pPr>
            <a:r>
              <a:rPr lang="en-US" altLang="zh-CN" sz="1700" dirty="0">
                <a:ea typeface="Calibri" panose="020F0502020204030204" pitchFamily="34" charset="0"/>
                <a:cs typeface="Times New Roman" panose="02020603050405020304" pitchFamily="18" charset="0"/>
              </a:rPr>
              <a:t>Engage stakeholders (Policy 1)</a:t>
            </a:r>
          </a:p>
          <a:p>
            <a:pPr marL="0" indent="0">
              <a:buNone/>
            </a:pPr>
            <a:r>
              <a:rPr lang="en-US" sz="1700" dirty="0">
                <a:ea typeface="Calibri" panose="020F0502020204030204" pitchFamily="34" charset="0"/>
                <a:cs typeface="Times New Roman" panose="02020603050405020304" pitchFamily="18" charset="0"/>
              </a:rPr>
              <a:t>Collaborate with and reinforce IEA networks (Policy 2)</a:t>
            </a:r>
          </a:p>
          <a:p>
            <a:pPr marL="0" indent="0">
              <a:buNone/>
            </a:pPr>
            <a:r>
              <a:rPr lang="en-US" sz="1700" dirty="0">
                <a:ea typeface="Calibri" panose="020F0502020204030204" pitchFamily="34" charset="0"/>
                <a:cs typeface="Times New Roman" panose="02020603050405020304" pitchFamily="18" charset="0"/>
              </a:rPr>
              <a:t>Contribute to science, technology and practice (Policy 3)</a:t>
            </a:r>
          </a:p>
          <a:p>
            <a:pPr marL="0" indent="0">
              <a:buNone/>
            </a:pPr>
            <a:r>
              <a:rPr lang="en-US" sz="1700" dirty="0">
                <a:ea typeface="Calibri" panose="020F0502020204030204" pitchFamily="34" charset="0"/>
                <a:cs typeface="Times New Roman" panose="02020603050405020304" pitchFamily="18" charset="0"/>
              </a:rPr>
              <a:t>Reinforce the infrastructure of IEA (Policy 6)</a:t>
            </a:r>
            <a:endParaRPr lang="fr-CA" sz="17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5D218169-8CD8-1232-85DF-061EE69BD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8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 dirty="0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43A793ED-82C8-0A76-308A-777C58C80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 council meeting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Interaction with some major Chinese university HFE groups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CO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</a:t>
            </a:r>
            <a:r>
              <a:rPr lang="es-C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promotion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D7F82C20-7939-F281-EA89-1CD78ADD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769" y="3516313"/>
            <a:ext cx="4434311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5889EA25-E0D6-5B07-15ED-5AAD84050EF2}"/>
              </a:ext>
            </a:extLst>
          </p:cNvPr>
          <p:cNvSpPr txBox="1">
            <a:spLocks/>
          </p:cNvSpPr>
          <p:nvPr/>
        </p:nvSpPr>
        <p:spPr bwMode="auto">
          <a:xfrm>
            <a:off x="4389769" y="3957638"/>
            <a:ext cx="4434311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 determined, visa requirement analyzed. The success of HFE&amp;AI 2024 Conference has gained sufficient experience, and confidence for conference operation and funds raising </a:t>
            </a:r>
            <a:endParaRPr lang="de-DE" sz="11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BE14C3-B448-C47D-38B7-329DC925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A92BFE6-AD79-C38E-E403-41A0DD10E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083894"/>
              </p:ext>
            </p:extLst>
          </p:nvPr>
        </p:nvGraphicFramePr>
        <p:xfrm>
          <a:off x="352424" y="642938"/>
          <a:ext cx="8629476" cy="352720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84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2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</a:rPr>
                        <a:t>Individual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IEA EC,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 I, D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US" sz="1000" dirty="0">
                          <a:effectLst/>
                        </a:rPr>
                        <a:t>Project oversight (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) and organizer (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000" dirty="0">
                          <a:effectLst/>
                        </a:rPr>
                        <a:t>Success of the meeting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000" dirty="0">
                          <a:effectLst/>
                        </a:rPr>
                        <a:t>Promotion to the societies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Decider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ZA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Smooth of the 1</a:t>
                      </a:r>
                      <a:r>
                        <a:rPr lang="en-ZA" sz="10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meeting 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124"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Nancy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Decider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ZA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Smooth of the 1</a:t>
                      </a:r>
                      <a:r>
                        <a:rPr lang="en-ZA" altLang="zh-CN" sz="10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meeting 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federated societies,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zh-CN" altLang="en-US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，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lvl="0" indent="0">
                        <a:lnSpc>
                          <a:spcPct val="100000"/>
                        </a:lnSpc>
                        <a:buFont typeface="Symbol" panose="05050102010706020507" pitchFamily="18" charset="2"/>
                        <a:buNone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Actively participate the meeting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I, D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6350" lvl="0" indent="0">
                        <a:lnSpc>
                          <a:spcPct val="100000"/>
                        </a:lnSpc>
                        <a:buFont typeface="Symbol" panose="05050102010706020507" pitchFamily="18" charset="2"/>
                        <a:buNone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Attend the following HFE&amp;AI 2025 Intl Conf, as experts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Exchange success stories of other federated societies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Representatives of IEA federated societies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Participation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Co-Decision-making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Financial support possible to make </a:t>
                      </a:r>
                      <a:r>
                        <a:rPr lang="en-ZA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intl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travel easier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Attend a high-level and large HFE conference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Regional universities,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 some council members to visit their labs (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Gain academic support from intl. high-impact scholars and IEA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Short course or lecture to their students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impact scholars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Giving invited lectures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supervise some research projects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Financial coverage f their travel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Future collaboration with Chinese groups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478279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Journal/publisher,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Introduce their journals/books,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Call for recommended reviewers/editorial members /associate editors,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high-impact research,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Promotion of their publications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Editor-in-chief, Editor, publisher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Representative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Organize following editors’ meeting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Introduce their publication and seek for help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their journals/books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support from IEA federated societies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1AB3A1A-52E3-EB90-7347-F7CCBE72184E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DD6F359-DD32-9030-813F-1C7A2B441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64BAC3-4564-3CB2-168D-44E37D544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914567"/>
              </p:ext>
            </p:extLst>
          </p:nvPr>
        </p:nvGraphicFramePr>
        <p:xfrm>
          <a:off x="915988" y="482600"/>
          <a:ext cx="7672387" cy="4144148"/>
        </p:xfrm>
        <a:graphic>
          <a:graphicData uri="http://schemas.openxmlformats.org/drawingml/2006/table">
            <a:tbl>
              <a:tblPr firstRow="1" bandRow="1"/>
              <a:tblGrid>
                <a:gridCol w="1415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From                                To</a:t>
                      </a: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EC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Federated societies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Regional universities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Journal/Publisher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EC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 for a very successful council meeting (the 1</a:t>
                      </a:r>
                      <a:r>
                        <a:rPr lang="en-ZA" altLang="ja-JP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the 2024-2027 term)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Improved recognition to the IEA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Promote HFE discipline development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31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Federated societies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Encourage participation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Co-invitation and future collaboration discussion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Looking for nice package (such as IJHCI to the CES)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59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Regional universities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Support HFE education and research in these universities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Introduce high-impact scholars onsite or online to support these universities for HFE education and </a:t>
                      </a:r>
                      <a:r>
                        <a:rPr lang="en-US" altLang="zh-CN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research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Subscription promotion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Journal/Publisher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Support to HFE publication impact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Recommend reviewers, editorial board members, or associate editors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Recognition of the publication and encourage submitting high-quality research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1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14D6362-10C5-F38D-4042-8CBC5BA33956}"/>
              </a:ext>
            </a:extLst>
          </p:cNvPr>
          <p:cNvCxnSpPr>
            <a:cxnSpLocks/>
          </p:cNvCxnSpPr>
          <p:nvPr/>
        </p:nvCxnSpPr>
        <p:spPr>
          <a:xfrm flipH="1">
            <a:off x="2451764" y="1002722"/>
            <a:ext cx="549433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8D5706-D38B-E026-9DD0-7B00D3E5FB51}"/>
              </a:ext>
            </a:extLst>
          </p:cNvPr>
          <p:cNvCxnSpPr>
            <a:cxnSpLocks/>
          </p:cNvCxnSpPr>
          <p:nvPr/>
        </p:nvCxnSpPr>
        <p:spPr>
          <a:xfrm>
            <a:off x="826047" y="1258850"/>
            <a:ext cx="0" cy="27289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8" name="ZoneTexte 2">
            <a:extLst>
              <a:ext uri="{FF2B5EF4-FFF2-40B4-BE49-F238E27FC236}">
                <a16:creationId xmlns:a16="http://schemas.microsoft.com/office/drawing/2014/main" id="{8214563A-FF92-DE21-EEDE-146219F64A66}"/>
              </a:ext>
            </a:extLst>
          </p:cNvPr>
          <p:cNvSpPr txBox="1">
            <a:spLocks noChangeArrowheads="1"/>
          </p:cNvSpPr>
          <p:nvPr/>
        </p:nvSpPr>
        <p:spPr bwMode="auto">
          <a:xfrm rot="-1559907">
            <a:off x="-9525" y="230188"/>
            <a:ext cx="1263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fr-CA" altLang="fr-FR">
                <a:solidFill>
                  <a:srgbClr val="00B050"/>
                </a:solidFill>
              </a:rPr>
              <a:t>As required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820444E4-993C-2C33-BF09-77206ED2C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en-US" altLang="zh-CN" dirty="0"/>
              <a:t>IEA Awards Co-Project</a:t>
            </a:r>
            <a:endParaRPr lang="fr-CA" alt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E78E9C-73D1-858B-54A2-C705CE45C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908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Value-add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0112FD98-153C-7704-63D5-B40E9C7F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033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Attract</a:t>
            </a: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many as posible 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nominations.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Recognize high-impact individuals/groups</a:t>
            </a:r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Promote win-win IEA-partner cooperations</a:t>
            </a:r>
            <a:endParaRPr lang="en-GB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76BC0C38-D0DE-C6A7-597B-11BCBBA986C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389770" y="1158875"/>
            <a:ext cx="4431136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 dirty="0"/>
              <a:t>Alignment with IEA Goals</a:t>
            </a:r>
            <a:endParaRPr lang="fr-CA" altLang="fr-FR" dirty="0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2CCCD3A-22FB-2AD7-AE0C-89C7ACE62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92944" y="1582738"/>
            <a:ext cx="4431137" cy="1784350"/>
          </a:xfrm>
          <a:solidFill>
            <a:srgbClr val="66FF99"/>
          </a:solidFill>
        </p:spPr>
        <p:txBody>
          <a:bodyPr/>
          <a:lstStyle/>
          <a:p>
            <a:pPr marL="0" indent="0">
              <a:buNone/>
            </a:pPr>
            <a:r>
              <a:rPr lang="en-US" altLang="zh-CN" sz="1400" dirty="0">
                <a:ea typeface="Calibri" panose="020F0502020204030204" pitchFamily="34" charset="0"/>
                <a:cs typeface="Times New Roman" panose="02020603050405020304" pitchFamily="18" charset="0"/>
              </a:rPr>
              <a:t>Engage stakeholders (Policy 1)</a:t>
            </a:r>
          </a:p>
          <a:p>
            <a:pPr marL="0" indent="0"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Collaborate with/reinforce IEA networks (Policy 2)</a:t>
            </a:r>
          </a:p>
          <a:p>
            <a:pPr marL="0" indent="0"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Contribute to science, technology and practice (Policy 3)</a:t>
            </a:r>
          </a:p>
          <a:p>
            <a:pPr marL="0" indent="0">
              <a:buNone/>
            </a:pPr>
            <a:r>
              <a:rPr lang="en-US" altLang="zh-CN" sz="1400" dirty="0">
                <a:ea typeface="Calibri" panose="020F0502020204030204" pitchFamily="34" charset="0"/>
                <a:cs typeface="Times New Roman" panose="02020603050405020304" pitchFamily="18" charset="0"/>
              </a:rPr>
              <a:t>Identify the roles of IEA in promoting education, certification, and related matters (Policy 4)</a:t>
            </a:r>
          </a:p>
          <a:p>
            <a:pPr marL="0" indent="0"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Reinforce relationships with external orgs (Policy 5)</a:t>
            </a: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5D218169-8CD8-1232-85DF-061EE69BD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8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 dirty="0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43A793ED-82C8-0A76-308A-777C58C80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involvement of the </a:t>
            </a:r>
            <a:r>
              <a:rPr lang="en-US" altLang="zh-CN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federated societies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Recognition of high-impact individuals/groups</a:t>
            </a:r>
          </a:p>
          <a:p>
            <a:pPr>
              <a:buNone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Provide means for some companies to contribute to HFE 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D7F82C20-7939-F281-EA89-1CD78ADD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769" y="3516313"/>
            <a:ext cx="4434311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5889EA25-E0D6-5B07-15ED-5AAD84050EF2}"/>
              </a:ext>
            </a:extLst>
          </p:cNvPr>
          <p:cNvSpPr txBox="1">
            <a:spLocks/>
          </p:cNvSpPr>
          <p:nvPr/>
        </p:nvSpPr>
        <p:spPr bwMode="auto">
          <a:xfrm>
            <a:off x="4389769" y="3957638"/>
            <a:ext cx="4434311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</a:t>
            </a:r>
            <a:r>
              <a:rPr lang="en-US" altLang="zh-CN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altLang="zh-CN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</a:t>
            </a:r>
            <a:r>
              <a:rPr lang="zh-CN" altLang="en-US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ew </a:t>
            </a:r>
            <a:r>
              <a:rPr lang="en-US" altLang="zh-CN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 for both </a:t>
            </a: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IEA-Tsinghua and IEA-</a:t>
            </a:r>
            <a:r>
              <a:rPr lang="en-US" sz="11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Kingfar</a:t>
            </a: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annual awards signed,  New awards to be developed.</a:t>
            </a:r>
          </a:p>
          <a:p>
            <a:pPr>
              <a:buNone/>
            </a:pPr>
            <a:r>
              <a:rPr lang="en-US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awards still needs promotion</a:t>
            </a:r>
            <a:endParaRPr lang="de-DE" sz="11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900" dirty="0"/>
          </a:p>
        </p:txBody>
      </p:sp>
    </p:spTree>
    <p:extLst>
      <p:ext uri="{BB962C8B-B14F-4D97-AF65-F5344CB8AC3E}">
        <p14:creationId xmlns:p14="http://schemas.microsoft.com/office/powerpoint/2010/main" val="376304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BE14C3-B448-C47D-38B7-329DC925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A92BFE6-AD79-C38E-E403-41A0DD10E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137793"/>
              </p:ext>
            </p:extLst>
          </p:nvPr>
        </p:nvGraphicFramePr>
        <p:xfrm>
          <a:off x="301012" y="547528"/>
          <a:ext cx="8629476" cy="4222936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84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2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zh-CN" sz="1000" dirty="0">
                          <a:effectLst/>
                        </a:rPr>
                        <a:t>Individual benefit</a:t>
                      </a:r>
                      <a:endParaRPr lang="en-ZA" altLang="zh-CN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2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IEA EC and </a:t>
                      </a:r>
                      <a:r>
                        <a:rPr lang="en-US" altLang="zh-CN" sz="1000" dirty="0">
                          <a:effectLst/>
                        </a:rPr>
                        <a:t>Award,</a:t>
                      </a:r>
                      <a:r>
                        <a:rPr lang="zh-CN" altLang="en-US" sz="1000" dirty="0">
                          <a:effectLst/>
                        </a:rPr>
                        <a:t> 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I, D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US" sz="1000" dirty="0">
                          <a:effectLst/>
                        </a:rPr>
                        <a:t>Project oversight (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) and approval (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000" dirty="0">
                          <a:effectLst/>
                        </a:rPr>
                        <a:t>Recognition by HFE members and related industries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Jose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Decider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ZA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124"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Decider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ZA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ZA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</a:t>
                      </a:r>
                      <a:endParaRPr kumimoji="1" lang="en-ZA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124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Alexander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Treasurer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ZA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641761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societies,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zh-CN" altLang="en-US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，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lvl="0" indent="0">
                        <a:lnSpc>
                          <a:spcPct val="100000"/>
                        </a:lnSpc>
                        <a:buFont typeface="Symbol" panose="05050102010706020507" pitchFamily="18" charset="2"/>
                        <a:buNone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IEA awards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6350" lvl="0" indent="0">
                        <a:lnSpc>
                          <a:spcPct val="100000"/>
                        </a:lnSpc>
                        <a:buFont typeface="Symbol" panose="05050102010706020507" pitchFamily="18" charset="2"/>
                        <a:buNone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Nominate qualified candidates(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6350" lvl="0" indent="0">
                        <a:lnSpc>
                          <a:spcPct val="100000"/>
                        </a:lnSpc>
                        <a:buFont typeface="Symbol" panose="05050102010706020507" pitchFamily="18" charset="2"/>
                        <a:buNone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Looking for potential award sponsor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I, A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Improve recognition of their high-impact members, and support for career development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Contribution to the IEA family and get recognition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Officers of IEA federated societies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Familiarity to the IEA awards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Encourage their members to apply or nominate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</a:t>
                      </a: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potential award sponsor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Appreciation of the winners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Contribution to the IEA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Award Sponsor,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 award funds,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Involve in evaluation,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Recognition from global HFE field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Reputation of business image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Sponsor leader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sponsorship within their institution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Participate in evaluation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Attend IEA council meeting as sustained corporate member rep.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Attend awarding ceremony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192960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Institution,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Nominate their employee for award and recognize their honor (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I</a:t>
                      </a: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Gain academic reputation in HFE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Better HFE competence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en-US" altLang="zh-CN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Deans/managers</a:t>
                      </a:r>
                      <a:endParaRPr kumimoji="1" lang="zh-CN" altLang="en-US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en-US" altLang="zh-CN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Evaluate and approve submission</a:t>
                      </a:r>
                      <a:endParaRPr kumimoji="1" lang="zh-CN" altLang="en-US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en-US" altLang="zh-CN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</a:t>
                      </a:r>
                      <a:endParaRPr kumimoji="1" lang="zh-CN" altLang="en-US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478279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Applicant,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done great job,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</a:t>
                      </a:r>
                    </a:p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Apply or seek to be nominated,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Honor and fund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impact individuals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Submitting application doc and attend awarding ceremony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Honor  and Fund 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0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32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1AB3A1A-52E3-EB90-7347-F7CCBE72184E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DD6F359-DD32-9030-813F-1C7A2B441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64BAC3-4564-3CB2-168D-44E37D544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736341"/>
              </p:ext>
            </p:extLst>
          </p:nvPr>
        </p:nvGraphicFramePr>
        <p:xfrm>
          <a:off x="915988" y="482600"/>
          <a:ext cx="7672387" cy="4083294"/>
        </p:xfrm>
        <a:graphic>
          <a:graphicData uri="http://schemas.openxmlformats.org/drawingml/2006/table">
            <a:tbl>
              <a:tblPr firstRow="1" bandRow="1"/>
              <a:tblGrid>
                <a:gridCol w="1415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From                                To</a:t>
                      </a: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EC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Federated societies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Award sponsor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Institution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Applicant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EC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Disseminate CFN and nominate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potential award sponsor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Provide award funds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Evaluate and recommend competent applicant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altLang="zh-CN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Apply and willing to  contribute to IEA</a:t>
                      </a:r>
                      <a:endParaRPr lang="en-ZA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31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Federated societies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Encourage nomination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altLang="zh-CN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Formal member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59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Award sponsor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Close collaboration to improve award recognition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Existed relation through achievement, and future appreciation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Institutions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Academically </a:t>
                      </a:r>
                      <a:r>
                        <a:rPr lang="en-US" altLang="zh-CN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ZA" altLang="ja-JP" sz="900" dirty="0" err="1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onor</a:t>
                      </a: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impact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Domestically </a:t>
                      </a:r>
                      <a:r>
                        <a:rPr lang="en-ZA" sz="900" dirty="0" err="1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honor</a:t>
                      </a: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impact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Better career development and loyalty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1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Applicant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8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Academically Honor impact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Nomination 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On the list of their winners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Promotion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14D6362-10C5-F38D-4042-8CBC5BA33956}"/>
              </a:ext>
            </a:extLst>
          </p:cNvPr>
          <p:cNvCxnSpPr>
            <a:cxnSpLocks/>
          </p:cNvCxnSpPr>
          <p:nvPr/>
        </p:nvCxnSpPr>
        <p:spPr>
          <a:xfrm flipH="1">
            <a:off x="2451764" y="1002722"/>
            <a:ext cx="549433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8D5706-D38B-E026-9DD0-7B00D3E5FB51}"/>
              </a:ext>
            </a:extLst>
          </p:cNvPr>
          <p:cNvCxnSpPr>
            <a:cxnSpLocks/>
          </p:cNvCxnSpPr>
          <p:nvPr/>
        </p:nvCxnSpPr>
        <p:spPr>
          <a:xfrm>
            <a:off x="826047" y="1258850"/>
            <a:ext cx="0" cy="27289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8" name="ZoneTexte 2">
            <a:extLst>
              <a:ext uri="{FF2B5EF4-FFF2-40B4-BE49-F238E27FC236}">
                <a16:creationId xmlns:a16="http://schemas.microsoft.com/office/drawing/2014/main" id="{8214563A-FF92-DE21-EEDE-146219F64A66}"/>
              </a:ext>
            </a:extLst>
          </p:cNvPr>
          <p:cNvSpPr txBox="1">
            <a:spLocks noChangeArrowheads="1"/>
          </p:cNvSpPr>
          <p:nvPr/>
        </p:nvSpPr>
        <p:spPr bwMode="auto">
          <a:xfrm rot="-1559907">
            <a:off x="-9525" y="230188"/>
            <a:ext cx="1263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fr-CA" altLang="fr-FR">
                <a:solidFill>
                  <a:srgbClr val="00B050"/>
                </a:solidFill>
              </a:rPr>
              <a:t>As required</a:t>
            </a:r>
          </a:p>
        </p:txBody>
      </p:sp>
    </p:spTree>
    <p:extLst>
      <p:ext uri="{BB962C8B-B14F-4D97-AF65-F5344CB8AC3E}">
        <p14:creationId xmlns:p14="http://schemas.microsoft.com/office/powerpoint/2010/main" val="3532318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820444E4-993C-2C33-BF09-77206ED2C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473" y="9698"/>
            <a:ext cx="8803177" cy="1104900"/>
          </a:xfrm>
        </p:spPr>
        <p:txBody>
          <a:bodyPr/>
          <a:lstStyle/>
          <a:p>
            <a:pPr algn="ctr" eaLnBrk="1" hangingPunct="1"/>
            <a:r>
              <a:rPr lang="en-US" altLang="zh-CN" sz="3200" dirty="0"/>
              <a:t>Promote some major platforms and events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E78E9C-73D1-858B-54A2-C705CE45C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908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Value-add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0112FD98-153C-7704-63D5-B40E9C7F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033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Attract</a:t>
            </a: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high-impact and emerging individuals and institutions to participate.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opportunities for interactions</a:t>
            </a:r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Improve exposure to the public and contribute knowledge and </a:t>
            </a:r>
            <a:r>
              <a:rPr lang="en-US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expertees</a:t>
            </a:r>
            <a:endParaRPr lang="en-GB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76BC0C38-D0DE-C6A7-597B-11BCBBA986C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389770" y="1158875"/>
            <a:ext cx="4431136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 dirty="0"/>
              <a:t>Alignment with IEA Goals</a:t>
            </a:r>
            <a:endParaRPr lang="fr-CA" altLang="fr-FR" dirty="0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2CCCD3A-22FB-2AD7-AE0C-89C7ACE62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92944" y="1582738"/>
            <a:ext cx="4431137" cy="1784350"/>
          </a:xfrm>
          <a:solidFill>
            <a:srgbClr val="66FF99"/>
          </a:solidFill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altLang="zh-CN" sz="1400" dirty="0">
                <a:ea typeface="Calibri" panose="020F0502020204030204" pitchFamily="34" charset="0"/>
                <a:cs typeface="Times New Roman" panose="02020603050405020304" pitchFamily="18" charset="0"/>
              </a:rPr>
              <a:t>Engage stakeholders (Policy 1)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Collaborate with/reinforce IEA networks (Policy 2)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Contribute to science, technology and practice (Policy 3)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400" dirty="0">
                <a:ea typeface="Calibri" panose="020F0502020204030204" pitchFamily="34" charset="0"/>
                <a:cs typeface="Times New Roman" panose="02020603050405020304" pitchFamily="18" charset="0"/>
              </a:rPr>
              <a:t>Identify the roles of IEA in promoting education, certification, and related matters (Policy 4)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Reinforce relationships with external orgs (Policy 5)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Reinforce the infrastructure of IEA (Policy 6)</a:t>
            </a: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5D218169-8CD8-1232-85DF-061EE69BD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8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 dirty="0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43A793ED-82C8-0A76-308A-777C58C80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involvement of the </a:t>
            </a:r>
            <a:r>
              <a:rPr lang="en-US" altLang="zh-CN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federated societies, major institutions, and high-impact/emerging individuals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Recognition of high-impact individuals/groups</a:t>
            </a: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D7F82C20-7939-F281-EA89-1CD78ADD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769" y="3516313"/>
            <a:ext cx="4434311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5889EA25-E0D6-5B07-15ED-5AAD84050EF2}"/>
              </a:ext>
            </a:extLst>
          </p:cNvPr>
          <p:cNvSpPr txBox="1">
            <a:spLocks/>
          </p:cNvSpPr>
          <p:nvPr/>
        </p:nvSpPr>
        <p:spPr bwMode="auto">
          <a:xfrm>
            <a:off x="4389769" y="3957638"/>
            <a:ext cx="4434311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IEA-Council meeting 2025 being prepared, jointly with HFE&amp;</a:t>
            </a:r>
            <a:r>
              <a:rPr lang="en-US" altLang="zh-CN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AI2025</a:t>
            </a:r>
            <a:endParaRPr lang="en-US" sz="11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CN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IEA-2027 Congress promotion to go, high-impact journals</a:t>
            </a:r>
          </a:p>
          <a:p>
            <a:pPr>
              <a:buNone/>
            </a:pPr>
            <a:r>
              <a:rPr lang="en-US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High-impact regional and inter-regional (BRIC+ network) conferences</a:t>
            </a:r>
          </a:p>
        </p:txBody>
      </p:sp>
    </p:spTree>
    <p:extLst>
      <p:ext uri="{BB962C8B-B14F-4D97-AF65-F5344CB8AC3E}">
        <p14:creationId xmlns:p14="http://schemas.microsoft.com/office/powerpoint/2010/main" val="2955585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BE14C3-B448-C47D-38B7-329DC925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A92BFE6-AD79-C38E-E403-41A0DD10E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388480"/>
              </p:ext>
            </p:extLst>
          </p:nvPr>
        </p:nvGraphicFramePr>
        <p:xfrm>
          <a:off x="301012" y="547528"/>
          <a:ext cx="8629476" cy="368889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84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2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zh-CN" sz="1000" dirty="0">
                          <a:effectLst/>
                        </a:rPr>
                        <a:t>Individual benefit</a:t>
                      </a:r>
                      <a:endParaRPr lang="en-ZA" altLang="zh-CN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IEA EC</a:t>
                      </a:r>
                      <a:r>
                        <a:rPr lang="en-US" altLang="zh-CN" sz="1000" dirty="0">
                          <a:effectLst/>
                        </a:rPr>
                        <a:t>,</a:t>
                      </a:r>
                      <a:r>
                        <a:rPr lang="zh-CN" altLang="en-US" sz="1000" dirty="0">
                          <a:effectLst/>
                        </a:rPr>
                        <a:t> 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I, D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US" sz="1000" dirty="0">
                          <a:effectLst/>
                        </a:rPr>
                        <a:t>Project oversight (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), approval </a:t>
                      </a:r>
                      <a:r>
                        <a:rPr lang="en-US" altLang="zh-CN" sz="1000" dirty="0">
                          <a:effectLst/>
                        </a:rPr>
                        <a:t>(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US" altLang="zh-CN" sz="1000" dirty="0">
                          <a:effectLst/>
                        </a:rPr>
                        <a:t>), </a:t>
                      </a:r>
                      <a:r>
                        <a:rPr lang="en-US" sz="1000" dirty="0">
                          <a:effectLst/>
                        </a:rPr>
                        <a:t>and support (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E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000" dirty="0">
                          <a:effectLst/>
                        </a:rPr>
                        <a:t>Promotion of the HFE community and discipline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Officers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Decider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ZA" sz="1000" dirty="0">
                          <a:effectLst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48"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Chairs of STP, Congress, etc.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Decider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D, I, E</a:t>
                      </a:r>
                      <a:r>
                        <a:rPr lang="en-ZA" sz="1000" dirty="0">
                          <a:effectLst/>
                        </a:rPr>
                        <a:t>)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ZA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societies,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zh-CN" altLang="en-US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，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Co-organizing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 involvement promotion (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Improve recognition and promote growth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Benefit for their members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Society officers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Initiate to</a:t>
                      </a:r>
                      <a:r>
                        <a:rPr lang="zh-CN" alt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ZA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Invite/recommend high-impact members to join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Encourage members to join</a:t>
                      </a:r>
                      <a:endParaRPr lang="en-ZA" altLang="zh-CN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Recognition from members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Recognition from the IEA family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Journal</a:t>
                      </a:r>
                      <a:r>
                        <a:rPr lang="en-ZA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/conference organizer,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 resources for the platform/conference,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Building network,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Recognition from global/regional  HFE field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Edu &amp; Res development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Editor-in-chief/conference chair</a:t>
                      </a:r>
                      <a:endParaRPr lang="en-ZA" altLang="ja-JP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Building high-quality board or committee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Supervise the operation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High-impact outcome of the journal/conference.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Academic/industrial reputation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192960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Industrial Sponsors, 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Sponsor resources(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Recognition and reputation within HFE</a:t>
                      </a:r>
                    </a:p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Isntitutional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image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en-US" altLang="zh-CN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Deans/managers</a:t>
                      </a:r>
                      <a:endParaRPr kumimoji="1" lang="zh-CN" altLang="en-US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en-US" altLang="zh-CN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Evaluate and approve sponsorship</a:t>
                      </a:r>
                      <a:endParaRPr kumimoji="1" lang="zh-CN" altLang="en-US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en-US" altLang="zh-CN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role and recognition within the HFE community</a:t>
                      </a:r>
                      <a:endParaRPr kumimoji="1" lang="zh-CN" altLang="en-US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478279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Universities,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their employees to participate,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US" altLang="zh-CN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HFE impact development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Deans of schools/dept.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Giving support to professors and students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HFE group development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0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14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1AB3A1A-52E3-EB90-7347-F7CCBE72184E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DD6F359-DD32-9030-813F-1C7A2B441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64BAC3-4564-3CB2-168D-44E37D544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49881"/>
              </p:ext>
            </p:extLst>
          </p:nvPr>
        </p:nvGraphicFramePr>
        <p:xfrm>
          <a:off x="915988" y="482600"/>
          <a:ext cx="7672387" cy="4105731"/>
        </p:xfrm>
        <a:graphic>
          <a:graphicData uri="http://schemas.openxmlformats.org/drawingml/2006/table">
            <a:tbl>
              <a:tblPr firstRow="1" bandRow="1"/>
              <a:tblGrid>
                <a:gridCol w="1415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From                                To</a:t>
                      </a: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EC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Federated societies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Journal/Organizer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Industrial Sponsor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Universities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EC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Disseminate journal/even info. and encourage participation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potential high-impact institutions/individuals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Provide high-quality platforms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Provide sponsorship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altLang="zh-CN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Encourage employees to participate</a:t>
                      </a:r>
                      <a:endParaRPr lang="en-ZA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31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Federated societies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Support and endorsement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altLang="zh-CN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Institutional members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59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Journal/organizer 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zh-CN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Support and </a:t>
                      </a: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Endorsement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 direct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Sponsorship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Recognition of the platform and encourage to join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Industrial Sponsor</a:t>
                      </a:r>
                      <a:endParaRPr lang="en-ZA" altLang="zh-CN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Giving sustained membership or recognition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HFE support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Exposure to and expert from HFE field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Talent and project collaboration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1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Universities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8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Recognition of their HFE excellence 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Recognition of their HFE excellence 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Publication</a:t>
                      </a: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Industrial project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14D6362-10C5-F38D-4042-8CBC5BA33956}"/>
              </a:ext>
            </a:extLst>
          </p:cNvPr>
          <p:cNvCxnSpPr>
            <a:cxnSpLocks/>
          </p:cNvCxnSpPr>
          <p:nvPr/>
        </p:nvCxnSpPr>
        <p:spPr>
          <a:xfrm flipH="1">
            <a:off x="2451764" y="1002722"/>
            <a:ext cx="549433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8D5706-D38B-E026-9DD0-7B00D3E5FB51}"/>
              </a:ext>
            </a:extLst>
          </p:cNvPr>
          <p:cNvCxnSpPr>
            <a:cxnSpLocks/>
          </p:cNvCxnSpPr>
          <p:nvPr/>
        </p:nvCxnSpPr>
        <p:spPr>
          <a:xfrm>
            <a:off x="826047" y="1258850"/>
            <a:ext cx="0" cy="27289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8" name="ZoneTexte 2">
            <a:extLst>
              <a:ext uri="{FF2B5EF4-FFF2-40B4-BE49-F238E27FC236}">
                <a16:creationId xmlns:a16="http://schemas.microsoft.com/office/drawing/2014/main" id="{8214563A-FF92-DE21-EEDE-146219F64A66}"/>
              </a:ext>
            </a:extLst>
          </p:cNvPr>
          <p:cNvSpPr txBox="1">
            <a:spLocks noChangeArrowheads="1"/>
          </p:cNvSpPr>
          <p:nvPr/>
        </p:nvSpPr>
        <p:spPr bwMode="auto">
          <a:xfrm rot="-1559907">
            <a:off x="-9525" y="230188"/>
            <a:ext cx="1263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fr-CA" altLang="fr-FR">
                <a:solidFill>
                  <a:srgbClr val="00B050"/>
                </a:solidFill>
              </a:rPr>
              <a:t>As required</a:t>
            </a:r>
          </a:p>
        </p:txBody>
      </p:sp>
    </p:spTree>
    <p:extLst>
      <p:ext uri="{BB962C8B-B14F-4D97-AF65-F5344CB8AC3E}">
        <p14:creationId xmlns:p14="http://schemas.microsoft.com/office/powerpoint/2010/main" val="79340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1AB3A1A-52E3-EB90-7347-F7CCBE72184E}"/>
              </a:ext>
            </a:extLst>
          </p:cNvPr>
          <p:cNvSpPr txBox="1">
            <a:spLocks/>
          </p:cNvSpPr>
          <p:nvPr/>
        </p:nvSpPr>
        <p:spPr>
          <a:xfrm>
            <a:off x="1013893" y="120258"/>
            <a:ext cx="7231063" cy="88406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</a:rPr>
              <a:t>Oct 26-27: EC Meeting; Oct 28-29: Council Meeting</a:t>
            </a:r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</a:rPr>
              <a:t>Oct 30-Nov 01: HFE&amp;AI 2025 Intl. Conference </a:t>
            </a:r>
            <a:endParaRPr lang="en-US" altLang="ja-JP" sz="3200" b="1" dirty="0">
              <a:solidFill>
                <a:prstClr val="black"/>
              </a:solidFill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DD6F359-DD32-9030-813F-1C7A2B441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770" y="1176616"/>
            <a:ext cx="8791636" cy="3512393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b="1" i="0" dirty="0">
                <a:solidFill>
                  <a:srgbClr val="0043B2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Visa-Free </a:t>
            </a:r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Europe:  OAE (Austria), BES, SELF, </a:t>
            </a:r>
            <a:r>
              <a:rPr lang="en-US" altLang="ja-JP" dirty="0" err="1"/>
              <a:t>GfA</a:t>
            </a:r>
            <a:r>
              <a:rPr lang="en-US" altLang="ja-JP" dirty="0"/>
              <a:t>, HES, MET, IEHFS, SIE, LES, HF-NL, NES, </a:t>
            </a:r>
            <a:r>
              <a:rPr lang="en-US" altLang="ja-JP" dirty="0" err="1"/>
              <a:t>PT</a:t>
            </a:r>
            <a:r>
              <a:rPr lang="en-US" altLang="zh-CN" dirty="0" err="1"/>
              <a:t>Erg</a:t>
            </a:r>
            <a:r>
              <a:rPr lang="en-US" altLang="zh-CN" dirty="0"/>
              <a:t>,  </a:t>
            </a:r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dirty="0"/>
              <a:t>                APERGO, ESS, SEA, AEE, </a:t>
            </a:r>
            <a:r>
              <a:rPr lang="en-US" altLang="zh-CN" dirty="0" err="1"/>
              <a:t>SwissErgo</a:t>
            </a:r>
            <a:r>
              <a:rPr lang="en-US" altLang="zh-CN" dirty="0"/>
              <a:t>, </a:t>
            </a:r>
            <a:r>
              <a:rPr lang="en-US" altLang="zh-CN" dirty="0" err="1"/>
              <a:t>ErgoWork</a:t>
            </a:r>
            <a:r>
              <a:rPr lang="en-US" altLang="zh-CN" dirty="0"/>
              <a:t>, BAEHF</a:t>
            </a:r>
            <a:endParaRPr lang="en-US" altLang="ja-JP" dirty="0"/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Asia:       EST (Taiwan), HKES, ESK, JES, HFEM, EST (Thailand), HFESS.</a:t>
            </a:r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Oceana: HFEESA, HFESNZ</a:t>
            </a:r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Latin America:  SOCEERGO</a:t>
            </a:r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ja-JP" dirty="0"/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b="1" i="0" dirty="0">
                <a:solidFill>
                  <a:srgbClr val="0043B2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Visa-Free Transit</a:t>
            </a:r>
            <a:endParaRPr lang="en-US" altLang="ja-JP" dirty="0"/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Europe: CEA (Czech), IREA, </a:t>
            </a:r>
            <a:r>
              <a:rPr lang="en-US" altLang="zh-CN" dirty="0"/>
              <a:t>AEA,</a:t>
            </a:r>
            <a:r>
              <a:rPr lang="zh-CN" altLang="en-US" dirty="0"/>
              <a:t> </a:t>
            </a:r>
            <a:r>
              <a:rPr lang="en-US" altLang="zh-CN" dirty="0"/>
              <a:t>CIEHF, </a:t>
            </a:r>
            <a:endParaRPr lang="en-US" altLang="ja-JP" dirty="0"/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Latin America: ADEA, ABERGO, SOCHERGO, SEMAC</a:t>
            </a:r>
          </a:p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ja-JP" dirty="0"/>
              <a:t>North America: ACE, HFES</a:t>
            </a:r>
          </a:p>
        </p:txBody>
      </p:sp>
    </p:spTree>
    <p:extLst>
      <p:ext uri="{BB962C8B-B14F-4D97-AF65-F5344CB8AC3E}">
        <p14:creationId xmlns:p14="http://schemas.microsoft.com/office/powerpoint/2010/main" val="1840514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posed reporting structure for IEA 2024" id="{321020AC-1284-EB40-915E-3DD0204F01EB}" vid="{E2D9CD7B-EB96-7C43-8ED9-78636B0546E9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reporting structure for IEA 2024</Template>
  <TotalTime>1330</TotalTime>
  <Words>2477</Words>
  <Application>Microsoft Office PowerPoint</Application>
  <PresentationFormat>On-screen Show (16:10)</PresentationFormat>
  <Paragraphs>391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メイリオ</vt:lpstr>
      <vt:lpstr>Yu Gothic</vt:lpstr>
      <vt:lpstr>Microsoft YaHei</vt:lpstr>
      <vt:lpstr>Arial</vt:lpstr>
      <vt:lpstr>Calibri</vt:lpstr>
      <vt:lpstr>Lato</vt:lpstr>
      <vt:lpstr>Lato Black</vt:lpstr>
      <vt:lpstr>Symbol</vt:lpstr>
      <vt:lpstr>Verdana</vt:lpstr>
      <vt:lpstr>Wingdings</vt:lpstr>
      <vt:lpstr>Office テーマ</vt:lpstr>
      <vt:lpstr>Main Projects of DP</vt:lpstr>
      <vt:lpstr>Upcoming IEA Council Meeting </vt:lpstr>
      <vt:lpstr>What stakeholders are involved in project &amp; how?</vt:lpstr>
      <vt:lpstr>PowerPoint Presentation</vt:lpstr>
      <vt:lpstr>IEA Awards Co-Project</vt:lpstr>
      <vt:lpstr>What stakeholders are involved in project &amp; how?</vt:lpstr>
      <vt:lpstr>PowerPoint Presentation</vt:lpstr>
      <vt:lpstr>Promote some major platforms and events</vt:lpstr>
      <vt:lpstr>What stakeholders are involved in project &amp; how?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Black</dc:creator>
  <cp:lastModifiedBy>伟 张</cp:lastModifiedBy>
  <cp:revision>32</cp:revision>
  <dcterms:created xsi:type="dcterms:W3CDTF">2025-02-05T20:28:12Z</dcterms:created>
  <dcterms:modified xsi:type="dcterms:W3CDTF">2025-03-27T09:34:07Z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c55989-3c9e-4466-8514-eac6f80f6373_Enabled">
    <vt:lpwstr>true</vt:lpwstr>
  </property>
  <property fmtid="{D5CDD505-2E9C-101B-9397-08002B2CF9AE}" pid="3" name="MSIP_Label_ddc55989-3c9e-4466-8514-eac6f80f6373_SetDate">
    <vt:lpwstr>2025-03-16T01:06:15Z</vt:lpwstr>
  </property>
  <property fmtid="{D5CDD505-2E9C-101B-9397-08002B2CF9AE}" pid="4" name="MSIP_Label_ddc55989-3c9e-4466-8514-eac6f80f6373_Method">
    <vt:lpwstr>Privileged</vt:lpwstr>
  </property>
  <property fmtid="{D5CDD505-2E9C-101B-9397-08002B2CF9AE}" pid="5" name="MSIP_Label_ddc55989-3c9e-4466-8514-eac6f80f6373_Name">
    <vt:lpwstr>ddc55989-3c9e-4466-8514-eac6f80f6373</vt:lpwstr>
  </property>
  <property fmtid="{D5CDD505-2E9C-101B-9397-08002B2CF9AE}" pid="6" name="MSIP_Label_ddc55989-3c9e-4466-8514-eac6f80f6373_SiteId">
    <vt:lpwstr>18a7fec8-652f-409b-8369-272d9ce80620</vt:lpwstr>
  </property>
  <property fmtid="{D5CDD505-2E9C-101B-9397-08002B2CF9AE}" pid="7" name="MSIP_Label_ddc55989-3c9e-4466-8514-eac6f80f6373_ActionId">
    <vt:lpwstr>98e99c4c-4a18-40c4-8321-4ad9bd2da0d4</vt:lpwstr>
  </property>
  <property fmtid="{D5CDD505-2E9C-101B-9397-08002B2CF9AE}" pid="8" name="MSIP_Label_ddc55989-3c9e-4466-8514-eac6f80f6373_ContentBits">
    <vt:lpwstr>0</vt:lpwstr>
  </property>
  <property fmtid="{D5CDD505-2E9C-101B-9397-08002B2CF9AE}" pid="9" name="MSIP_Label_ddc55989-3c9e-4466-8514-eac6f80f6373_Tag">
    <vt:lpwstr>50, 0, 1, 1</vt:lpwstr>
  </property>
</Properties>
</file>