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6"/>
  </p:notesMasterIdLst>
  <p:sldIdLst>
    <p:sldId id="310" r:id="rId2"/>
    <p:sldId id="1955" r:id="rId3"/>
    <p:sldId id="1756" r:id="rId4"/>
    <p:sldId id="1021" r:id="rId5"/>
    <p:sldId id="1956" r:id="rId6"/>
    <p:sldId id="1957" r:id="rId7"/>
    <p:sldId id="1963" r:id="rId8"/>
    <p:sldId id="1964" r:id="rId9"/>
    <p:sldId id="1958" r:id="rId10"/>
    <p:sldId id="1959" r:id="rId11"/>
    <p:sldId id="1962" r:id="rId12"/>
    <p:sldId id="1965" r:id="rId13"/>
    <p:sldId id="1961" r:id="rId14"/>
    <p:sldId id="1966" r:id="rId15"/>
  </p:sldIdLst>
  <p:sldSz cx="9144000" cy="5715000" type="screen16x1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5572CE"/>
    <a:srgbClr val="426DCE"/>
    <a:srgbClr val="79D9D7"/>
    <a:srgbClr val="DAD454"/>
    <a:srgbClr val="66FF99"/>
    <a:srgbClr val="214BB9"/>
    <a:srgbClr val="BB2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75271"/>
  </p:normalViewPr>
  <p:slideViewPr>
    <p:cSldViewPr snapToGrid="0" snapToObjects="1">
      <p:cViewPr varScale="1">
        <p:scale>
          <a:sx n="64" d="100"/>
          <a:sy n="64" d="100"/>
        </p:scale>
        <p:origin x="42" y="8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67ACEEE-95CD-AEFE-C17D-5ABA3745AB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3D83825-6566-9329-7039-3EF8B6014F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5C7E80A-4718-4626-AA7C-9810FED32C76}" type="datetimeFigureOut">
              <a:rPr lang="ja-JP" altLang="en-US"/>
              <a:pPr>
                <a:defRPr/>
              </a:pPr>
              <a:t>2025/3/27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D5FD20D3-EF11-3895-C034-2CE5DDE9FE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83CBA510-0B35-776C-4C42-4AC25EC6E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CDBAE5-6448-3037-121C-37174DC704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576C19-CB96-1F7E-6A1B-49572DDDE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CB4398B-94FA-449C-A408-4EB75505173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005977C4-FECD-2A48-B9DA-54A9C95E34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BDCED190-D94B-ED37-B945-08C017D08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13BBB04D-89A0-7C1C-0AC3-3C458BDB6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E4BD5A-B3BE-4EF2-B67A-B748D03070F3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5630746D-B1FB-CE05-AE2C-9327B90E0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18DDE731-485A-2D10-917D-79422B367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BDDC740F-898F-E631-8CDF-3D8FC2E00F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257CB6-B802-4168-B6AC-C21A81482CB5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01BD84C0-D130-82C6-FB43-4B233B04D1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47D42929-2006-8E40-DD08-9B86B1DBA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3547AFC7-03AB-61FD-8571-85D07E466B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A28F82-A933-4535-9036-3180510B3FDB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8653869C-737A-EEB8-6752-D596E453B2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98573F4B-5A8F-50FE-4D16-F2E2AEE03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99E6F775-2204-DF00-79B1-187C28CECA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71F119-0042-418B-9173-3A9FC662856A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69B21-AA1D-EC1F-17AA-FA91BFCA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3DD8C213-D048-C6DD-638B-BE2895E2A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9CF30281-6979-4E17-66C8-A0E954623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CD8F3ACD-80F8-7EEB-968D-ACDC6E1655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257CB6-B802-4168-B6AC-C21A81482CB5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119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C845-6E50-FCE2-FCEE-21D8C5B4C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2FC1D908-0C3D-0F5A-B290-9361114CB0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41D4D631-9E0D-952D-7622-D5AF9551F9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85F64E55-FB85-97A9-1CFE-33CA31AF27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A28F82-A933-4535-9036-3180510B3FDB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5384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72CA-DA23-8D3A-666E-28C645D95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022E24D7-BD74-C7D1-4E9A-362537732A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97875ED9-A9B6-7786-7862-F96145E02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94579BB-6267-5105-E7FE-7A311419E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71F119-0042-418B-9173-3A9FC662856A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9922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9DF7-FCD0-062C-8F6B-B3CCE827D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6160DE5D-22A8-F20F-AB0E-01AA28D80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B1B08806-9008-69A8-BDA0-68AB2D550C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2703042D-020C-895F-281E-3392390BA4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257CB6-B802-4168-B6AC-C21A81482CB5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7809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1C10-F3EB-7015-265C-5FF318F5B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B865E56F-E75C-96FC-90A5-93505F0595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32DBF93C-51CB-3754-C185-70B1663FF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DCB1CC8-5A9A-522A-4CE0-7BBA9238A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A28F82-A933-4535-9036-3180510B3FDB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7044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ACED2-532C-04D3-97CA-E74EDE9BF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2D4F21FA-E94C-DD3A-61EC-90CBD92C8B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56E11F52-84E0-92AE-9FC2-A4E5BA1170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AFB3BE2B-FBA5-90FA-86D4-9B99E9182B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71F119-0042-418B-9173-3A9FC662856A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934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 dirty="0"/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altLang="ja-JP"/>
              <a:t>Modifiez le style des sous-titres du masque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982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3770"/>
            <a:ext cx="7886700" cy="701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947854"/>
            <a:ext cx="7886700" cy="38334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A0AB5EEC-2083-4B0D-2D47-B336F53BF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00F94DE-70DD-4CC6-8B25-DDF7B78854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7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97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790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06710"/>
            <a:ext cx="7886700" cy="721641"/>
          </a:xfrm>
          <a:prstGeom prst="rect">
            <a:avLst/>
          </a:prstGeom>
        </p:spPr>
        <p:txBody>
          <a:bodyPr/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070518"/>
            <a:ext cx="3886200" cy="40769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070518"/>
            <a:ext cx="3886200" cy="4076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3207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598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417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94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186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altLang="ja-JP" noProof="0"/>
              <a:t>Cliquez sur l'icône pour ajouter une image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7285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468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6951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802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2C2506F9-5B35-B97A-F7FA-7E9793165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520825"/>
            <a:ext cx="78867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タイトル プレースホルダー 7">
            <a:extLst>
              <a:ext uri="{FF2B5EF4-FFF2-40B4-BE49-F238E27FC236}">
                <a16:creationId xmlns:a16="http://schemas.microsoft.com/office/drawing/2014/main" id="{31AE819F-B599-0456-F256-439652B4B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fr-FR"/>
              <a:t>ENTATION TIt</a:t>
            </a: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n01.safelinks.protection.outlook.com/?url=https%3A%2F%2Fergengresearch.shinyapps.io%2Fhfe_certificates_demo%2F&amp;data=05%7C02%7Cnancy.black%40umoncton.ca%7Cce7c3d57686946b4955f08dd6d6e1483%7C810c295fe8174c4e89969b66369b8012%7C0%7C0%7C638787041788617209%7CUnknown%7CTWFpbGZsb3d8eyJFbXB0eU1hcGkiOnRydWUsIlYiOiIwLjAuMDAwMCIsIlAiOiJXaW4zMiIsIkFOIjoiTWFpbCIsIldUIjoyfQ%3D%3D%7C0%7C%7C%7C&amp;sdata=Z91iU5aGfUREtIfJsUu1%2FSESz0uRk%2F716jdp2NjjOXo%3D&amp;reserved=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633680-D48E-6B40-00A8-098ABBAE4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50" y="184150"/>
            <a:ext cx="8604250" cy="8366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Main</a:t>
            </a: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projects</a:t>
            </a: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of</a:t>
            </a: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i="1" dirty="0">
                <a:solidFill>
                  <a:srgbClr val="009797"/>
                </a:solidFill>
                <a:latin typeface="Lato Black" panose="020F0502020204030203" pitchFamily="34" charset="77"/>
              </a:rPr>
              <a:t>Vice-President </a:t>
            </a:r>
            <a:r>
              <a:rPr lang="es-CO" sz="3200" b="1" i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Secretary</a:t>
            </a:r>
            <a:r>
              <a:rPr lang="es-CO" sz="3200" b="1" i="1" dirty="0">
                <a:solidFill>
                  <a:srgbClr val="009797"/>
                </a:solidFill>
                <a:latin typeface="Lato Black" panose="020F0502020204030203" pitchFamily="34" charset="77"/>
              </a:rPr>
              <a:t> General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FCF040-DD4A-FB4B-6D35-1B8BB5519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38" y="3781425"/>
            <a:ext cx="7169150" cy="722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 meeting: March 28-29, 2025 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Aachen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Nancy Black</a:t>
            </a:r>
            <a:endParaRPr lang="en-US" altLang="ja-JP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00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903040AC-0445-2FD5-A429-CD48E8DE1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0"/>
          <a:stretch>
            <a:fillRect/>
          </a:stretch>
        </p:blipFill>
        <p:spPr bwMode="auto">
          <a:xfrm>
            <a:off x="7570788" y="3983038"/>
            <a:ext cx="14224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180BFCC7-2081-FC7A-C18E-8161D3B5D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79" y="1540328"/>
            <a:ext cx="860425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Improve IEA internal stakeholder communications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Improve process efficiency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Enhance operating procedures (</a:t>
            </a:r>
            <a:r>
              <a:rPr lang="en-GB" altLang="fr-FR" sz="28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</a:t>
            </a:r>
            <a:r>
              <a:rPr lang="en-GB" altLang="fr-FR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794530FD-8D53-EE01-BE65-B3426D70A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Improve</a:t>
            </a:r>
            <a:r>
              <a:rPr lang="fr-CA" altLang="fr-FR" dirty="0"/>
              <a:t> IEA </a:t>
            </a:r>
            <a:r>
              <a:rPr lang="fr-CA" altLang="fr-FR" dirty="0" err="1"/>
              <a:t>internal</a:t>
            </a:r>
            <a:r>
              <a:rPr lang="fr-CA" altLang="fr-FR" dirty="0"/>
              <a:t> stakeholder communications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1B6388-C068-0F4F-7220-138C51FB8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834" y="1659386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B985B1D2-73A2-337F-A774-9F6C059E2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13" y="2037211"/>
            <a:ext cx="3868737" cy="1329877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CA" altLang="ja-JP" dirty="0">
                <a:latin typeface="Verdana" panose="020B0604030504040204" pitchFamily="34" charset="0"/>
              </a:rPr>
              <a:t>Involvement + </a:t>
            </a:r>
            <a:r>
              <a:rPr lang="en-CA" altLang="ja-JP" i="1" dirty="0">
                <a:latin typeface="Verdana" panose="020B0604030504040204" pitchFamily="34" charset="0"/>
              </a:rPr>
              <a:t>Perceived </a:t>
            </a:r>
            <a:r>
              <a:rPr lang="en-CA" altLang="ja-JP" dirty="0">
                <a:latin typeface="Verdana" panose="020B0604030504040204" pitchFamily="34" charset="0"/>
              </a:rPr>
              <a:t>value </a:t>
            </a:r>
            <a:endParaRPr lang="ja-JP" altLang="en-US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28D4090B-4309-3552-4881-980B31D6ED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72696" y="1645098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F72414-FD4F-2A64-BDFB-756571D92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9335" y="2075311"/>
            <a:ext cx="3934509" cy="1351875"/>
          </a:xfrm>
          <a:solidFill>
            <a:srgbClr val="66FF99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8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develop more effective communication with and collaboration between federated societies.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ZA" sz="1800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	Engage Stakeholde</a:t>
            </a:r>
            <a:r>
              <a:rPr lang="en-ZA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rs</a:t>
            </a:r>
            <a:endParaRPr lang="fr-CA" dirty="0"/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40C43F1C-1E64-70A6-C626-154A5327D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73D8A402-557E-5080-FA5D-29DBEE65C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7" y="3927475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/>
            <a:r>
              <a:rPr lang="en-CA" altLang="ja-JP" sz="1600" dirty="0">
                <a:latin typeface="Verdana" panose="020B0604030504040204" pitchFamily="34" charset="0"/>
              </a:rPr>
              <a:t>Networking</a:t>
            </a:r>
          </a:p>
          <a:p>
            <a:pPr marL="285750" indent="-285750" eaLnBrk="1" hangingPunct="1"/>
            <a:r>
              <a:rPr lang="en-CA" altLang="ja-JP" sz="1600" dirty="0">
                <a:latin typeface="Verdana" panose="020B0604030504040204" pitchFamily="34" charset="0"/>
              </a:rPr>
              <a:t>Information sharing </a:t>
            </a:r>
          </a:p>
          <a:p>
            <a:pPr eaLnBrk="1" hangingPunct="1">
              <a:buNone/>
            </a:pPr>
            <a:endParaRPr lang="ja-JP" altLang="en-US" sz="1600" dirty="0">
              <a:latin typeface="Verdana" panose="020B0604030504040204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38A8563F-0119-C592-6DF4-59DF40024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516313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B2D34E0D-BE82-510E-43E6-3CF988BF2415}"/>
              </a:ext>
            </a:extLst>
          </p:cNvPr>
          <p:cNvSpPr txBox="1">
            <a:spLocks/>
          </p:cNvSpPr>
          <p:nvPr/>
        </p:nvSpPr>
        <p:spPr bwMode="auto">
          <a:xfrm>
            <a:off x="4625975" y="3957638"/>
            <a:ext cx="3887788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fr-CA" sz="1800" dirty="0"/>
              <a:t>New </a:t>
            </a:r>
            <a:r>
              <a:rPr lang="fr-CA" sz="1800" dirty="0" err="1"/>
              <a:t>gatherings</a:t>
            </a:r>
            <a:r>
              <a:rPr lang="fr-CA" sz="1800" dirty="0"/>
              <a:t> </a:t>
            </a:r>
            <a:r>
              <a:rPr lang="fr-CA" sz="1800" dirty="0" err="1"/>
              <a:t>between</a:t>
            </a:r>
            <a:r>
              <a:rPr lang="fr-CA" sz="1800" dirty="0"/>
              <a:t> Council meetings …</a:t>
            </a:r>
            <a:r>
              <a:rPr lang="fr-CA" sz="1800" dirty="0" err="1"/>
              <a:t>Feb</a:t>
            </a:r>
            <a:r>
              <a:rPr lang="fr-CA" sz="1800" dirty="0"/>
              <a:t> 20, 2025 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 </a:t>
            </a:r>
            <a:endParaRPr lang="fr-CA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C7D015-1F5A-2168-0059-9E588706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altLang="fr-FR" sz="2800" dirty="0" err="1"/>
              <a:t>Improve</a:t>
            </a:r>
            <a:r>
              <a:rPr lang="fr-CA" altLang="fr-FR" sz="2800" dirty="0"/>
              <a:t> IEA </a:t>
            </a:r>
            <a:r>
              <a:rPr lang="fr-CA" altLang="fr-FR" sz="2800" dirty="0" err="1"/>
              <a:t>internal</a:t>
            </a:r>
            <a:r>
              <a:rPr lang="fr-CA" altLang="fr-FR" sz="2800" dirty="0"/>
              <a:t> stakeholder communications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Who, involved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6DB3ED4-86CF-B3D1-1C2A-664B90323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974773"/>
              </p:ext>
            </p:extLst>
          </p:nvPr>
        </p:nvGraphicFramePr>
        <p:xfrm>
          <a:off x="352425" y="642938"/>
          <a:ext cx="8439148" cy="354370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19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1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5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 benefit</a:t>
                      </a: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 benefit</a:t>
                      </a: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Council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Participants, idea generation, sharing (A)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Enhance bonds; learning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President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Chair (E)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Value-creation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Officers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Create opportunities (D)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 creation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VPSG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Scheduler (I)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Communic-ation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Facilitators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 / I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Administra</a:t>
                      </a: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-tor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Communicator (group lists)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Database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Sustaining Members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Participants, sharing (A)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Involve-</a:t>
                      </a: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ment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F163FA3D-082B-2A3C-0596-4D9A7DE64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0618" y="5084944"/>
            <a:ext cx="46921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en-US" dirty="0"/>
              <a:t>*Categories: </a:t>
            </a:r>
            <a:r>
              <a:rPr lang="en-US" altLang="en-US" b="1" dirty="0"/>
              <a:t>A</a:t>
            </a:r>
            <a:r>
              <a:rPr lang="en-US" altLang="en-US" dirty="0"/>
              <a:t>ctor/ </a:t>
            </a:r>
            <a:r>
              <a:rPr lang="en-US" altLang="en-US" b="1" dirty="0"/>
              <a:t>E</a:t>
            </a:r>
            <a:r>
              <a:rPr lang="en-US" altLang="en-US" dirty="0"/>
              <a:t>xpert/ </a:t>
            </a:r>
            <a:r>
              <a:rPr lang="en-US" altLang="en-US" b="1" dirty="0"/>
              <a:t>D</a:t>
            </a:r>
            <a:r>
              <a:rPr lang="en-US" altLang="en-US" dirty="0"/>
              <a:t>ecider/ </a:t>
            </a:r>
            <a:r>
              <a:rPr lang="en-US" altLang="en-US" b="1" dirty="0"/>
              <a:t>I</a:t>
            </a:r>
            <a:r>
              <a:rPr lang="en-US" altLang="en-US" dirty="0"/>
              <a:t>nfluencer</a:t>
            </a:r>
            <a:endParaRPr lang="fr-CA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58A97839-963B-02FF-BEF1-FB0351F6B810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8039100" cy="58896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>
                <a:solidFill>
                  <a:prstClr val="black"/>
                </a:solidFill>
              </a:rPr>
              <a:t>Enhance communications: </a:t>
            </a:r>
            <a:r>
              <a:rPr lang="en-US" altLang="ja-JP" sz="3200" dirty="0">
                <a:solidFill>
                  <a:prstClr val="black"/>
                </a:solidFill>
              </a:rPr>
              <a:t>stakeholders and their relationships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CA6043-B93C-1142-2A22-39C5E72F9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D5DD462-7DA3-BA04-05DC-522D9E9BB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925524"/>
              </p:ext>
            </p:extLst>
          </p:nvPr>
        </p:nvGraphicFramePr>
        <p:xfrm>
          <a:off x="311539" y="482600"/>
          <a:ext cx="8832461" cy="4253563"/>
        </p:xfrm>
        <a:graphic>
          <a:graphicData uri="http://schemas.openxmlformats.org/drawingml/2006/table">
            <a:tbl>
              <a:tblPr firstRow="1" bandRow="1"/>
              <a:tblGrid>
                <a:gridCol w="135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51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From                                To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Council 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Sustaining Members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Non-council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9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Test-population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Request comm.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 </a:t>
                      </a: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opport</a:t>
                      </a: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.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Needs. Practices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0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Present; suggest.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 at EC meetings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Feedback-suggest.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TC Input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13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Council 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Propose opportunities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Support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 needs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 (interested)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Needs from IEA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13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Sustaining Members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Invited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Listen. Learn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Network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Historical, business interests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1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Non-council 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Communicate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Platforms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9DCB4-7FE9-A737-BDD5-20FFE479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E02835BD-F128-B04E-0B3E-57DCBF10E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Improve</a:t>
            </a:r>
            <a:r>
              <a:rPr lang="fr-CA" altLang="fr-FR" dirty="0"/>
              <a:t> process </a:t>
            </a:r>
            <a:r>
              <a:rPr lang="fr-CA" altLang="fr-FR" dirty="0" err="1"/>
              <a:t>efficiency</a:t>
            </a:r>
            <a:endParaRPr lang="fr-CA" alt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76EF85-A85A-8712-DCB7-785EE1FE9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Value-</a:t>
            </a:r>
            <a:r>
              <a:rPr lang="fr-CA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</a:t>
            </a:r>
            <a:endParaRPr lang="fr-CA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6BAF03E3-4143-AAC7-189C-672F49C5E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01056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Limited secretariat and volunteer hours available</a:t>
            </a:r>
            <a:endParaRPr lang="ja-JP" altLang="en-US" sz="1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9240B6AD-B770-94A1-6A1F-7469E659706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Alignment with IEA Goals</a:t>
            </a:r>
            <a:endParaRPr lang="fr-CA" altLang="fr-F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8BA81D-DB86-A2BB-9D13-C9EBB5D01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010560"/>
          </a:xfrm>
          <a:solidFill>
            <a:srgbClr val="66FF99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6. Reinforce the infrastructure of the Association</a:t>
            </a:r>
          </a:p>
          <a:p>
            <a:pPr marL="0" indent="0" eaLnBrk="1" hangingPunct="1">
              <a:buNone/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7. Maintain future focus</a:t>
            </a:r>
          </a:p>
          <a:p>
            <a:pPr eaLnBrk="1" hangingPunct="1">
              <a:defRPr/>
            </a:pPr>
            <a:endParaRPr lang="fr-CA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4B3F0753-8AF3-880A-2333-8346A430B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2765662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7B68332D-A0A6-2175-A418-A3E7F84B9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7" y="3282009"/>
            <a:ext cx="3868737" cy="1327466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ZA" altLang="ja-JP" sz="18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Timely, transparent, value-added supports</a:t>
            </a:r>
            <a:endParaRPr lang="ja-JP" altLang="en-US" sz="1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1539AE42-E707-D0C0-531C-7579771CA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3338" y="2779950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1468534-1C20-C7B4-3E35-FB701FADCA26}"/>
              </a:ext>
            </a:extLst>
          </p:cNvPr>
          <p:cNvSpPr txBox="1">
            <a:spLocks/>
          </p:cNvSpPr>
          <p:nvPr/>
        </p:nvSpPr>
        <p:spPr bwMode="auto">
          <a:xfrm>
            <a:off x="4633231" y="3268577"/>
            <a:ext cx="3978617" cy="1340898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46088" eaLnBrk="1" hangingPunct="1">
              <a:buFont typeface="Arial" panose="020B0604020202020204" pitchFamily="34" charset="0"/>
              <a:buAutoNum type="alphaUcParenR"/>
              <a:tabLst>
                <a:tab pos="358775" algn="l"/>
              </a:tabLst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Ambassador reports 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 </a:t>
            </a:r>
          </a:p>
          <a:p>
            <a:pPr marL="342900" indent="-342900" defTabSz="446088" eaLnBrk="1" hangingPunct="1">
              <a:buFont typeface="Arial" panose="020B0604020202020204" pitchFamily="34" charset="0"/>
              <a:buAutoNum type="alphaUcParenR"/>
              <a:tabLst>
                <a:tab pos="358775" algn="l"/>
              </a:tabLst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Automated certificates (prog) 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</a:t>
            </a:r>
            <a:endParaRPr lang="en-US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defTabSz="446088" eaLnBrk="1" hangingPunct="1">
              <a:buFont typeface="Arial" panose="020B0604020202020204" pitchFamily="34" charset="0"/>
              <a:buAutoNum type="alphaUcParenR" startAt="3"/>
              <a:tabLst>
                <a:tab pos="358775" algn="l"/>
              </a:tabLst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Streamline communications</a:t>
            </a:r>
          </a:p>
          <a:p>
            <a:pPr marL="0" indent="0" defTabSz="446088" eaLnBrk="1" hangingPunct="1">
              <a:buNone/>
              <a:tabLst>
                <a:tab pos="358775" algn="l"/>
              </a:tabLst>
              <a:defRPr/>
            </a:pP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platforms; exchange (Forum unused)</a:t>
            </a:r>
          </a:p>
        </p:txBody>
      </p:sp>
    </p:spTree>
    <p:extLst>
      <p:ext uri="{BB962C8B-B14F-4D97-AF65-F5344CB8AC3E}">
        <p14:creationId xmlns:p14="http://schemas.microsoft.com/office/powerpoint/2010/main" val="60024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31030-5454-9ED1-4027-6B2E7BF1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170998-DF8F-6261-E5C3-5B6BFBDD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Improve processes - stakeholders involved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59" name="ZoneTexte 2">
            <a:extLst>
              <a:ext uri="{FF2B5EF4-FFF2-40B4-BE49-F238E27FC236}">
                <a16:creationId xmlns:a16="http://schemas.microsoft.com/office/drawing/2014/main" id="{E1BA56F4-B271-9E30-A690-6F130B660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004" y="5011686"/>
            <a:ext cx="51977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en-US" dirty="0"/>
              <a:t>*Categories: </a:t>
            </a:r>
            <a:r>
              <a:rPr lang="en-US" altLang="en-US" b="1" dirty="0"/>
              <a:t>A</a:t>
            </a:r>
            <a:r>
              <a:rPr lang="en-US" altLang="en-US" dirty="0"/>
              <a:t>ctor/ </a:t>
            </a:r>
            <a:r>
              <a:rPr lang="en-US" altLang="en-US" b="1" dirty="0"/>
              <a:t>E</a:t>
            </a:r>
            <a:r>
              <a:rPr lang="en-US" altLang="en-US" dirty="0"/>
              <a:t>xpert/ </a:t>
            </a:r>
            <a:r>
              <a:rPr lang="en-US" altLang="en-US" b="1" dirty="0"/>
              <a:t>D</a:t>
            </a:r>
            <a:r>
              <a:rPr lang="en-US" altLang="en-US" dirty="0"/>
              <a:t>ecider/ </a:t>
            </a:r>
            <a:r>
              <a:rPr lang="en-US" altLang="en-US" b="1" dirty="0"/>
              <a:t>I</a:t>
            </a:r>
            <a:r>
              <a:rPr lang="en-US" altLang="en-US" dirty="0"/>
              <a:t>nfluencer</a:t>
            </a:r>
            <a:endParaRPr lang="fr-CA" alt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7348BF-4150-AE51-DAEF-E709C39B4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621008"/>
              </p:ext>
            </p:extLst>
          </p:nvPr>
        </p:nvGraphicFramePr>
        <p:xfrm>
          <a:off x="352425" y="642938"/>
          <a:ext cx="8439148" cy="385917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19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1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5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 benefit</a:t>
                      </a: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 benefit</a:t>
                      </a: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Council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Suggestors</a:t>
                      </a: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(I, D)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President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Chair (E)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Value-creation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Officers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Creation of supports; facilitators (A, I)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 creation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VPSG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Scheduler (I)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Communic-ation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Suggestors</a:t>
                      </a: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(A, E)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Efficiency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VPTreas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Budget oversight (I)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 support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Implementation; quality control (A,E)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Efficiency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 err="1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Administra</a:t>
                      </a: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-tor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Communicator (group lists) A,E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Database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29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A6B2-9A6B-118F-0958-83934AC33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18" y="211385"/>
            <a:ext cx="5389901" cy="1104636"/>
          </a:xfrm>
        </p:spPr>
        <p:txBody>
          <a:bodyPr/>
          <a:lstStyle/>
          <a:p>
            <a:r>
              <a:rPr lang="fr-CA" dirty="0" err="1"/>
              <a:t>Ambassador</a:t>
            </a:r>
            <a:r>
              <a:rPr lang="fr-CA" dirty="0"/>
              <a:t> report: </a:t>
            </a:r>
            <a:br>
              <a:rPr lang="fr-CA" dirty="0"/>
            </a:br>
            <a:r>
              <a:rPr lang="fr-CA" sz="3200" dirty="0">
                <a:solidFill>
                  <a:srgbClr val="00B0F0"/>
                </a:solidFill>
              </a:rPr>
              <a:t>iea.cc → </a:t>
            </a:r>
            <a:r>
              <a:rPr lang="fr-CA" sz="3200" i="1" dirty="0" err="1">
                <a:solidFill>
                  <a:srgbClr val="00B0F0"/>
                </a:solidFill>
              </a:rPr>
              <a:t>Member</a:t>
            </a:r>
            <a:r>
              <a:rPr lang="fr-CA" sz="3200" i="1" dirty="0">
                <a:solidFill>
                  <a:srgbClr val="00B0F0"/>
                </a:solidFill>
              </a:rPr>
              <a:t> </a:t>
            </a:r>
            <a:r>
              <a:rPr lang="fr-CA" sz="3200" dirty="0">
                <a:solidFill>
                  <a:srgbClr val="00B0F0"/>
                </a:solidFill>
              </a:rPr>
              <a:t>area</a:t>
            </a:r>
            <a:endParaRPr lang="en-CA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81289-5258-5803-577A-8690EE71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8" y="1334125"/>
            <a:ext cx="4903504" cy="4081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B9DCA5-42AC-F14C-64F4-2C4A19C68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047" y="1297917"/>
            <a:ext cx="3740123" cy="42779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3829A8-617D-DBA4-CF0D-5BDBD52C8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849" y="51455"/>
            <a:ext cx="3137218" cy="56120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6CA73B-1248-7A31-5C9A-965E250A7093}"/>
              </a:ext>
            </a:extLst>
          </p:cNvPr>
          <p:cNvSpPr txBox="1"/>
          <p:nvPr/>
        </p:nvSpPr>
        <p:spPr>
          <a:xfrm>
            <a:off x="0" y="-76513"/>
            <a:ext cx="209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solidFill>
                  <a:srgbClr val="426DCE"/>
                </a:solidFill>
              </a:rPr>
              <a:t>Improve processes </a:t>
            </a:r>
            <a:endParaRPr lang="en-CA" dirty="0">
              <a:solidFill>
                <a:srgbClr val="426D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3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7E2A-24E9-BA34-2009-C46CE7C9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dirty="0"/>
              <a:t>Webinar </a:t>
            </a:r>
            <a:r>
              <a:rPr lang="fr-CA" sz="4000" dirty="0" err="1"/>
              <a:t>Certificate</a:t>
            </a:r>
            <a:r>
              <a:rPr lang="fr-CA" sz="4000" dirty="0"/>
              <a:t> Production </a:t>
            </a:r>
            <a:endParaRPr lang="en-CA" sz="4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B5D1C4-CE6E-5413-04BD-4D63B26E69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26258" y="862724"/>
            <a:ext cx="3388594" cy="4384586"/>
          </a:xfrm>
          <a:solidFill>
            <a:srgbClr val="FFC000">
              <a:alpha val="7843"/>
            </a:srgbClr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99C19-A37A-8D74-852B-12CED43FE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3275" y="1070518"/>
            <a:ext cx="4282969" cy="2967717"/>
          </a:xfrm>
        </p:spPr>
        <p:txBody>
          <a:bodyPr/>
          <a:lstStyle/>
          <a:p>
            <a:r>
              <a:rPr lang="fr-CA" sz="2800" dirty="0" err="1"/>
              <a:t>Programmed</a:t>
            </a:r>
            <a:r>
              <a:rPr lang="fr-CA" sz="2800" dirty="0"/>
              <a:t> support </a:t>
            </a:r>
            <a:endParaRPr lang="en-CA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CA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3"/>
              </a:rPr>
              <a:t>https://ergengresearch.shinyapps.io/hfe_certificates_demo/</a:t>
            </a:r>
            <a:endParaRPr lang="en-CA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r>
              <a:rPr lang="fr-CA" sz="2800" dirty="0"/>
              <a:t>Variable </a:t>
            </a:r>
            <a:r>
              <a:rPr lang="fr-CA" sz="2800" dirty="0" err="1"/>
              <a:t>fields</a:t>
            </a:r>
            <a:endParaRPr lang="fr-CA" sz="2800" dirty="0"/>
          </a:p>
          <a:p>
            <a:pPr lvl="1"/>
            <a:r>
              <a:rPr lang="fr-CA" sz="2600" dirty="0"/>
              <a:t>TC recognition</a:t>
            </a:r>
          </a:p>
          <a:p>
            <a:pPr lvl="2"/>
            <a:r>
              <a:rPr lang="fr-CA" sz="2100" dirty="0"/>
              <a:t>TC </a:t>
            </a:r>
            <a:r>
              <a:rPr lang="fr-CA" sz="2100" b="1" dirty="0" err="1"/>
              <a:t>members</a:t>
            </a:r>
            <a:r>
              <a:rPr lang="fr-CA" sz="2100" b="1" dirty="0"/>
              <a:t> </a:t>
            </a:r>
            <a:r>
              <a:rPr lang="fr-CA" sz="2100" dirty="0"/>
              <a:t>as </a:t>
            </a:r>
            <a:r>
              <a:rPr lang="fr-CA" sz="2100" dirty="0" err="1"/>
              <a:t>organizers</a:t>
            </a:r>
            <a:r>
              <a:rPr lang="fr-CA" sz="2100" dirty="0"/>
              <a:t> </a:t>
            </a:r>
          </a:p>
          <a:p>
            <a:r>
              <a:rPr lang="fr-CA" sz="2600" dirty="0"/>
              <a:t>Value-</a:t>
            </a:r>
            <a:r>
              <a:rPr lang="fr-CA" sz="2600" dirty="0" err="1"/>
              <a:t>added</a:t>
            </a:r>
            <a:r>
              <a:rPr lang="fr-CA" sz="2600" dirty="0"/>
              <a:t> of IEA </a:t>
            </a:r>
            <a:r>
              <a:rPr lang="fr-CA" sz="2600" dirty="0" err="1"/>
              <a:t>hosting</a:t>
            </a:r>
            <a:endParaRPr lang="fr-CA" sz="2600" dirty="0"/>
          </a:p>
          <a:p>
            <a:pPr lvl="1"/>
            <a:r>
              <a:rPr lang="fr-CA" sz="2400" dirty="0" err="1"/>
              <a:t>Hosting</a:t>
            </a:r>
            <a:r>
              <a:rPr lang="fr-CA" sz="2400" dirty="0"/>
              <a:t> </a:t>
            </a:r>
            <a:r>
              <a:rPr lang="fr-CA" sz="2400" i="1" dirty="0"/>
              <a:t>time </a:t>
            </a:r>
            <a:r>
              <a:rPr lang="fr-CA" sz="2400" dirty="0"/>
              <a:t>limitations</a:t>
            </a:r>
            <a:endParaRPr lang="en-CA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C2E70-80F7-4045-9D4B-BD63C0F304C5}"/>
              </a:ext>
            </a:extLst>
          </p:cNvPr>
          <p:cNvSpPr txBox="1"/>
          <p:nvPr/>
        </p:nvSpPr>
        <p:spPr>
          <a:xfrm>
            <a:off x="0" y="-54028"/>
            <a:ext cx="209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solidFill>
                  <a:srgbClr val="426DCE"/>
                </a:solidFill>
              </a:rPr>
              <a:t>Improve processes </a:t>
            </a:r>
            <a:endParaRPr lang="en-CA" dirty="0">
              <a:solidFill>
                <a:srgbClr val="426DC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E63E50-12A2-B337-5CD5-C652DE2FC1AE}"/>
              </a:ext>
            </a:extLst>
          </p:cNvPr>
          <p:cNvSpPr/>
          <p:nvPr/>
        </p:nvSpPr>
        <p:spPr>
          <a:xfrm>
            <a:off x="2454442" y="2712574"/>
            <a:ext cx="936276" cy="1449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D4D254-FFED-8B37-F8D4-73F635D03B02}"/>
              </a:ext>
            </a:extLst>
          </p:cNvPr>
          <p:cNvSpPr/>
          <p:nvPr/>
        </p:nvSpPr>
        <p:spPr>
          <a:xfrm>
            <a:off x="1846300" y="3180712"/>
            <a:ext cx="2086933" cy="33280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6ACC9-5C0F-A531-F62D-BD8C86F992F8}"/>
              </a:ext>
            </a:extLst>
          </p:cNvPr>
          <p:cNvSpPr/>
          <p:nvPr/>
        </p:nvSpPr>
        <p:spPr>
          <a:xfrm>
            <a:off x="2756325" y="3513514"/>
            <a:ext cx="778772" cy="152400"/>
          </a:xfrm>
          <a:prstGeom prst="rect">
            <a:avLst/>
          </a:prstGeom>
          <a:solidFill>
            <a:srgbClr val="FFC000">
              <a:alpha val="7843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2C6C87-55CF-ACE9-BFC8-30631D1AA95F}"/>
              </a:ext>
            </a:extLst>
          </p:cNvPr>
          <p:cNvSpPr/>
          <p:nvPr/>
        </p:nvSpPr>
        <p:spPr>
          <a:xfrm>
            <a:off x="2287456" y="3700329"/>
            <a:ext cx="1938909" cy="136397"/>
          </a:xfrm>
          <a:prstGeom prst="rect">
            <a:avLst/>
          </a:prstGeom>
          <a:solidFill>
            <a:srgbClr val="FFC000">
              <a:alpha val="7843"/>
            </a:srgbClr>
          </a:solidFill>
          <a:ln>
            <a:solidFill>
              <a:srgbClr val="5572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431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A5C9D-94AA-1ACA-BD71-FE2996AB3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F7758554-5B60-2338-B9F5-A48DC7C8C188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>
                <a:solidFill>
                  <a:prstClr val="black"/>
                </a:solidFill>
              </a:rPr>
              <a:t>Process efficiency </a:t>
            </a:r>
            <a:r>
              <a:rPr lang="en-US" altLang="ja-JP" sz="3200" dirty="0">
                <a:solidFill>
                  <a:prstClr val="black"/>
                </a:solidFill>
              </a:rPr>
              <a:t>stakeholder relationships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969D3C-C5D8-BBFF-9DC0-4655BEBF0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164BF9-A034-16E6-F4E1-1DFB1F3CA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73362"/>
              </p:ext>
            </p:extLst>
          </p:nvPr>
        </p:nvGraphicFramePr>
        <p:xfrm>
          <a:off x="915988" y="482600"/>
          <a:ext cx="7748327" cy="3836564"/>
        </p:xfrm>
        <a:graphic>
          <a:graphicData uri="http://schemas.openxmlformats.org/drawingml/2006/table">
            <a:tbl>
              <a:tblPr firstRow="1" bandRow="1"/>
              <a:tblGrid>
                <a:gridCol w="142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7149">
                <a:tc>
                  <a:txBody>
                    <a:bodyPr/>
                    <a:lstStyle/>
                    <a:p>
                      <a:pPr marL="900113" indent="-180975">
                        <a:lnSpc>
                          <a:spcPct val="115000"/>
                        </a:lnSpc>
                      </a:pPr>
                      <a:r>
                        <a:rPr lang="en-US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From                         </a:t>
                      </a:r>
                    </a:p>
                    <a:p>
                      <a:pPr marL="900113" indent="-180975">
                        <a:lnSpc>
                          <a:spcPct val="115000"/>
                        </a:lnSpc>
                      </a:pPr>
                      <a:r>
                        <a:rPr lang="en-US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  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To</a:t>
                      </a:r>
                      <a:endParaRPr lang="en-ZA" sz="1800" b="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VPSG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Admin.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Other (external) groups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VPSP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Reflect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Consult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Reflect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Inform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Reflect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6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Other (external) groups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Share best practices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661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F213-8CCC-CD75-0466-94847CA6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62A39FD3-23DA-45CD-84FB-E3D72FEA7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359" y="304800"/>
            <a:ext cx="8238129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Enhance</a:t>
            </a:r>
            <a:r>
              <a:rPr lang="fr-CA" altLang="fr-FR" dirty="0"/>
              <a:t> O</a:t>
            </a:r>
            <a:r>
              <a:rPr lang="fr-CA" altLang="fr-F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perating</a:t>
            </a:r>
            <a:r>
              <a:rPr lang="fr-CA" altLang="fr-FR" dirty="0"/>
              <a:t> </a:t>
            </a:r>
            <a:r>
              <a:rPr lang="fr-CA" altLang="fr-FR" dirty="0" err="1"/>
              <a:t>P</a:t>
            </a:r>
            <a:r>
              <a:rPr lang="fr-CA" altLang="fr-FR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rocedure</a:t>
            </a:r>
            <a:r>
              <a:rPr lang="fr-CA" altLang="fr-FR" dirty="0" err="1"/>
              <a:t>s</a:t>
            </a:r>
            <a:endParaRPr lang="fr-CA" alt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D6A866-803A-5294-17A6-69872CF51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86801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Value-</a:t>
            </a:r>
            <a:r>
              <a:rPr lang="fr-CA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</a:t>
            </a:r>
            <a:endParaRPr lang="fr-CA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BD769C03-7AB9-3C21-1DA1-1359D2313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632652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CA" altLang="ja-JP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Facilitate value-added elements</a:t>
            </a:r>
            <a:endParaRPr lang="ja-JP" altLang="en-US" sz="1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6C80DAEF-20B6-66C7-5852-CCABEF6537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Alignment with IEA Goals</a:t>
            </a:r>
            <a:endParaRPr lang="fr-CA" altLang="fr-F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1FBD86-0C09-5B57-C171-5124F4D52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632652"/>
          </a:xfrm>
          <a:solidFill>
            <a:srgbClr val="66FF99"/>
          </a:solidFill>
        </p:spPr>
        <p:txBody>
          <a:bodyPr/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ZA" sz="1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…effective communication with and collaboration between FS.</a:t>
            </a:r>
            <a:endParaRPr lang="fr-CA" sz="1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ZA" sz="16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Stakeholders</a:t>
            </a:r>
          </a:p>
          <a:p>
            <a:pPr marL="342900" indent="-3429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Reinforce the infrastructure of the Association</a:t>
            </a:r>
          </a:p>
          <a:p>
            <a:pPr marL="342900" indent="-3429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Maintain future focus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sz="1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A626EEB2-25CF-BB7B-414A-CD697722E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401400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A66E4D35-664A-D6C1-9DA3-E50264931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857013"/>
            <a:ext cx="3868737" cy="797434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</a:pPr>
            <a:r>
              <a:rPr lang="en-CA" altLang="ja-JP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Succession support;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</a:pPr>
            <a:r>
              <a:rPr lang="en-CA" altLang="ja-JP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Responsible resources use </a:t>
            </a:r>
            <a:endParaRPr lang="ja-JP" altLang="en-US" sz="1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E747E5EC-D685-D031-E9F4-F3AD6BF70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415688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368AB90-ACAA-1205-92C6-9487EC4027FD}"/>
              </a:ext>
            </a:extLst>
          </p:cNvPr>
          <p:cNvSpPr txBox="1">
            <a:spLocks/>
          </p:cNvSpPr>
          <p:nvPr/>
        </p:nvSpPr>
        <p:spPr bwMode="auto">
          <a:xfrm>
            <a:off x="4625975" y="3857013"/>
            <a:ext cx="3887788" cy="907492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OP21: Financial support for IEA </a:t>
            </a:r>
            <a:r>
              <a:rPr lang="fr-CA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Presentations</a:t>
            </a: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(non-</a:t>
            </a:r>
            <a:r>
              <a:rPr lang="fr-CA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officer</a:t>
            </a: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(</a:t>
            </a:r>
            <a:r>
              <a:rPr lang="fr-CA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prop</a:t>
            </a: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.)</a:t>
            </a:r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 </a:t>
            </a:r>
            <a:r>
              <a:rPr lang="fr-CA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Review</a:t>
            </a: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by EC </a:t>
            </a:r>
            <a:r>
              <a:rPr lang="fr-CA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members</a:t>
            </a:r>
            <a:r>
              <a:rPr lang="fr-CA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</a:t>
            </a:r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fr-CA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114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BE033-F9F8-804D-CC75-34FDEB502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156DA4-C142-BF2E-D589-13C2CBE38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Operating Procedure - stakeholders involved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59" name="ZoneTexte 2">
            <a:extLst>
              <a:ext uri="{FF2B5EF4-FFF2-40B4-BE49-F238E27FC236}">
                <a16:creationId xmlns:a16="http://schemas.microsoft.com/office/drawing/2014/main" id="{C3EFFE90-F067-8D1F-666E-B876491A3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004" y="5011686"/>
            <a:ext cx="51977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en-US" dirty="0"/>
              <a:t>*Categories: </a:t>
            </a:r>
            <a:r>
              <a:rPr lang="en-US" altLang="en-US" b="1" dirty="0"/>
              <a:t>A</a:t>
            </a:r>
            <a:r>
              <a:rPr lang="en-US" altLang="en-US" dirty="0"/>
              <a:t>ctor/ </a:t>
            </a:r>
            <a:r>
              <a:rPr lang="en-US" altLang="en-US" b="1" dirty="0"/>
              <a:t>E</a:t>
            </a:r>
            <a:r>
              <a:rPr lang="en-US" altLang="en-US" dirty="0"/>
              <a:t>xpert/ </a:t>
            </a:r>
            <a:r>
              <a:rPr lang="en-US" altLang="en-US" b="1" dirty="0"/>
              <a:t>D</a:t>
            </a:r>
            <a:r>
              <a:rPr lang="en-US" altLang="en-US" dirty="0"/>
              <a:t>ecider/ </a:t>
            </a:r>
            <a:r>
              <a:rPr lang="en-US" altLang="en-US" b="1" dirty="0"/>
              <a:t>I</a:t>
            </a:r>
            <a:r>
              <a:rPr lang="en-US" altLang="en-US" dirty="0"/>
              <a:t>nfluencer</a:t>
            </a:r>
            <a:endParaRPr lang="fr-CA" alt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97D53E-C3B3-D191-E008-9BA5C6706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960765"/>
              </p:ext>
            </p:extLst>
          </p:nvPr>
        </p:nvGraphicFramePr>
        <p:xfrm>
          <a:off x="352425" y="642938"/>
          <a:ext cx="8439148" cy="322824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19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1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5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Group benefit</a:t>
                      </a: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Individual’s role*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Individual benefit</a:t>
                      </a: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4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Officers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Propose, Oversee, Review (A,E,I)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Value-add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VPSG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Propose (A,E)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Responsive value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13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President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Strategic alignment (E)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Value-add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Preliminary approval (A,I)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Value-add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VP Treasurer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Financial sustainability (E)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Value-add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IEA Council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Debate, Final approval (D,I)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Value-add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Admin.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Compilation, publishing (A)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Efficiency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4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C47E-ED2C-CFA7-CE40-1998F145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2288"/>
            <a:ext cx="8349522" cy="1348946"/>
          </a:xfrm>
        </p:spPr>
        <p:txBody>
          <a:bodyPr/>
          <a:lstStyle/>
          <a:p>
            <a:r>
              <a:rPr lang="fr-CA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</a:t>
            </a:r>
            <a:r>
              <a:rPr lang="fr-CA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perating </a:t>
            </a:r>
            <a:r>
              <a:rPr lang="fr-CA" sz="32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fr-CA" sz="3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rocedure</a:t>
            </a:r>
            <a:r>
              <a:rPr lang="fr-CA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CA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21</a:t>
            </a:r>
            <a:r>
              <a:rPr lang="fr-CA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fr-CA" sz="3200" i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Proposal</a:t>
            </a:r>
            <a:r>
              <a:rPr lang="fr-CA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fr-CA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fr-CA" sz="3600" dirty="0"/>
              <a:t>Financial support of IEA </a:t>
            </a:r>
            <a:r>
              <a:rPr lang="fr-CA" sz="3600" dirty="0" err="1"/>
              <a:t>presentations</a:t>
            </a:r>
            <a:r>
              <a:rPr lang="fr-CA" sz="3600" dirty="0"/>
              <a:t> (non-</a:t>
            </a:r>
            <a:r>
              <a:rPr lang="fr-CA" sz="3600" dirty="0" err="1"/>
              <a:t>officer</a:t>
            </a:r>
            <a:r>
              <a:rPr lang="fr-CA" sz="3600" dirty="0"/>
              <a:t>)			</a:t>
            </a:r>
            <a:r>
              <a:rPr lang="fr-CA" sz="3600" b="1" dirty="0">
                <a:solidFill>
                  <a:srgbClr val="00B0F0"/>
                </a:solidFill>
              </a:rPr>
              <a:t>Pt 4.1</a:t>
            </a:r>
            <a:endParaRPr lang="en-CA" sz="3600" dirty="0">
              <a:solidFill>
                <a:srgbClr val="00B0F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2259C3-0F8B-A510-3CEA-A26D3C700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825719"/>
              </p:ext>
            </p:extLst>
          </p:nvPr>
        </p:nvGraphicFramePr>
        <p:xfrm>
          <a:off x="487180" y="1824629"/>
          <a:ext cx="8349522" cy="316734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607781">
                  <a:extLst>
                    <a:ext uri="{9D8B030D-6E8A-4147-A177-3AD203B41FA5}">
                      <a16:colId xmlns:a16="http://schemas.microsoft.com/office/drawing/2014/main" val="3090204347"/>
                    </a:ext>
                  </a:extLst>
                </a:gridCol>
                <a:gridCol w="5741741">
                  <a:extLst>
                    <a:ext uri="{9D8B030D-6E8A-4147-A177-3AD203B41FA5}">
                      <a16:colId xmlns:a16="http://schemas.microsoft.com/office/drawing/2014/main" val="3546277256"/>
                    </a:ext>
                  </a:extLst>
                </a:gridCol>
              </a:tblGrid>
              <a:tr h="39538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fr-CA" sz="20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Objectives</a:t>
                      </a:r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Asked to present at conferences / gatherings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Normally represented by elected officer but…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Support limitations ($ - # annually</a:t>
                      </a:r>
                      <a:endParaRPr lang="en-CA" sz="18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74200"/>
                  </a:ext>
                </a:extLst>
              </a:tr>
              <a:tr h="395382">
                <a:tc rowSpan="4">
                  <a:txBody>
                    <a:bodyPr/>
                    <a:lstStyle/>
                    <a:p>
                      <a:r>
                        <a:rPr lang="fr-CA" sz="20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2. </a:t>
                      </a:r>
                      <a:r>
                        <a:rPr lang="fr-CA" sz="2000" b="1" dirty="0" err="1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Procedures</a:t>
                      </a:r>
                      <a:r>
                        <a:rPr lang="fr-CA" sz="20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</a:t>
                      </a:r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2.1 IEA presentation requested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711130"/>
                  </a:ext>
                </a:extLst>
              </a:tr>
              <a:tr h="319964">
                <a:tc vMerge="1">
                  <a:txBody>
                    <a:bodyPr/>
                    <a:lstStyle/>
                    <a:p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2.2 communicating request to IEA officers for decision </a:t>
                      </a:r>
                      <a:endParaRPr lang="en-CA" sz="18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303219"/>
                  </a:ext>
                </a:extLst>
              </a:tr>
              <a:tr h="395382">
                <a:tc vMerge="1">
                  <a:txBody>
                    <a:bodyPr/>
                    <a:lstStyle/>
                    <a:p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2.3 Deliberation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002593"/>
                  </a:ext>
                </a:extLst>
              </a:tr>
              <a:tr h="395382">
                <a:tc vMerge="1">
                  <a:txBody>
                    <a:bodyPr/>
                    <a:lstStyle/>
                    <a:p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2.3 Decision to support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147855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3. Terms of Reference for Funds </a:t>
                      </a:r>
                      <a:endParaRPr lang="en-CA" sz="20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Support travel given … volunteer.... follow the IEA Guidelines for travel expenses (2019)</a:t>
                      </a:r>
                      <a:endParaRPr lang="en-CA" sz="18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62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645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DD8ED-1DBC-6931-109E-B55827070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7B51F71-AD79-CF31-5925-A84BBB0937D3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>
                <a:solidFill>
                  <a:prstClr val="black"/>
                </a:solidFill>
              </a:rPr>
              <a:t>Operating Procedures </a:t>
            </a:r>
            <a:r>
              <a:rPr lang="en-US" altLang="ja-JP" sz="3200" dirty="0">
                <a:solidFill>
                  <a:prstClr val="black"/>
                </a:solidFill>
              </a:rPr>
              <a:t>stakeholders relationships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1F4DE7-FC0B-FE4A-B0CF-DD5519F5A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904FE2-5587-0DD3-8F9A-FDA8FBDF0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708243"/>
              </p:ext>
            </p:extLst>
          </p:nvPr>
        </p:nvGraphicFramePr>
        <p:xfrm>
          <a:off x="915987" y="482600"/>
          <a:ext cx="7475491" cy="3959176"/>
        </p:xfrm>
        <a:graphic>
          <a:graphicData uri="http://schemas.openxmlformats.org/drawingml/2006/table">
            <a:tbl>
              <a:tblPr firstRow="1" bandRow="1"/>
              <a:tblGrid>
                <a:gridCol w="1424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8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6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37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          From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 To</a:t>
                      </a: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Council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External stakeholders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Officers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Discuss, revise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316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Executive Committee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Propose, discuss (revise)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5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Council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Propose, discuss, vote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Discuss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Suggest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3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External stakeholders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Inform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Inform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ZA" sz="18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Inform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ZA" sz="18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20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F1B8B3-7225-4E32-7255-AEEC6AEFFC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Discussion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A0752FC-CE8B-C44E-5566-577277267F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sz="2800" dirty="0"/>
              <a:t>VPSG@iea.cc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210034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posed reporting structure for IEA 2024" id="{321020AC-1284-EB40-915E-3DD0204F01EB}" vid="{E2D9CD7B-EB96-7C43-8ED9-78636B0546E9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reporting structure for IEA 2024</Template>
  <TotalTime>729</TotalTime>
  <Words>1426</Words>
  <Application>Microsoft Office PowerPoint</Application>
  <PresentationFormat>On-screen Show (16:10)</PresentationFormat>
  <Paragraphs>295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メイリオ</vt:lpstr>
      <vt:lpstr>Yu Gothic</vt:lpstr>
      <vt:lpstr>Aptos</vt:lpstr>
      <vt:lpstr>Arial</vt:lpstr>
      <vt:lpstr>Calibri</vt:lpstr>
      <vt:lpstr>Lato</vt:lpstr>
      <vt:lpstr>Lato Black</vt:lpstr>
      <vt:lpstr>Symbol</vt:lpstr>
      <vt:lpstr>Verdana</vt:lpstr>
      <vt:lpstr>Wingdings</vt:lpstr>
      <vt:lpstr>Office テーマ</vt:lpstr>
      <vt:lpstr>Main projects of Vice-President Secretary General</vt:lpstr>
      <vt:lpstr>Improve IEA internal stakeholder communications </vt:lpstr>
      <vt:lpstr>Improve IEA internal stakeholder communications Who, involved &amp; how?</vt:lpstr>
      <vt:lpstr>PowerPoint Presentation</vt:lpstr>
      <vt:lpstr>Improve process efficiency</vt:lpstr>
      <vt:lpstr>Improve processes - stakeholders involved &amp; how?</vt:lpstr>
      <vt:lpstr>Ambassador report:  iea.cc → Member area</vt:lpstr>
      <vt:lpstr>Webinar Certificate Production </vt:lpstr>
      <vt:lpstr>PowerPoint Presentation</vt:lpstr>
      <vt:lpstr>Enhance Operating Procedures</vt:lpstr>
      <vt:lpstr>Operating Procedure - stakeholders involved &amp; how?</vt:lpstr>
      <vt:lpstr>Operating Procedure 21: Proposal  Financial support of IEA presentations (non-officer)   Pt 4.1</vt:lpstr>
      <vt:lpstr>PowerPoint Presentation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Black</dc:creator>
  <cp:lastModifiedBy>Nancy Black</cp:lastModifiedBy>
  <cp:revision>15</cp:revision>
  <dcterms:created xsi:type="dcterms:W3CDTF">2025-02-05T20:28:12Z</dcterms:created>
  <dcterms:modified xsi:type="dcterms:W3CDTF">2025-03-27T22:41:30Z</dcterms:modified>
</cp:coreProperties>
</file>