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9"/>
  </p:notesMasterIdLst>
  <p:sldIdLst>
    <p:sldId id="310" r:id="rId2"/>
    <p:sldId id="1964" r:id="rId3"/>
    <p:sldId id="1960" r:id="rId4"/>
    <p:sldId id="1961" r:id="rId5"/>
    <p:sldId id="1756" r:id="rId6"/>
    <p:sldId id="1963" r:id="rId7"/>
    <p:sldId id="1962" r:id="rId8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3" autoAdjust="0"/>
    <p:restoredTop sz="75271"/>
  </p:normalViewPr>
  <p:slideViewPr>
    <p:cSldViewPr snapToGrid="0" snapToObjects="1">
      <p:cViewPr varScale="1">
        <p:scale>
          <a:sx n="114" d="100"/>
          <a:sy n="114" d="100"/>
        </p:scale>
        <p:origin x="7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4C4D8FD6-B284-040E-137C-F2430F2CA9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C0F842BD-27E2-ED5E-1555-0A5C4E6CDE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A970D15-940E-284F-B6B3-58C69D03BF77}" type="datetimeFigureOut">
              <a:rPr lang="ja-JP" altLang="en-US"/>
              <a:pPr>
                <a:defRPr/>
              </a:pPr>
              <a:t>2025/10/26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A1B7E1B1-9D5D-C237-F595-F5349BF987F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ECB3C176-7D53-6DE5-062B-7363153E0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2F76C35C-5545-EAFE-04CD-79634D91829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B5758E8-993A-EB45-3E98-E60EA651B6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01DD915-520E-4D4F-9424-70CF699109FE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788F55D1-D27A-5D02-B513-9A447461683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4D8E59EB-8712-E345-EE4C-3367454542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251B1CC1-F641-46F7-B6A9-82D1C85BF6B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D45C755-ECF2-074D-AC0E-1076B668FAE4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C1FDB-1442-BA41-C3A1-1B76DB07E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DFEC8A84-29A2-4399-264E-A6B9B669E60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BD6D6D5F-6B48-F36F-45A1-7507285BDB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AB5EBD81-7411-4577-E256-702D420B45C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79E870-27FD-AD47-8FF3-4C7DE5C4C77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18148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66BFF0-79A1-7805-EBBB-DDB222D47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A545B083-36C0-4276-A38C-1C87B3C8DE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E52EEE29-B901-5C45-DA5B-EDFF435B15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7761781A-9AD0-739D-E83C-28E9EF65CA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79E870-27FD-AD47-8FF3-4C7DE5C4C77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96887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DA1AF-3527-EE3D-4918-CEB96AD771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D6BB9DB8-43CB-F4B0-5E7F-356BBFD71A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222CA31D-056B-EC35-4D9D-56FD7B4DBC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750CA1A5-CF75-5124-4F94-E1A00948612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79E870-27FD-AD47-8FF3-4C7DE5C4C77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45551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6BA3D42F-097E-3130-746E-82CC2BA7A8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834BFD60-B295-969A-8CA4-8B1625847C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53B526EE-957C-7F0A-6420-65F1F617A4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79E870-27FD-AD47-8FF3-4C7DE5C4C77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32EB58-501F-2120-6AB7-CDE14CEF9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1B5A11C5-C796-F8A5-F131-656A99594F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C2CA0FD7-9308-DCBF-19DF-EC6186E9F8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C3277C6F-0AB5-08A9-3DBD-9A8D434FCF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79E870-27FD-AD47-8FF3-4C7DE5C4C77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558334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CC4FE3-FEE6-5C6C-7C0F-16ED9813D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50916032-5FC0-00F7-D08F-45AEB5779E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E5980390-23E0-C979-7803-BB1659476B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DE0CD006-AA9D-138B-F40E-61B4BD8736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79E870-27FD-AD47-8FF3-4C7DE5C4C77D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11948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988866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88AE443B-938A-6247-5712-280188631E3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C22166FC-0C6B-F340-A00F-01E882FF2ECE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340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138522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499020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734205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4040784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183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05740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66320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249745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704203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3FE612D5-86A5-F555-3960-93B8F028AE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418B6836-E063-5DFF-5C63-A0B74E4C9B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EF66353-F6B2-EAF1-B78E-6482C4ECC4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Main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projects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of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the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President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5B1D7AD6-FF52-32ED-86F9-40BD50225B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9701" y="1020763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Council meeting: October 2025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</a:t>
            </a:r>
            <a:r>
              <a:rPr lang="en-US" altLang="ja-JP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Andrew Thatcher (IEA President 2024-2027)</a:t>
            </a:r>
          </a:p>
        </p:txBody>
      </p:sp>
      <p:sp>
        <p:nvSpPr>
          <p:cNvPr id="4101" name="TextBox 4">
            <a:extLst>
              <a:ext uri="{FF2B5EF4-FFF2-40B4-BE49-F238E27FC236}">
                <a16:creationId xmlns:a16="http://schemas.microsoft.com/office/drawing/2014/main" id="{41D1DC99-10AE-DF67-B1F4-A02CDF06B7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5400" y="2048660"/>
            <a:ext cx="6046788" cy="92333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342900" indent="-342900" eaLnBrk="1" hangingPunct="1">
              <a:buAutoNum type="arabicPeriod"/>
              <a:defRPr/>
            </a:pPr>
            <a:r>
              <a:rPr lang="en-GB" altLang="fr-FR" dirty="0"/>
              <a:t>IEA HFE strategy reflection</a:t>
            </a:r>
          </a:p>
          <a:p>
            <a:pPr marL="342900" indent="-342900" eaLnBrk="1" hangingPunct="1">
              <a:buAutoNum type="arabicPeriod"/>
              <a:defRPr/>
            </a:pPr>
            <a:r>
              <a:rPr lang="en-GB" altLang="fr-FR" dirty="0"/>
              <a:t>Strengthening bonds with external partners</a:t>
            </a:r>
          </a:p>
          <a:p>
            <a:pPr marL="342900" indent="-342900" eaLnBrk="1" hangingPunct="1">
              <a:buAutoNum type="arabicPeriod"/>
              <a:defRPr/>
            </a:pPr>
            <a:r>
              <a:rPr lang="en-GB" altLang="fr-FR" dirty="0"/>
              <a:t>Strengthening bonds internally with Federated Societies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24E3E-935F-A3CE-42C7-D98B8453B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8F85B6A-ECF0-CFCA-8A60-75E47134DFF4}"/>
              </a:ext>
            </a:extLst>
          </p:cNvPr>
          <p:cNvSpPr txBox="1"/>
          <p:nvPr/>
        </p:nvSpPr>
        <p:spPr>
          <a:xfrm>
            <a:off x="528637" y="895016"/>
            <a:ext cx="843914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endParaRPr lang="en-US" sz="1100" b="1" dirty="0">
              <a:solidFill>
                <a:srgbClr val="000000"/>
              </a:solidFill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en-ZA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01064CE2-5156-8C37-68BC-676FC56D5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7" y="220596"/>
            <a:ext cx="8439148" cy="790576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IEA </a:t>
            </a:r>
            <a:r>
              <a:rPr lang="en-US" altLang="ja-JP" sz="28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Dul</a:t>
            </a: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et al. strategy reflection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69D51E-17B6-1322-5DF5-02157BD71D57}"/>
              </a:ext>
            </a:extLst>
          </p:cNvPr>
          <p:cNvSpPr txBox="1"/>
          <p:nvPr/>
        </p:nvSpPr>
        <p:spPr>
          <a:xfrm>
            <a:off x="741145" y="1277048"/>
            <a:ext cx="720932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Project launched 4 March 2025</a:t>
            </a:r>
          </a:p>
          <a:p>
            <a:r>
              <a:rPr lang="en-US" dirty="0">
                <a:solidFill>
                  <a:schemeClr val="accent2"/>
                </a:solidFill>
              </a:rPr>
              <a:t>Chair: Paul Salmon (HFESA/CIEHF)</a:t>
            </a:r>
          </a:p>
          <a:p>
            <a:r>
              <a:rPr lang="en-US" dirty="0">
                <a:solidFill>
                  <a:schemeClr val="accent2"/>
                </a:solidFill>
              </a:rPr>
              <a:t>Members: Catherine Burns (HFES), Mica Endsley (HFES), Ayse </a:t>
            </a:r>
            <a:r>
              <a:rPr lang="en-US" dirty="0" err="1">
                <a:solidFill>
                  <a:schemeClr val="accent2"/>
                </a:solidFill>
              </a:rPr>
              <a:t>Gurses</a:t>
            </a:r>
            <a:r>
              <a:rPr lang="en-US" dirty="0">
                <a:solidFill>
                  <a:schemeClr val="accent2"/>
                </a:solidFill>
              </a:rPr>
              <a:t> (HFES), Peter Hancock, HFES, Linda </a:t>
            </a:r>
            <a:r>
              <a:rPr lang="en-US" dirty="0" err="1">
                <a:solidFill>
                  <a:schemeClr val="accent2"/>
                </a:solidFill>
              </a:rPr>
              <a:t>Onnasch</a:t>
            </a:r>
            <a:r>
              <a:rPr lang="en-US" dirty="0">
                <a:solidFill>
                  <a:schemeClr val="accent2"/>
                </a:solidFill>
              </a:rPr>
              <a:t> (</a:t>
            </a:r>
            <a:r>
              <a:rPr lang="en-US" dirty="0" err="1">
                <a:solidFill>
                  <a:schemeClr val="accent2"/>
                </a:solidFill>
              </a:rPr>
              <a:t>GfA</a:t>
            </a:r>
            <a:r>
              <a:rPr lang="en-US" dirty="0">
                <a:solidFill>
                  <a:schemeClr val="accent2"/>
                </a:solidFill>
              </a:rPr>
              <a:t>), Gemma Read (HFESA), Steve </a:t>
            </a:r>
            <a:r>
              <a:rPr lang="en-US" dirty="0" err="1">
                <a:solidFill>
                  <a:schemeClr val="accent2"/>
                </a:solidFill>
              </a:rPr>
              <a:t>Shorrock</a:t>
            </a:r>
            <a:r>
              <a:rPr lang="en-US" dirty="0">
                <a:solidFill>
                  <a:schemeClr val="accent2"/>
                </a:solidFill>
              </a:rPr>
              <a:t> (CIEHF), Sarah Sharples (CIEHF), Neville Stanton (CIEHF), Andrew Thatcher (ESSA), Guy Walker (CIEHF), Mark Young (CIEHF)</a:t>
            </a:r>
          </a:p>
          <a:p>
            <a:r>
              <a:rPr lang="en-US" dirty="0"/>
              <a:t>Development Workshops (through 2025) – online and via </a:t>
            </a:r>
            <a:r>
              <a:rPr lang="en-US" dirty="0" err="1"/>
              <a:t>Miroboard</a:t>
            </a:r>
            <a:endParaRPr lang="en-US" dirty="0"/>
          </a:p>
          <a:p>
            <a:r>
              <a:rPr lang="en-US" dirty="0"/>
              <a:t>Paper submitted (mid 2026)</a:t>
            </a:r>
          </a:p>
          <a:p>
            <a:r>
              <a:rPr lang="en-US" dirty="0"/>
              <a:t>Paper accepted (end 2026)</a:t>
            </a:r>
          </a:p>
        </p:txBody>
      </p:sp>
    </p:spTree>
    <p:extLst>
      <p:ext uri="{BB962C8B-B14F-4D97-AF65-F5344CB8AC3E}">
        <p14:creationId xmlns:p14="http://schemas.microsoft.com/office/powerpoint/2010/main" val="1416974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92F53D-A21D-550B-9E53-157F5FAB8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3368F5E-0629-297B-50A9-30031797E6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7" y="220596"/>
            <a:ext cx="8439148" cy="790576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Strengthening external bonds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54A2E5-B4FF-4957-BFE5-7E39333F6EB1}"/>
              </a:ext>
            </a:extLst>
          </p:cNvPr>
          <p:cNvSpPr txBox="1"/>
          <p:nvPr/>
        </p:nvSpPr>
        <p:spPr>
          <a:xfrm>
            <a:off x="433137" y="872341"/>
            <a:ext cx="8358436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endParaRPr lang="en-US" sz="1100" b="1" dirty="0">
              <a:solidFill>
                <a:srgbClr val="000000"/>
              </a:solidFill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ISO: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NWIP: Joint proposal with TC 283 (Occupational Safety) and TC 159 (Ergonomics) for a standard to insert ergonomics into safety management systems, developed in conjunction with Safety &amp; Health TC</a:t>
            </a:r>
            <a:endParaRPr lang="en-ZA" sz="2000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IEA liaison report for TC 159 Plenary meeting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Two-day TC 159 Plenary meeting (16-17 April 2025, online), Category A liaison status confirmed for IEA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Planning for TC 159 Plenary meeting in London in 2027 in conjunction with IEA2027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884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D01D89-ADDE-D2DF-D9F8-D9A9C175C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FE1ACE-52D5-4970-100D-6EEA73B1F147}"/>
              </a:ext>
            </a:extLst>
          </p:cNvPr>
          <p:cNvSpPr txBox="1"/>
          <p:nvPr/>
        </p:nvSpPr>
        <p:spPr>
          <a:xfrm>
            <a:off x="433137" y="538881"/>
            <a:ext cx="8358436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endParaRPr lang="en-US" sz="1100" b="1" dirty="0">
              <a:solidFill>
                <a:srgbClr val="000000"/>
              </a:solidFill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ILO: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x online meetings with ILO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x in-person meeting with ILO (24 March 2025)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ILO/IEA joint proposal developed, submitted, approved for development of an ILO Convention on Workplace Ergonomics</a:t>
            </a:r>
            <a:endParaRPr lang="en-ZA" sz="2000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Appointment of expert team for ILO Convention background document. Chair: Carisa Harris (HFES); Wendy MacDonald (HFESA); Chris Kelly (CIEHF); Esa-</a:t>
            </a:r>
            <a:r>
              <a:rPr lang="en-US" sz="2000" dirty="0" err="1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Pekka</a:t>
            </a:r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Takala</a:t>
            </a:r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(NES), Klaus </a:t>
            </a:r>
            <a:r>
              <a:rPr lang="en-US" sz="2000" dirty="0" err="1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Bengler</a:t>
            </a:r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GfA</a:t>
            </a:r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), Shamsul </a:t>
            </a:r>
            <a:r>
              <a:rPr lang="en-US" sz="2000" dirty="0" err="1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Bhari</a:t>
            </a:r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(HFESM); </a:t>
            </a:r>
            <a:r>
              <a:rPr lang="en-US" sz="2000" dirty="0" err="1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Chaoyi</a:t>
            </a:r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Zhao (CES)</a:t>
            </a:r>
            <a:endParaRPr lang="en-ZA" sz="2000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Weekly meetings of the expert team for ILO Convention background document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In-person meeting : 14-16 September 2025, Munich; 1-3 November 2025, Beijing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タイトル 1">
            <a:extLst>
              <a:ext uri="{FF2B5EF4-FFF2-40B4-BE49-F238E27FC236}">
                <a16:creationId xmlns:a16="http://schemas.microsoft.com/office/drawing/2014/main" id="{CE110679-9790-0222-9E47-A75D651BA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5" y="0"/>
            <a:ext cx="8439148" cy="790576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Strengthening external bonds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982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9DD9D5-C0A3-2A85-579F-D8235C78EB30}"/>
              </a:ext>
            </a:extLst>
          </p:cNvPr>
          <p:cNvSpPr txBox="1"/>
          <p:nvPr/>
        </p:nvSpPr>
        <p:spPr>
          <a:xfrm>
            <a:off x="528637" y="895016"/>
            <a:ext cx="8439148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endParaRPr lang="en-US" sz="1100" b="1" dirty="0">
              <a:solidFill>
                <a:srgbClr val="000000"/>
              </a:solidFill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WHO: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WHO/IEA guidance document on patient safety using HFE –draft produced and reviewed by WHO (working through reviews – Kathleen Mosier (HFES) and Michelle Robertson (HFES) and team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WHO/IEA case studies on patient safety using HFE currently being developed for release at end of 2025</a:t>
            </a:r>
            <a:endParaRPr lang="en-Z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IEA Non-State Actor </a:t>
            </a:r>
            <a:r>
              <a:rPr lang="en-US" sz="2000" dirty="0" err="1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programme</a:t>
            </a:r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action 2026-2028 submitted and approved – Lead: </a:t>
            </a:r>
            <a:r>
              <a:rPr lang="en-US" sz="2000" dirty="0" err="1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Shanqing</a:t>
            </a:r>
            <a:r>
              <a:rPr lang="en-US" sz="2000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Yin (HFES) – develop guidance on implementing HFE in patient safety</a:t>
            </a:r>
            <a:endParaRPr lang="en-ZA" sz="2000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en-ZA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2841E4DE-C780-D2FC-2FBD-9C66D9B1F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7" y="220596"/>
            <a:ext cx="8439148" cy="790576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Strengthening external bonds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1E4BCA-BB62-E0DA-F4A1-755439A36F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FEE8F0-D34E-2403-F060-F07EA58543AB}"/>
              </a:ext>
            </a:extLst>
          </p:cNvPr>
          <p:cNvSpPr txBox="1"/>
          <p:nvPr/>
        </p:nvSpPr>
        <p:spPr>
          <a:xfrm>
            <a:off x="528637" y="895016"/>
            <a:ext cx="843914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endParaRPr lang="en-US" sz="1100" b="1" dirty="0">
              <a:solidFill>
                <a:srgbClr val="000000"/>
              </a:solidFill>
              <a:effectLst/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endParaRPr lang="en-ZA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ADC7F112-BF7E-284B-768C-47BAA7537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7" y="220596"/>
            <a:ext cx="8439148" cy="790576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Strengthening internal bonds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7ACC5F-0DD1-B19C-7457-159FD5E14FEC}"/>
              </a:ext>
            </a:extLst>
          </p:cNvPr>
          <p:cNvSpPr txBox="1"/>
          <p:nvPr/>
        </p:nvSpPr>
        <p:spPr>
          <a:xfrm>
            <a:off x="741145" y="1277048"/>
            <a:ext cx="720932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Various ambassadorial visits: </a:t>
            </a:r>
          </a:p>
          <a:p>
            <a:r>
              <a:rPr lang="en-US" dirty="0"/>
              <a:t>In-person: China (2x), Croatia, Mexico, Germany, Singapore, Colombia, South Africa, USA, Taiwan</a:t>
            </a:r>
          </a:p>
          <a:p>
            <a:r>
              <a:rPr lang="en-US" dirty="0"/>
              <a:t>Online: Indonesia, Philippines,, Norway, Colombia, Argentina, Brazil, Chile, USA</a:t>
            </a:r>
          </a:p>
          <a:p>
            <a:endParaRPr lang="en-US" dirty="0"/>
          </a:p>
          <a:p>
            <a:r>
              <a:rPr lang="en-US" dirty="0"/>
              <a:t>Focus on students and youth </a:t>
            </a:r>
            <a:r>
              <a:rPr lang="en-US"/>
              <a:t>programmes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899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A67098-D977-1EE5-A3EB-16CF3BA21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C698D72-B1A2-6D47-46DB-53A388721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425" y="0"/>
            <a:ext cx="8439148" cy="790576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Addressing a new risk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ED1593-785B-7219-189D-8AD8EA6605EA}"/>
              </a:ext>
            </a:extLst>
          </p:cNvPr>
          <p:cNvSpPr txBox="1"/>
          <p:nvPr/>
        </p:nvSpPr>
        <p:spPr>
          <a:xfrm>
            <a:off x="352425" y="616017"/>
            <a:ext cx="85509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/>
            <a:endParaRPr lang="en-US" b="1" dirty="0">
              <a:solidFill>
                <a:srgbClr val="000000"/>
              </a:solidFill>
              <a:latin typeface="Lato" panose="020F050202020403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INSTATS (</a:t>
            </a:r>
            <a:r>
              <a:rPr lang="en-US" b="1" dirty="0" err="1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Instats.org</a:t>
            </a:r>
            <a:r>
              <a:rPr lang="en-US" b="1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Z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Online platform to replace YouTube for webinars</a:t>
            </a:r>
            <a:endParaRPr lang="en-ZA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dirty="0">
                <a:solidFill>
                  <a:schemeClr val="accent2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Secure platform for hosting and storing webinars</a:t>
            </a:r>
            <a:endParaRPr lang="en-ZA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Easier platform for potential monetization (allows easy price setting for different categories of users)</a:t>
            </a:r>
            <a:endParaRPr lang="en-Z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/>
            <a:r>
              <a:rPr lang="en-US" dirty="0">
                <a:solidFill>
                  <a:srgbClr val="00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Discounted access to other content on the system</a:t>
            </a:r>
            <a:endParaRPr lang="en-Z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5749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2602</TotalTime>
  <Words>528</Words>
  <Application>Microsoft Office PowerPoint</Application>
  <PresentationFormat>Affichage à l'écran (16:10)</PresentationFormat>
  <Paragraphs>55</Paragraphs>
  <Slides>7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Yu Gothic</vt:lpstr>
      <vt:lpstr>Arial</vt:lpstr>
      <vt:lpstr>Calibri</vt:lpstr>
      <vt:lpstr>Lato</vt:lpstr>
      <vt:lpstr>Lato Black</vt:lpstr>
      <vt:lpstr>Office テーマ</vt:lpstr>
      <vt:lpstr>Main projects of the President</vt:lpstr>
      <vt:lpstr>IEA Dul et al. strategy reflection</vt:lpstr>
      <vt:lpstr>Strengthening external bonds</vt:lpstr>
      <vt:lpstr>Strengthening external bonds</vt:lpstr>
      <vt:lpstr>Strengthening external bonds</vt:lpstr>
      <vt:lpstr>Strengthening internal bonds</vt:lpstr>
      <vt:lpstr>Addressing a new risk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26</cp:revision>
  <dcterms:created xsi:type="dcterms:W3CDTF">2025-02-05T20:28:12Z</dcterms:created>
  <dcterms:modified xsi:type="dcterms:W3CDTF">2025-10-26T22:12:16Z</dcterms:modified>
</cp:coreProperties>
</file>