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notesMasterIdLst>
    <p:notesMasterId r:id="rId11"/>
  </p:notesMasterIdLst>
  <p:sldIdLst>
    <p:sldId id="310" r:id="rId2"/>
    <p:sldId id="1955" r:id="rId3"/>
    <p:sldId id="1967" r:id="rId4"/>
    <p:sldId id="1956" r:id="rId5"/>
    <p:sldId id="1963" r:id="rId6"/>
    <p:sldId id="1964" r:id="rId7"/>
    <p:sldId id="1959" r:id="rId8"/>
    <p:sldId id="1965" r:id="rId9"/>
    <p:sldId id="1966" r:id="rId10"/>
  </p:sldIdLst>
  <p:sldSz cx="9144000" cy="5715000" type="screen16x10"/>
  <p:notesSz cx="6858000" cy="9144000"/>
  <p:defaultTextStyle>
    <a:defPPr>
      <a:defRPr lang="ja-JP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メイリオ" panose="020B060403050404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FFFF99"/>
    <a:srgbClr val="5572CE"/>
    <a:srgbClr val="426DCE"/>
    <a:srgbClr val="79D9D7"/>
    <a:srgbClr val="DAD454"/>
    <a:srgbClr val="66FF99"/>
    <a:srgbClr val="214BB9"/>
    <a:srgbClr val="BB2B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75271"/>
  </p:normalViewPr>
  <p:slideViewPr>
    <p:cSldViewPr snapToGrid="0" snapToObjects="1">
      <p:cViewPr varScale="1">
        <p:scale>
          <a:sx n="108" d="100"/>
          <a:sy n="108" d="100"/>
        </p:scale>
        <p:origin x="243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A67ACEEE-95CD-AEFE-C17D-5ABA3745AB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43D83825-6566-9329-7039-3EF8B6014FF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5C7E80A-4718-4626-AA7C-9810FED32C76}" type="datetimeFigureOut">
              <a:rPr lang="ja-JP" altLang="en-US"/>
              <a:pPr>
                <a:defRPr/>
              </a:pPr>
              <a:t>2025/10/26</a:t>
            </a:fld>
            <a:endParaRPr lang="ja-JP" altLang="en-US"/>
          </a:p>
        </p:txBody>
      </p:sp>
      <p:sp>
        <p:nvSpPr>
          <p:cNvPr id="4" name="スライド イメージ プレースホルダー 3">
            <a:extLst>
              <a:ext uri="{FF2B5EF4-FFF2-40B4-BE49-F238E27FC236}">
                <a16:creationId xmlns:a16="http://schemas.microsoft.com/office/drawing/2014/main" id="{D5FD20D3-EF11-3895-C034-2CE5DDE9FEE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ja-JP" altLang="en-US" noProof="0"/>
          </a:p>
        </p:txBody>
      </p:sp>
      <p:sp>
        <p:nvSpPr>
          <p:cNvPr id="5" name="ノート プレースホルダー 4">
            <a:extLst>
              <a:ext uri="{FF2B5EF4-FFF2-40B4-BE49-F238E27FC236}">
                <a16:creationId xmlns:a16="http://schemas.microsoft.com/office/drawing/2014/main" id="{83CBA510-0B35-776C-4C42-4AC25EC6ED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 noProof="0"/>
              <a:t>マスター テキストの書式設定</a:t>
            </a:r>
          </a:p>
          <a:p>
            <a:pPr lvl="1"/>
            <a:r>
              <a:rPr lang="ja-JP" altLang="en-US" noProof="0"/>
              <a:t>第 </a:t>
            </a:r>
            <a:r>
              <a:rPr lang="en-US" altLang="ja-JP" noProof="0"/>
              <a:t>2 </a:t>
            </a:r>
            <a:r>
              <a:rPr lang="ja-JP" altLang="en-US" noProof="0"/>
              <a:t>レベル</a:t>
            </a:r>
          </a:p>
          <a:p>
            <a:pPr lvl="2"/>
            <a:r>
              <a:rPr lang="ja-JP" altLang="en-US" noProof="0"/>
              <a:t>第 </a:t>
            </a:r>
            <a:r>
              <a:rPr lang="en-US" altLang="ja-JP" noProof="0"/>
              <a:t>3 </a:t>
            </a:r>
            <a:r>
              <a:rPr lang="ja-JP" altLang="en-US" noProof="0"/>
              <a:t>レベル</a:t>
            </a:r>
          </a:p>
          <a:p>
            <a:pPr lvl="3"/>
            <a:r>
              <a:rPr lang="ja-JP" altLang="en-US" noProof="0"/>
              <a:t>第 </a:t>
            </a:r>
            <a:r>
              <a:rPr lang="en-US" altLang="ja-JP" noProof="0"/>
              <a:t>4 </a:t>
            </a:r>
            <a:r>
              <a:rPr lang="ja-JP" altLang="en-US" noProof="0"/>
              <a:t>レベル</a:t>
            </a:r>
          </a:p>
          <a:p>
            <a:pPr lvl="4"/>
            <a:r>
              <a:rPr lang="ja-JP" altLang="en-US" noProof="0"/>
              <a:t>第 </a:t>
            </a:r>
            <a:r>
              <a:rPr lang="en-US" altLang="ja-JP" noProof="0"/>
              <a:t>5 </a:t>
            </a:r>
            <a:r>
              <a:rPr lang="ja-JP" altLang="en-US" noProof="0"/>
              <a:t>レベル</a:t>
            </a:r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0DCDBAE5-6448-3037-121C-37174DC704B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79576C19-CB96-1F7E-6A1B-49572DDDEA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3CB4398B-94FA-449C-A408-4EB755051731}" type="slidenum">
              <a:rPr lang="ja-JP" altLang="en-US"/>
              <a:pPr>
                <a:defRPr/>
              </a:pPr>
              <a:t>‹n°›</a:t>
            </a:fld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スライド イメージ プレースホルダー 1">
            <a:extLst>
              <a:ext uri="{FF2B5EF4-FFF2-40B4-BE49-F238E27FC236}">
                <a16:creationId xmlns:a16="http://schemas.microsoft.com/office/drawing/2014/main" id="{005977C4-FECD-2A48-B9DA-54A9C95E349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ノート プレースホルダー 2">
            <a:extLst>
              <a:ext uri="{FF2B5EF4-FFF2-40B4-BE49-F238E27FC236}">
                <a16:creationId xmlns:a16="http://schemas.microsoft.com/office/drawing/2014/main" id="{BDCED190-D94B-ED37-B945-08C017D08E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ja-JP" altLang="en-US"/>
          </a:p>
        </p:txBody>
      </p:sp>
      <p:sp>
        <p:nvSpPr>
          <p:cNvPr id="5124" name="スライド番号プレースホルダー 3">
            <a:extLst>
              <a:ext uri="{FF2B5EF4-FFF2-40B4-BE49-F238E27FC236}">
                <a16:creationId xmlns:a16="http://schemas.microsoft.com/office/drawing/2014/main" id="{13BBB04D-89A0-7C1C-0AC3-3C458BDB67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AE4BD5A-B3BE-4EF2-B67A-B748D03070F3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5630746D-B1FB-CE05-AE2C-9327B90E01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18DDE731-485A-2D10-917D-79422B36748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BDDC740F-898F-E631-8CDF-3D8FC2E00F1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257CB6-B802-4168-B6AC-C21A81482CB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769B21-AA1D-EC1F-17AA-FA91BFCA8B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3DD8C213-D048-C6DD-638B-BE2895E2A5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9CF30281-6979-4E17-66C8-A0E9546235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CD8F3ACD-80F8-7EEB-968D-ACDC6E16557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257CB6-B802-4168-B6AC-C21A81482CB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911953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ED9DF7-FCD0-062C-8F6B-B3CCE827DB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スライド イメージ プレースホルダー 1">
            <a:extLst>
              <a:ext uri="{FF2B5EF4-FFF2-40B4-BE49-F238E27FC236}">
                <a16:creationId xmlns:a16="http://schemas.microsoft.com/office/drawing/2014/main" id="{6160DE5D-22A8-F20F-AB0E-01AA28D80F4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ノート プレースホルダー 2">
            <a:extLst>
              <a:ext uri="{FF2B5EF4-FFF2-40B4-BE49-F238E27FC236}">
                <a16:creationId xmlns:a16="http://schemas.microsoft.com/office/drawing/2014/main" id="{B1B08806-9008-69A8-BDA0-68AB2D550C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a process for helping systematic HFE project design. Various HFE methods  or tools can be integrated into P^DT to conduct specific steps of the process.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assumes participatory design approaches. The benefits of adopting participatory approaches are discussed later.</a:t>
            </a:r>
          </a:p>
          <a:p>
            <a:pPr algn="just" eaLnBrk="1" hangingPunct="1">
              <a:spcBef>
                <a:spcPct val="0"/>
              </a:spcBef>
            </a:pPr>
            <a:endParaRPr lang="en-US" altLang="ja-JP" sz="100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en-US" altLang="ja-JP" sz="1000">
                <a:latin typeface="Calibri" panose="020F0502020204030204" pitchFamily="34" charset="0"/>
                <a:cs typeface="Calibri" panose="020F0502020204030204" pitchFamily="34" charset="0"/>
              </a:rPr>
              <a:t>P^2DT is designed to be applicable to any HFE-related projects in various work places such as healthcare, office work space and environment, process plant, aviation,… </a:t>
            </a:r>
            <a:endParaRPr lang="ja-JP" altLang="en-US" sz="10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2" name="スライド番号プレースホルダー 3">
            <a:extLst>
              <a:ext uri="{FF2B5EF4-FFF2-40B4-BE49-F238E27FC236}">
                <a16:creationId xmlns:a16="http://schemas.microsoft.com/office/drawing/2014/main" id="{2703042D-020C-895F-281E-3392390BA44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257CB6-B802-4168-B6AC-C21A81482CB5}" type="slidenum">
              <a:rPr lang="ja-JP" altLang="en-US" smtClean="0">
                <a:latin typeface="Yu Gothic" panose="020B0400000000000000" pitchFamily="34" charset="-128"/>
                <a:ea typeface="Yu Gothic" panose="020B0400000000000000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ja-JP" altLang="en-US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47809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 dirty="0"/>
          </a:p>
        </p:txBody>
      </p:sp>
      <p:sp>
        <p:nvSpPr>
          <p:cNvPr id="3" name="字幕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altLang="ja-JP"/>
              <a:t>Modifiez le style des sous-titres du masque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629820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113770"/>
            <a:ext cx="7886700" cy="70144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28650" y="947854"/>
            <a:ext cx="7886700" cy="38334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スライド番号プレースホルダー 5">
            <a:extLst>
              <a:ext uri="{FF2B5EF4-FFF2-40B4-BE49-F238E27FC236}">
                <a16:creationId xmlns:a16="http://schemas.microsoft.com/office/drawing/2014/main" id="{A0AB5EEC-2083-4B0D-2D47-B336F53BFCE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00F94DE-70DD-4CC6-8B25-DDF7B78854BC}" type="slidenum">
              <a:rPr lang="en-US"/>
              <a:pPr>
                <a:defRPr/>
              </a:pPr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275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97880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797902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206710"/>
            <a:ext cx="7886700" cy="721641"/>
          </a:xfrm>
          <a:prstGeom prst="rect">
            <a:avLst/>
          </a:prstGeom>
        </p:spPr>
        <p:txBody>
          <a:bodyPr/>
          <a:lstStyle>
            <a:lvl1pPr algn="ctr">
              <a:defRPr sz="320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628650" y="1070518"/>
            <a:ext cx="3886200" cy="40769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29150" y="1070518"/>
            <a:ext cx="3886200" cy="40769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532070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55982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</p:spTree>
    <p:extLst>
      <p:ext uri="{BB962C8B-B14F-4D97-AF65-F5344CB8AC3E}">
        <p14:creationId xmlns:p14="http://schemas.microsoft.com/office/powerpoint/2010/main" val="1074173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9944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451866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altLang="ja-JP" noProof="0"/>
              <a:t>Cliquez sur l'icône pour ajouter une image</a:t>
            </a:r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72856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28650" y="304271"/>
            <a:ext cx="7886700" cy="1104636"/>
          </a:xfrm>
          <a:prstGeom prst="rect">
            <a:avLst/>
          </a:prstGeom>
        </p:spPr>
        <p:txBody>
          <a:bodyPr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1521354"/>
            <a:ext cx="7886700" cy="36468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869512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  <a:prstGeom prst="rect">
            <a:avLst/>
          </a:prstGeom>
        </p:spPr>
        <p:txBody>
          <a:bodyPr vert="eaVert"/>
          <a:lstStyle/>
          <a:p>
            <a:r>
              <a:rPr lang="fr-FR" altLang="ja-JP"/>
              <a:t>Modifiez le style du titre</a:t>
            </a:r>
            <a:endParaRPr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altLang="ja-JP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008020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テキスト プレースホルダー 2">
            <a:extLst>
              <a:ext uri="{FF2B5EF4-FFF2-40B4-BE49-F238E27FC236}">
                <a16:creationId xmlns:a16="http://schemas.microsoft.com/office/drawing/2014/main" id="{2C2506F9-5B35-B97A-F7FA-7E9793165E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520825"/>
            <a:ext cx="788670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マスター テキストの書式設定
第 </a:t>
            </a:r>
            <a:r>
              <a:rPr lang="en-US" altLang="ja-JP"/>
              <a:t>2 </a:t>
            </a:r>
            <a:r>
              <a:rPr lang="ja-JP" altLang="en-US"/>
              <a:t>レベル
第 </a:t>
            </a:r>
            <a:r>
              <a:rPr lang="en-US" altLang="ja-JP"/>
              <a:t>3 </a:t>
            </a:r>
            <a:r>
              <a:rPr lang="ja-JP" altLang="en-US"/>
              <a:t>レベル
第 </a:t>
            </a:r>
            <a:r>
              <a:rPr lang="en-US" altLang="ja-JP"/>
              <a:t>4 </a:t>
            </a:r>
            <a:r>
              <a:rPr lang="ja-JP" altLang="en-US"/>
              <a:t>レベル
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7" name="タイトル プレースホルダー 7">
            <a:extLst>
              <a:ext uri="{FF2B5EF4-FFF2-40B4-BE49-F238E27FC236}">
                <a16:creationId xmlns:a16="http://schemas.microsoft.com/office/drawing/2014/main" id="{31AE819F-B599-0456-F256-439652B4B3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04800"/>
            <a:ext cx="788670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O" altLang="fr-FR"/>
              <a:t>ENTATION TIt</a:t>
            </a:r>
            <a:endParaRPr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2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 kern="12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ea typeface="Lato Black" panose="020F0502020204030203" pitchFamily="34" charset="0"/>
          <a:cs typeface="Lato Black" panose="020F0502020204030203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kumimoji="1" sz="4500">
          <a:solidFill>
            <a:schemeClr val="tx1"/>
          </a:solidFill>
          <a:latin typeface="Lato Black" panose="020F0502020204030203" pitchFamily="34" charset="0"/>
          <a:cs typeface="Lato Black" panose="020F0502020204030203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umimoji="1"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iea.cc/partnerships/sustaining-members/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an01.safelinks.protection.outlook.com/?url=https%3A%2F%2Fergengresearch.shinyapps.io%2Fhfe_certificates_demo%2F&amp;data=05%7C02%7Cnancy.black%40umoncton.ca%7Cce7c3d57686946b4955f08dd6d6e1483%7C810c295fe8174c4e89969b66369b8012%7C0%7C0%7C638787041788617209%7CUnknown%7CTWFpbGZsb3d8eyJFbXB0eU1hcGkiOnRydWUsIlYiOiIwLjAuMDAwMCIsIlAiOiJXaW4zMiIsIkFOIjoiTWFpbCIsIldUIjoyfQ%3D%3D%7C0%7C%7C%7C&amp;sdata=Z91iU5aGfUREtIfJsUu1%2FSESz0uRk%2F716jdp2NjjOXo%3D&amp;reserved=0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AB633680-D48E-6B40-00A8-098ABBAE4C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6050" y="184150"/>
            <a:ext cx="8604250" cy="83661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Main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projects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of</a:t>
            </a:r>
            <a:r>
              <a:rPr lang="es-CO" sz="3200" b="1" dirty="0">
                <a:solidFill>
                  <a:srgbClr val="009797"/>
                </a:solidFill>
                <a:latin typeface="Lato Black" panose="020F0502020204030203" pitchFamily="34" charset="77"/>
              </a:rPr>
              <a:t> 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Vice-President </a:t>
            </a:r>
            <a:r>
              <a:rPr lang="es-CO" sz="3200" b="1" i="1" dirty="0" err="1">
                <a:solidFill>
                  <a:srgbClr val="009797"/>
                </a:solidFill>
                <a:latin typeface="Lato Black" panose="020F0502020204030203" pitchFamily="34" charset="77"/>
              </a:rPr>
              <a:t>Secretary</a:t>
            </a:r>
            <a:r>
              <a:rPr lang="es-CO" sz="3200" b="1" i="1" dirty="0">
                <a:solidFill>
                  <a:srgbClr val="009797"/>
                </a:solidFill>
                <a:latin typeface="Lato Black" panose="020F0502020204030203" pitchFamily="34" charset="77"/>
              </a:rPr>
              <a:t> General</a:t>
            </a:r>
            <a:endParaRPr lang="ja-JP" altLang="en-US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1FFCF040-DD4A-FB4B-6D35-1B8BB55197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12838" y="3781425"/>
            <a:ext cx="7169150" cy="72231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Council meeting: October 28-29, 2025 </a:t>
            </a:r>
            <a:r>
              <a:rPr lang="en-US" altLang="ja-JP" sz="2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Beijing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altLang="ja-JP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Presenter: Nancy Black</a:t>
            </a:r>
            <a:endParaRPr lang="en-US" altLang="ja-JP" sz="20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101" name="TextBox 4">
            <a:extLst>
              <a:ext uri="{FF2B5EF4-FFF2-40B4-BE49-F238E27FC236}">
                <a16:creationId xmlns:a16="http://schemas.microsoft.com/office/drawing/2014/main" id="{180BFCC7-2081-FC7A-C18E-8161D3B5DA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7179" y="1540328"/>
            <a:ext cx="8604250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Improve IEA internal stakeholder communications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Improve process efficiency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GB" altLang="fr-FR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Enhance operating procedures (</a:t>
            </a:r>
            <a:r>
              <a:rPr lang="en-GB" altLang="fr-FR" sz="28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OP</a:t>
            </a:r>
            <a:r>
              <a:rPr lang="en-GB" altLang="fr-FR" sz="2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B2D34E0D-BE82-510E-43E6-3CF988BF2415}"/>
              </a:ext>
            </a:extLst>
          </p:cNvPr>
          <p:cNvSpPr txBox="1">
            <a:spLocks/>
          </p:cNvSpPr>
          <p:nvPr/>
        </p:nvSpPr>
        <p:spPr bwMode="auto">
          <a:xfrm>
            <a:off x="4625973" y="3771254"/>
            <a:ext cx="3981229" cy="771908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  <a:defRPr/>
            </a:pPr>
            <a:r>
              <a:rPr lang="fr-CA" sz="17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Virtual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fr-CA" sz="17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council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fr-CA" sz="1700" i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gatherings</a:t>
            </a:r>
            <a:r>
              <a:rPr lang="fr-CA" sz="17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: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fr-CA" sz="1700" dirty="0" err="1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Feb</a:t>
            </a:r>
            <a:r>
              <a:rPr lang="fr-CA" sz="17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. –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  <a:r>
              <a:rPr lang="fr-CA" sz="17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June 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</a:t>
            </a:r>
            <a:endParaRPr lang="fr-CA" sz="17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 eaLnBrk="1" hangingPunct="1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fr-CA" sz="17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Calendar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on </a:t>
            </a:r>
            <a:r>
              <a:rPr lang="fr-CA" sz="17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IEA.cc 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</a:t>
            </a:r>
            <a:endParaRPr lang="fr-CA" sz="1700" i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 eaLnBrk="1" hangingPunct="1">
              <a:spcBef>
                <a:spcPts val="0"/>
              </a:spcBef>
              <a:buFont typeface="Arial" panose="020B0604020202020204" pitchFamily="34" charset="0"/>
              <a:buNone/>
              <a:defRPr/>
            </a:pPr>
            <a:r>
              <a:rPr lang="fr-CA" sz="17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Improve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online exchanges </a:t>
            </a:r>
            <a:r>
              <a:rPr lang="fr-CA" sz="17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</a:t>
            </a:r>
            <a:endParaRPr lang="fr-CA" sz="1700" i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46" name="Titre 1">
            <a:extLst>
              <a:ext uri="{FF2B5EF4-FFF2-40B4-BE49-F238E27FC236}">
                <a16:creationId xmlns:a16="http://schemas.microsoft.com/office/drawing/2014/main" id="{794530FD-8D53-EE01-BE65-B3426D70AA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dirty="0" err="1"/>
              <a:t>Improve</a:t>
            </a:r>
            <a:r>
              <a:rPr lang="fr-CA" altLang="fr-FR" dirty="0"/>
              <a:t> IEA </a:t>
            </a:r>
            <a:r>
              <a:rPr lang="fr-CA" altLang="fr-FR" dirty="0" err="1"/>
              <a:t>internal</a:t>
            </a:r>
            <a:r>
              <a:rPr lang="fr-CA" altLang="fr-FR" dirty="0"/>
              <a:t> stakeholder communications 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1B6388-C068-0F4F-7220-138C51FB89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4" y="1511102"/>
            <a:ext cx="3915458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Value-</a:t>
            </a:r>
            <a:r>
              <a:rPr lang="fr-CA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add</a:t>
            </a:r>
            <a:endParaRPr lang="fr-CA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B985B1D2-73A2-337F-A774-9F6C059E25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6113" y="1888927"/>
            <a:ext cx="3915458" cy="1329877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CA" altLang="ja-JP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CA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Involvement - Networking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CA" altLang="ja-JP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CA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+ </a:t>
            </a:r>
            <a:r>
              <a:rPr lang="en-CA" altLang="ja-JP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Perceived </a:t>
            </a:r>
            <a:r>
              <a:rPr lang="en-CA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 </a:t>
            </a:r>
            <a:endParaRPr lang="ja-JP" altLang="en-US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28D4090B-4309-3552-4881-980B31D6EDA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496814"/>
            <a:ext cx="3981230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Alignment with IEA Goals</a:t>
            </a:r>
            <a:endParaRPr lang="fr-CA" altLang="fr-FR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42F72414-FD4F-2A64-BDFB-756571D92F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5975" y="1927027"/>
            <a:ext cx="3981230" cy="1351875"/>
          </a:xfrm>
          <a:solidFill>
            <a:srgbClr val="66FF99"/>
          </a:solidFill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en-ZA" sz="18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To develop more effective communication with FS &amp; collaboration between FS.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ZA" sz="1800" dirty="0">
                <a:solidFill>
                  <a:srgbClr val="666666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1.	Engage Stakeholde</a:t>
            </a:r>
            <a:r>
              <a:rPr lang="en-ZA" dirty="0">
                <a:solidFill>
                  <a:srgbClr val="666666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rs</a:t>
            </a:r>
            <a:endParaRPr lang="fr-CA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40C43F1C-1E64-70A6-C626-154A5327DC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353741"/>
            <a:ext cx="3915458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73D8A402-557E-5080-FA5D-29DBEE65C7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7" y="3779191"/>
            <a:ext cx="3931334" cy="771908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/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 … + Networking</a:t>
            </a:r>
          </a:p>
          <a:p>
            <a:pPr marL="285750" indent="-285750" eaLnBrk="1" hangingPunct="1"/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Information sharing </a:t>
            </a:r>
          </a:p>
          <a:p>
            <a:pPr eaLnBrk="1" hangingPunct="1">
              <a:buNone/>
            </a:pPr>
            <a:endParaRPr lang="ja-JP" altLang="en-US" sz="16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38A8563F-0119-C592-6DF4-59DF40024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4" y="3368029"/>
            <a:ext cx="3981231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Project outline including status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817877-6F44-9A45-A076-30C6050BE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/>
              <a:t>Sustaining</a:t>
            </a:r>
            <a:r>
              <a:rPr lang="fr-CA" dirty="0"/>
              <a:t> </a:t>
            </a:r>
            <a:r>
              <a:rPr lang="fr-CA" dirty="0" err="1"/>
              <a:t>Member</a:t>
            </a:r>
            <a:r>
              <a:rPr lang="fr-CA" dirty="0"/>
              <a:t> </a:t>
            </a:r>
            <a:r>
              <a:rPr lang="fr-CA" i="1" dirty="0"/>
              <a:t>value</a:t>
            </a:r>
            <a:endParaRPr lang="fr-CA" dirty="0"/>
          </a:p>
        </p:txBody>
      </p:sp>
      <p:sp>
        <p:nvSpPr>
          <p:cNvPr id="10" name="Espace réservé du contenu 9">
            <a:extLst>
              <a:ext uri="{FF2B5EF4-FFF2-40B4-BE49-F238E27FC236}">
                <a16:creationId xmlns:a16="http://schemas.microsoft.com/office/drawing/2014/main" id="{D6AEEB7E-17CA-926A-EA2D-875C672732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6175" y="2311167"/>
            <a:ext cx="3886200" cy="2359307"/>
          </a:xfrm>
        </p:spPr>
        <p:txBody>
          <a:bodyPr/>
          <a:lstStyle/>
          <a:p>
            <a:pPr marL="0" indent="0" algn="l">
              <a:spcBef>
                <a:spcPts val="0"/>
              </a:spcBef>
              <a:buNone/>
            </a:pPr>
            <a:r>
              <a:rPr lang="fr-CA" b="0" i="0" u="sng" dirty="0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Gold </a:t>
            </a:r>
            <a:r>
              <a:rPr lang="fr-CA" b="0" i="0" u="sng" dirty="0" err="1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level</a:t>
            </a:r>
            <a:endParaRPr lang="fr-CA" b="0" i="0" u="sng" dirty="0">
              <a:solidFill>
                <a:srgbClr val="0097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ato" panose="020F0502020204030203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s-ES" i="0" dirty="0">
                <a:latin typeface="Lato" panose="020F0502020204030203" pitchFamily="34" charset="0"/>
              </a:rPr>
              <a:t>Universidad del Valle/Facultad de Salud </a:t>
            </a:r>
            <a:r>
              <a:rPr lang="fr-CA" i="0" dirty="0">
                <a:latin typeface="Lato" panose="020F0502020204030203" pitchFamily="34" charset="0"/>
              </a:rPr>
              <a:t> </a:t>
            </a:r>
            <a:r>
              <a:rPr lang="fr-CA" sz="1800" i="0" dirty="0">
                <a:latin typeface="Lato" panose="020F0502020204030203" pitchFamily="34" charset="0"/>
              </a:rPr>
              <a:t>(</a:t>
            </a:r>
            <a:r>
              <a:rPr lang="fr-CA" sz="1800" i="0" dirty="0" err="1">
                <a:latin typeface="Lato" panose="020F0502020204030203" pitchFamily="34" charset="0"/>
              </a:rPr>
              <a:t>College</a:t>
            </a:r>
            <a:r>
              <a:rPr lang="fr-CA" sz="1800" i="0" dirty="0">
                <a:latin typeface="Lato" panose="020F0502020204030203" pitchFamily="34" charset="0"/>
              </a:rPr>
              <a:t> of Health)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CA" sz="1800" dirty="0">
                <a:latin typeface="Lato" panose="020F0502020204030203" pitchFamily="34" charset="0"/>
              </a:rPr>
              <a:t>HUANUO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CA" sz="1800" dirty="0" err="1">
                <a:latin typeface="Lato" panose="020F0502020204030203" pitchFamily="34" charset="0"/>
              </a:rPr>
              <a:t>TeamScape</a:t>
            </a:r>
            <a:r>
              <a:rPr lang="fr-CA" sz="1800" dirty="0">
                <a:latin typeface="Lato" panose="020F0502020204030203" pitchFamily="34" charset="0"/>
              </a:rPr>
              <a:t> LLC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CA" sz="1800" dirty="0">
                <a:latin typeface="Lato" panose="020F0502020204030203" pitchFamily="34" charset="0"/>
              </a:rPr>
              <a:t>BAuA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CA" sz="1800" i="0" dirty="0" err="1">
                <a:latin typeface="Lato" panose="020F0502020204030203" pitchFamily="34" charset="0"/>
              </a:rPr>
              <a:t>Minicute</a:t>
            </a:r>
            <a:endParaRPr lang="fr-CA" sz="1800" i="0" dirty="0">
              <a:latin typeface="Lato" panose="020F0502020204030203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fr-CA" sz="1800" dirty="0" err="1">
                <a:latin typeface="Lato" panose="020F0502020204030203" pitchFamily="34" charset="0"/>
              </a:rPr>
              <a:t>VUBPnet</a:t>
            </a:r>
            <a:r>
              <a:rPr lang="fr-CA" i="0" dirty="0">
                <a:latin typeface="Lato" panose="020F0502020204030203" pitchFamily="34" charset="0"/>
              </a:rPr>
              <a:t> </a:t>
            </a:r>
            <a:endParaRPr lang="fr-CA" dirty="0"/>
          </a:p>
        </p:txBody>
      </p:sp>
      <p:sp>
        <p:nvSpPr>
          <p:cNvPr id="11" name="Espace réservé du contenu 10">
            <a:extLst>
              <a:ext uri="{FF2B5EF4-FFF2-40B4-BE49-F238E27FC236}">
                <a16:creationId xmlns:a16="http://schemas.microsoft.com/office/drawing/2014/main" id="{07FBCE2C-8B61-6C16-0CBA-F991E5791D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2311167"/>
            <a:ext cx="3886200" cy="2274901"/>
          </a:xfrm>
        </p:spPr>
        <p:txBody>
          <a:bodyPr/>
          <a:lstStyle/>
          <a:p>
            <a:pPr marL="0" indent="0" algn="l">
              <a:buNone/>
            </a:pPr>
            <a:r>
              <a:rPr lang="fr-CA" b="1" i="0" u="sng" dirty="0" err="1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Individual</a:t>
            </a:r>
            <a:r>
              <a:rPr lang="fr-CA" b="1" i="0" u="sng" dirty="0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 </a:t>
            </a:r>
            <a:r>
              <a:rPr lang="fr-CA" b="1" i="0" u="sng" dirty="0" err="1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Sustaining</a:t>
            </a:r>
            <a:r>
              <a:rPr lang="fr-CA" b="1" i="0" u="sng" dirty="0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 </a:t>
            </a:r>
            <a:r>
              <a:rPr lang="fr-CA" b="1" i="0" u="sng" dirty="0" err="1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Members</a:t>
            </a:r>
            <a:endParaRPr lang="fr-CA" b="0" i="0" dirty="0">
              <a:solidFill>
                <a:srgbClr val="6666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ato" panose="020F0502020204030203" pitchFamily="34" charset="0"/>
            </a:endParaRPr>
          </a:p>
          <a:p>
            <a:r>
              <a:rPr lang="fr-CA" b="0" i="0" dirty="0">
                <a:solidFill>
                  <a:srgbClr val="009797"/>
                </a:solidFill>
                <a:effectLst/>
                <a:latin typeface="Lato" panose="020F0502020204030203" pitchFamily="34" charset="0"/>
              </a:rPr>
              <a:t>Supporters:</a:t>
            </a:r>
            <a:r>
              <a:rPr lang="fr-CA" dirty="0">
                <a:solidFill>
                  <a:srgbClr val="009797"/>
                </a:solidFill>
                <a:latin typeface="Lato" panose="020F0502020204030203" pitchFamily="34" charset="0"/>
              </a:rPr>
              <a:t> </a:t>
            </a:r>
            <a:r>
              <a:rPr lang="fr-CA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David </a:t>
            </a:r>
            <a:r>
              <a:rPr lang="fr-CA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Caple</a:t>
            </a:r>
            <a:endParaRPr lang="fr-CA" b="0" i="0" dirty="0">
              <a:solidFill>
                <a:srgbClr val="666666"/>
              </a:solidFill>
              <a:effectLst/>
              <a:latin typeface="Lato" panose="020F0502020204030203" pitchFamily="34" charset="0"/>
            </a:endParaRPr>
          </a:p>
          <a:p>
            <a:r>
              <a:rPr lang="fr-CA" b="0" i="0" dirty="0" err="1">
                <a:solidFill>
                  <a:srgbClr val="009797"/>
                </a:solidFill>
                <a:effectLst/>
                <a:latin typeface="Lato" panose="020F0502020204030203" pitchFamily="34" charset="0"/>
              </a:rPr>
              <a:t>Contributors</a:t>
            </a:r>
            <a:r>
              <a:rPr lang="fr-CA" b="0" i="0" dirty="0">
                <a:solidFill>
                  <a:srgbClr val="009797"/>
                </a:solidFill>
                <a:effectLst/>
                <a:latin typeface="Lato" panose="020F0502020204030203" pitchFamily="34" charset="0"/>
              </a:rPr>
              <a:t>: </a:t>
            </a:r>
            <a:r>
              <a:rPr lang="fr-CA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Pascale </a:t>
            </a:r>
            <a:r>
              <a:rPr lang="fr-CA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Carayon</a:t>
            </a:r>
            <a:r>
              <a:rPr lang="fr-CA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; Peter </a:t>
            </a:r>
            <a:r>
              <a:rPr lang="fr-CA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Hoonnaker</a:t>
            </a:r>
            <a:r>
              <a:rPr lang="fr-CA" dirty="0">
                <a:solidFill>
                  <a:srgbClr val="666666"/>
                </a:solidFill>
                <a:latin typeface="Lato" panose="020F0502020204030203" pitchFamily="34" charset="0"/>
              </a:rPr>
              <a:t>; </a:t>
            </a:r>
            <a:r>
              <a:rPr lang="fr-CA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Andrew S. Imada; </a:t>
            </a:r>
            <a:r>
              <a:rPr lang="fr-CA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Kazutaka</a:t>
            </a:r>
            <a:r>
              <a:rPr lang="fr-CA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 Kogi; Ernst </a:t>
            </a:r>
            <a:r>
              <a:rPr lang="fr-CA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Koningsveld</a:t>
            </a:r>
            <a:r>
              <a:rPr lang="fr-CA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; Johan </a:t>
            </a:r>
            <a:r>
              <a:rPr lang="fr-CA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Molenbroek</a:t>
            </a:r>
            <a:r>
              <a:rPr lang="fr-CA" b="0" i="0" dirty="0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; David </a:t>
            </a:r>
            <a:r>
              <a:rPr lang="fr-CA" b="0" i="0" dirty="0" err="1">
                <a:solidFill>
                  <a:srgbClr val="666666"/>
                </a:solidFill>
                <a:effectLst/>
                <a:latin typeface="Lato" panose="020F0502020204030203" pitchFamily="34" charset="0"/>
              </a:rPr>
              <a:t>Rempel</a:t>
            </a:r>
            <a:endParaRPr lang="fr-CA" b="0" i="0" dirty="0">
              <a:solidFill>
                <a:srgbClr val="666666"/>
              </a:solidFill>
              <a:effectLst/>
              <a:latin typeface="Lato" panose="020F0502020204030203" pitchFamily="34" charset="0"/>
            </a:endParaRPr>
          </a:p>
        </p:txBody>
      </p:sp>
      <p:pic>
        <p:nvPicPr>
          <p:cNvPr id="8" name="Image 7">
            <a:hlinkClick r:id="rId2"/>
            <a:extLst>
              <a:ext uri="{FF2B5EF4-FFF2-40B4-BE49-F238E27FC236}">
                <a16:creationId xmlns:a16="http://schemas.microsoft.com/office/drawing/2014/main" id="{9964724A-B237-78A3-B714-BA2E2940335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237" t="967" b="12569"/>
          <a:stretch/>
        </p:blipFill>
        <p:spPr>
          <a:xfrm>
            <a:off x="204463" y="832009"/>
            <a:ext cx="8939537" cy="1425554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605A2A89-E580-A705-69C0-D30D36818BB7}"/>
              </a:ext>
            </a:extLst>
          </p:cNvPr>
          <p:cNvSpPr txBox="1"/>
          <p:nvPr/>
        </p:nvSpPr>
        <p:spPr>
          <a:xfrm>
            <a:off x="2802835" y="919292"/>
            <a:ext cx="20133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b="0" i="0" dirty="0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Diamond </a:t>
            </a:r>
            <a:r>
              <a:rPr lang="fr-CA" b="0" i="0" dirty="0" err="1">
                <a:solidFill>
                  <a:srgbClr val="0097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</a:rPr>
              <a:t>level</a:t>
            </a:r>
            <a:endParaRPr lang="fr-CA" b="0" i="0" dirty="0">
              <a:solidFill>
                <a:srgbClr val="0097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12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9DCB4-7FE9-A737-BDD5-20FFE479B2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E02835BD-F128-B04E-0B3E-57DCBF10E4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pPr algn="ctr" eaLnBrk="1" hangingPunct="1"/>
            <a:r>
              <a:rPr lang="fr-CA" altLang="fr-FR" dirty="0" err="1"/>
              <a:t>Improve</a:t>
            </a:r>
            <a:r>
              <a:rPr lang="fr-CA" altLang="fr-FR" dirty="0"/>
              <a:t> process </a:t>
            </a:r>
            <a:r>
              <a:rPr lang="fr-CA" altLang="fr-FR" dirty="0" err="1"/>
              <a:t>efficiency</a:t>
            </a:r>
            <a:endParaRPr lang="fr-CA" altLang="fr-FR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76EF85-A85A-8712-DCB7-785EE1FE9A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73163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Value-</a:t>
            </a:r>
            <a:r>
              <a:rPr lang="fr-CA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add</a:t>
            </a:r>
            <a:endParaRPr lang="fr-CA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6BAF03E3-4143-AAC7-189C-672F49C5E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010560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Limited secretariat and volunteer hours available</a:t>
            </a:r>
            <a:endParaRPr lang="ja-JP" altLang="en-US" sz="18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9240B6AD-B770-94A1-6A1F-7469E659706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Alignment with IEA Goals</a:t>
            </a:r>
            <a:endParaRPr lang="fr-CA" altLang="fr-FR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C98BA81D-DB86-A2BB-9D13-C9EBB5D01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010560"/>
          </a:xfrm>
          <a:solidFill>
            <a:srgbClr val="66FF99"/>
          </a:solidFill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6. Reinforce the infrastructure of the Association</a:t>
            </a:r>
          </a:p>
          <a:p>
            <a:pPr marL="0" indent="0" eaLnBrk="1" hangingPunct="1">
              <a:buNone/>
              <a:defRPr/>
            </a:pP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7. Maintain future focus</a:t>
            </a:r>
          </a:p>
          <a:p>
            <a:pPr eaLnBrk="1" hangingPunct="1">
              <a:defRPr/>
            </a:pPr>
            <a:endParaRPr lang="fr-CA" sz="1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4B3F0753-8AF3-880A-2333-8346A430B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2765662"/>
            <a:ext cx="3868737" cy="417513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Stakeholder Needs to be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7B68332D-A0A6-2175-A418-A3E7F84B9C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237" y="3282009"/>
            <a:ext cx="3868737" cy="1327466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ZA" altLang="ja-JP" sz="18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Timely, transparent, value-added supports</a:t>
            </a:r>
            <a:endParaRPr lang="ja-JP" altLang="en-US" sz="18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1539AE42-E707-D0C0-531C-7579771CAC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3338" y="2779950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51468534-1C20-C7B4-3E35-FB701FADCA26}"/>
              </a:ext>
            </a:extLst>
          </p:cNvPr>
          <p:cNvSpPr txBox="1">
            <a:spLocks/>
          </p:cNvSpPr>
          <p:nvPr/>
        </p:nvSpPr>
        <p:spPr bwMode="auto">
          <a:xfrm>
            <a:off x="4633231" y="3268577"/>
            <a:ext cx="3978617" cy="1340898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defTabSz="446088" eaLnBrk="1" hangingPunct="1">
              <a:buFont typeface="Arial" panose="020B0604020202020204" pitchFamily="34" charset="0"/>
              <a:buAutoNum type="alphaUcParenR"/>
              <a:tabLst>
                <a:tab pos="358775" algn="l"/>
              </a:tabLst>
              <a:defRPr/>
            </a:pP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Ambassador reports </a:t>
            </a: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 </a:t>
            </a:r>
          </a:p>
          <a:p>
            <a:pPr marL="342900" indent="-342900" defTabSz="446088" eaLnBrk="1" hangingPunct="1">
              <a:buFont typeface="Arial" panose="020B0604020202020204" pitchFamily="34" charset="0"/>
              <a:buAutoNum type="alphaUcParenR"/>
              <a:tabLst>
                <a:tab pos="358775" algn="l"/>
              </a:tabLst>
              <a:defRPr/>
            </a:pP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Automated certificates (prog) </a:t>
            </a: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</a:t>
            </a:r>
            <a:endParaRPr lang="en-US" sz="18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342900" indent="-342900" defTabSz="446088" eaLnBrk="1" hangingPunct="1">
              <a:buFont typeface="Arial" panose="020B0604020202020204" pitchFamily="34" charset="0"/>
              <a:buAutoNum type="alphaUcParenR" startAt="3"/>
              <a:tabLst>
                <a:tab pos="358775" algn="l"/>
              </a:tabLst>
              <a:defRPr/>
            </a:pP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Streamline communications</a:t>
            </a:r>
          </a:p>
          <a:p>
            <a:pPr marL="0" indent="0" defTabSz="446088" eaLnBrk="1" hangingPunct="1">
              <a:buNone/>
              <a:tabLst>
                <a:tab pos="358775" algn="l"/>
              </a:tabLst>
              <a:defRPr/>
            </a:pP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- platforms; exchange </a:t>
            </a:r>
            <a:r>
              <a:rPr lang="en-US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(Forum unused)</a:t>
            </a:r>
          </a:p>
        </p:txBody>
      </p:sp>
    </p:spTree>
    <p:extLst>
      <p:ext uri="{BB962C8B-B14F-4D97-AF65-F5344CB8AC3E}">
        <p14:creationId xmlns:p14="http://schemas.microsoft.com/office/powerpoint/2010/main" val="6002465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9081289-5258-5803-577A-8690EE714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846" y="898749"/>
            <a:ext cx="5713763" cy="475543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FAEA6B2-9A6B-118F-0958-83934AC33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718" y="211385"/>
            <a:ext cx="5389901" cy="857760"/>
          </a:xfrm>
        </p:spPr>
        <p:txBody>
          <a:bodyPr/>
          <a:lstStyle/>
          <a:p>
            <a:r>
              <a:rPr lang="fr-CA" dirty="0" err="1"/>
              <a:t>Ambassador</a:t>
            </a:r>
            <a:r>
              <a:rPr lang="fr-CA" dirty="0"/>
              <a:t> report: </a:t>
            </a:r>
            <a:endParaRPr lang="en-CA" dirty="0">
              <a:solidFill>
                <a:srgbClr val="00B0F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A6CA73B-1248-7A31-5C9A-965E250A7093}"/>
              </a:ext>
            </a:extLst>
          </p:cNvPr>
          <p:cNvSpPr txBox="1"/>
          <p:nvPr/>
        </p:nvSpPr>
        <p:spPr>
          <a:xfrm>
            <a:off x="0" y="-76513"/>
            <a:ext cx="2091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sz="1800" dirty="0">
                <a:solidFill>
                  <a:srgbClr val="426DCE"/>
                </a:solidFill>
              </a:rPr>
              <a:t>Improve processes </a:t>
            </a:r>
            <a:endParaRPr lang="en-CA" dirty="0">
              <a:solidFill>
                <a:srgbClr val="426DCE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3D2378D-B339-BAD9-644E-810E4CD7C019}"/>
              </a:ext>
            </a:extLst>
          </p:cNvPr>
          <p:cNvSpPr txBox="1"/>
          <p:nvPr/>
        </p:nvSpPr>
        <p:spPr>
          <a:xfrm>
            <a:off x="5824557" y="516443"/>
            <a:ext cx="45966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CA" dirty="0"/>
              <a:t>iea.cc → </a:t>
            </a:r>
            <a:r>
              <a:rPr lang="fr-CA" dirty="0" err="1"/>
              <a:t>Member</a:t>
            </a:r>
            <a:r>
              <a:rPr lang="fr-CA" dirty="0"/>
              <a:t> Login</a:t>
            </a:r>
          </a:p>
          <a:p>
            <a:endParaRPr lang="fr-CA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D304C09-BBAC-2601-EE8C-02CFAA0263DB}"/>
              </a:ext>
            </a:extLst>
          </p:cNvPr>
          <p:cNvSpPr txBox="1"/>
          <p:nvPr/>
        </p:nvSpPr>
        <p:spPr>
          <a:xfrm>
            <a:off x="6749742" y="2706806"/>
            <a:ext cx="20911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b="1" dirty="0" err="1"/>
              <a:t>NewsBriefs</a:t>
            </a:r>
            <a:r>
              <a:rPr lang="fr-CA" b="1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A" dirty="0"/>
              <a:t>Andrew Thatcher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CA" dirty="0"/>
              <a:t>Nancy Black</a:t>
            </a:r>
          </a:p>
        </p:txBody>
      </p:sp>
    </p:spTree>
    <p:extLst>
      <p:ext uri="{BB962C8B-B14F-4D97-AF65-F5344CB8AC3E}">
        <p14:creationId xmlns:p14="http://schemas.microsoft.com/office/powerpoint/2010/main" val="3496632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6B7E2A-24E9-BA34-2009-C46CE7C90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4000" dirty="0"/>
              <a:t>Webinar </a:t>
            </a:r>
            <a:r>
              <a:rPr lang="fr-CA" sz="4000" dirty="0" err="1"/>
              <a:t>Certificate</a:t>
            </a:r>
            <a:r>
              <a:rPr lang="fr-CA" sz="4000" dirty="0"/>
              <a:t> Production </a:t>
            </a:r>
            <a:endParaRPr lang="en-CA" sz="4000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BB5D1C4-CE6E-5413-04BD-4D63B26E697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126258" y="862724"/>
            <a:ext cx="3388594" cy="4384586"/>
          </a:xfrm>
          <a:solidFill>
            <a:srgbClr val="FFC000">
              <a:alpha val="7843"/>
            </a:srgbClr>
          </a:solidFill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F99C19-A37A-8D74-852B-12CED43FEC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53275" y="1070518"/>
            <a:ext cx="4282969" cy="2967717"/>
          </a:xfrm>
        </p:spPr>
        <p:txBody>
          <a:bodyPr/>
          <a:lstStyle/>
          <a:p>
            <a:r>
              <a:rPr lang="fr-CA" sz="2800" dirty="0" err="1"/>
              <a:t>Programmed</a:t>
            </a:r>
            <a:r>
              <a:rPr lang="fr-CA" sz="2800" dirty="0"/>
              <a:t> support </a:t>
            </a:r>
            <a:endParaRPr lang="en-CA" sz="1800" dirty="0"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pPr>
              <a:buNone/>
            </a:pPr>
            <a:r>
              <a:rPr lang="en-CA" sz="1200" u="sng" dirty="0">
                <a:solidFill>
                  <a:srgbClr val="0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Aptos" panose="020B0004020202020204" pitchFamily="34" charset="0"/>
                <a:hlinkClick r:id="rId3"/>
              </a:rPr>
              <a:t>https://ergengresearch.shinyapps.io/hfe_certificates_demo/</a:t>
            </a:r>
            <a:endParaRPr lang="en-CA" sz="1200" dirty="0"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r>
              <a:rPr lang="fr-CA" sz="2800" dirty="0"/>
              <a:t>Variable </a:t>
            </a:r>
            <a:r>
              <a:rPr lang="fr-CA" sz="2800" dirty="0" err="1"/>
              <a:t>fields</a:t>
            </a:r>
            <a:endParaRPr lang="fr-CA" sz="2800" dirty="0"/>
          </a:p>
          <a:p>
            <a:pPr lvl="1"/>
            <a:r>
              <a:rPr lang="fr-CA" sz="2600" dirty="0"/>
              <a:t>TC recognition</a:t>
            </a:r>
          </a:p>
          <a:p>
            <a:pPr lvl="2"/>
            <a:r>
              <a:rPr lang="fr-CA" sz="2100" dirty="0"/>
              <a:t>TC </a:t>
            </a:r>
            <a:r>
              <a:rPr lang="fr-CA" sz="2100" b="1" dirty="0" err="1"/>
              <a:t>members</a:t>
            </a:r>
            <a:r>
              <a:rPr lang="fr-CA" sz="2100" b="1" dirty="0"/>
              <a:t> </a:t>
            </a:r>
            <a:r>
              <a:rPr lang="fr-CA" sz="2100" dirty="0"/>
              <a:t>as </a:t>
            </a:r>
            <a:r>
              <a:rPr lang="fr-CA" sz="2100" dirty="0" err="1"/>
              <a:t>organizers</a:t>
            </a:r>
            <a:r>
              <a:rPr lang="fr-CA" sz="2100" dirty="0"/>
              <a:t> </a:t>
            </a:r>
          </a:p>
          <a:p>
            <a:r>
              <a:rPr lang="fr-CA" sz="2600" dirty="0"/>
              <a:t>Value-</a:t>
            </a:r>
            <a:r>
              <a:rPr lang="fr-CA" sz="2600" dirty="0" err="1"/>
              <a:t>added</a:t>
            </a:r>
            <a:r>
              <a:rPr lang="fr-CA" sz="2600" dirty="0"/>
              <a:t> of IEA </a:t>
            </a:r>
            <a:r>
              <a:rPr lang="fr-CA" sz="2600" dirty="0" err="1"/>
              <a:t>hosting</a:t>
            </a:r>
            <a:endParaRPr lang="fr-CA" sz="2600" dirty="0"/>
          </a:p>
          <a:p>
            <a:pPr lvl="1"/>
            <a:r>
              <a:rPr lang="fr-CA" sz="2400" dirty="0" err="1"/>
              <a:t>Hosting</a:t>
            </a:r>
            <a:r>
              <a:rPr lang="fr-CA" sz="2400" dirty="0"/>
              <a:t> </a:t>
            </a:r>
            <a:r>
              <a:rPr lang="fr-CA" sz="2400" i="1" dirty="0"/>
              <a:t>time </a:t>
            </a:r>
            <a:r>
              <a:rPr lang="fr-CA" sz="2400" dirty="0"/>
              <a:t>limitations</a:t>
            </a:r>
            <a:endParaRPr lang="en-CA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BC2E70-80F7-4045-9D4B-BD63C0F304C5}"/>
              </a:ext>
            </a:extLst>
          </p:cNvPr>
          <p:cNvSpPr txBox="1"/>
          <p:nvPr/>
        </p:nvSpPr>
        <p:spPr>
          <a:xfrm>
            <a:off x="0" y="-54028"/>
            <a:ext cx="2091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sz="1800" dirty="0">
                <a:solidFill>
                  <a:srgbClr val="426DCE"/>
                </a:solidFill>
              </a:rPr>
              <a:t>Improve processes </a:t>
            </a:r>
            <a:endParaRPr lang="en-CA" dirty="0">
              <a:solidFill>
                <a:srgbClr val="426DCE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DE63E50-12A2-B337-5CD5-C652DE2FC1AE}"/>
              </a:ext>
            </a:extLst>
          </p:cNvPr>
          <p:cNvSpPr/>
          <p:nvPr/>
        </p:nvSpPr>
        <p:spPr>
          <a:xfrm>
            <a:off x="2454442" y="2712574"/>
            <a:ext cx="936276" cy="14492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D4D254-FFED-8B37-F8D4-73F635D03B02}"/>
              </a:ext>
            </a:extLst>
          </p:cNvPr>
          <p:cNvSpPr/>
          <p:nvPr/>
        </p:nvSpPr>
        <p:spPr>
          <a:xfrm>
            <a:off x="1846300" y="3180712"/>
            <a:ext cx="2086933" cy="33280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26ACC9-5C0F-A531-F62D-BD8C86F992F8}"/>
              </a:ext>
            </a:extLst>
          </p:cNvPr>
          <p:cNvSpPr/>
          <p:nvPr/>
        </p:nvSpPr>
        <p:spPr>
          <a:xfrm>
            <a:off x="2756325" y="3513514"/>
            <a:ext cx="778772" cy="152400"/>
          </a:xfrm>
          <a:prstGeom prst="rect">
            <a:avLst/>
          </a:prstGeom>
          <a:solidFill>
            <a:srgbClr val="FFC000">
              <a:alpha val="7843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B2C6C87-55CF-ACE9-BFC8-30631D1AA95F}"/>
              </a:ext>
            </a:extLst>
          </p:cNvPr>
          <p:cNvSpPr/>
          <p:nvPr/>
        </p:nvSpPr>
        <p:spPr>
          <a:xfrm>
            <a:off x="2287456" y="3700329"/>
            <a:ext cx="1938909" cy="136397"/>
          </a:xfrm>
          <a:prstGeom prst="rect">
            <a:avLst/>
          </a:prstGeom>
          <a:solidFill>
            <a:srgbClr val="FFC000">
              <a:alpha val="7843"/>
            </a:srgbClr>
          </a:solidFill>
          <a:ln>
            <a:solidFill>
              <a:srgbClr val="5572C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94314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20F213-8CCC-CD75-0466-94847CA62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>
            <a:extLst>
              <a:ext uri="{FF2B5EF4-FFF2-40B4-BE49-F238E27FC236}">
                <a16:creationId xmlns:a16="http://schemas.microsoft.com/office/drawing/2014/main" id="{62A39FD3-23DA-45CD-84FB-E3D72FEA7B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3359" y="304800"/>
            <a:ext cx="8238129" cy="1104900"/>
          </a:xfrm>
        </p:spPr>
        <p:txBody>
          <a:bodyPr/>
          <a:lstStyle/>
          <a:p>
            <a:pPr algn="ctr" eaLnBrk="1" hangingPunct="1"/>
            <a:r>
              <a:rPr lang="fr-CA" altLang="fr-FR" dirty="0" err="1"/>
              <a:t>Enhance</a:t>
            </a:r>
            <a:r>
              <a:rPr lang="fr-CA" altLang="fr-FR" dirty="0"/>
              <a:t> O</a:t>
            </a:r>
            <a:r>
              <a:rPr lang="fr-CA" altLang="fr-FR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perating</a:t>
            </a:r>
            <a:r>
              <a:rPr lang="fr-CA" altLang="fr-FR" dirty="0"/>
              <a:t> </a:t>
            </a:r>
            <a:r>
              <a:rPr lang="fr-CA" altLang="fr-FR" dirty="0" err="1"/>
              <a:t>P</a:t>
            </a:r>
            <a:r>
              <a:rPr lang="fr-CA" altLang="fr-FR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rocedure</a:t>
            </a:r>
            <a:r>
              <a:rPr lang="fr-CA" altLang="fr-FR" dirty="0" err="1"/>
              <a:t>s</a:t>
            </a:r>
            <a:endParaRPr lang="fr-CA" altLang="fr-FR" dirty="0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7D6A866-803A-5294-17A6-69872CF512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6113" y="1186801"/>
            <a:ext cx="3868737" cy="369887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pPr eaLnBrk="1" hangingPunct="1">
              <a:defRPr/>
            </a:pPr>
            <a:r>
              <a:rPr lang="fr-CA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Value-</a:t>
            </a:r>
            <a:r>
              <a:rPr lang="fr-CA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add</a:t>
            </a:r>
            <a:endParaRPr lang="fr-CA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0" name="コンテンツ プレースホルダー 3">
            <a:extLst>
              <a:ext uri="{FF2B5EF4-FFF2-40B4-BE49-F238E27FC236}">
                <a16:creationId xmlns:a16="http://schemas.microsoft.com/office/drawing/2014/main" id="{BD769C03-7AB9-3C21-1DA1-1359D23138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1582738"/>
            <a:ext cx="3868737" cy="1632652"/>
          </a:xfrm>
          <a:solidFill>
            <a:schemeClr val="accent2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Facilitate value-added elements</a:t>
            </a:r>
            <a:endParaRPr lang="ja-JP" altLang="en-US" sz="18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49" name="Espace réservé du texte 3">
            <a:extLst>
              <a:ext uri="{FF2B5EF4-FFF2-40B4-BE49-F238E27FC236}">
                <a16:creationId xmlns:a16="http://schemas.microsoft.com/office/drawing/2014/main" id="{6C80DAEF-20B6-66C7-5852-CCABEF6537A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>
          <a:xfrm>
            <a:off x="4625975" y="1158875"/>
            <a:ext cx="3887788" cy="392113"/>
          </a:xfrm>
          <a:solidFill>
            <a:srgbClr val="66FF99"/>
          </a:solidFill>
        </p:spPr>
        <p:txBody>
          <a:bodyPr/>
          <a:lstStyle/>
          <a:p>
            <a:pPr eaLnBrk="1" hangingPunct="1"/>
            <a:r>
              <a:rPr lang="en-US" altLang="ja-JP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Alignment with IEA Goals</a:t>
            </a:r>
            <a:endParaRPr lang="fr-CA" altLang="fr-FR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5" name="Espace réservé du contenu 4">
            <a:extLst>
              <a:ext uri="{FF2B5EF4-FFF2-40B4-BE49-F238E27FC236}">
                <a16:creationId xmlns:a16="http://schemas.microsoft.com/office/drawing/2014/main" id="{B91FBD86-0C09-5B57-C171-5124F4D523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582738"/>
            <a:ext cx="3887788" cy="1632652"/>
          </a:xfrm>
          <a:solidFill>
            <a:srgbClr val="66FF99"/>
          </a:solidFill>
        </p:spPr>
        <p:txBody>
          <a:bodyPr/>
          <a:lstStyle/>
          <a:p>
            <a:pPr marL="0" indent="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ZA" sz="18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…effective communication with and collaboration between FS.</a:t>
            </a:r>
            <a:endParaRPr lang="fr-CA" sz="1800" dirty="0">
              <a:solidFill>
                <a:schemeClr val="accent1">
                  <a:lumMod val="7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342900" indent="-3429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ZA" sz="16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Engage Stakeholders</a:t>
            </a:r>
          </a:p>
          <a:p>
            <a:pPr marL="342900" indent="-3429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  <a:defRPr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Reinforce the infrastructure of the Association</a:t>
            </a:r>
          </a:p>
          <a:p>
            <a:pPr marL="342900" indent="-342900" eaLnBrk="1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6"/>
              <a:defRPr/>
            </a:pPr>
            <a:r>
              <a:rPr lang="en-US" sz="1600" dirty="0">
                <a:solidFill>
                  <a:schemeClr val="accent1">
                    <a:lumMod val="75000"/>
                  </a:schemeClr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Maintain future focus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ZA" sz="1800" dirty="0">
              <a:solidFill>
                <a:schemeClr val="accent1">
                  <a:lumMod val="75000"/>
                </a:schemeClr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1" name="Espace réservé du texte 2">
            <a:extLst>
              <a:ext uri="{FF2B5EF4-FFF2-40B4-BE49-F238E27FC236}">
                <a16:creationId xmlns:a16="http://schemas.microsoft.com/office/drawing/2014/main" id="{A626EEB2-25CF-BB7B-414A-CD697722EE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344741"/>
            <a:ext cx="3887788" cy="403225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fr-CA" altLang="fr-FR" sz="1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Stakeholder </a:t>
            </a:r>
            <a:r>
              <a:rPr lang="fr-CA" altLang="fr-FR" sz="18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Needs</a:t>
            </a:r>
            <a:r>
              <a:rPr lang="fr-CA" altLang="fr-FR" sz="1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to </a:t>
            </a:r>
            <a:r>
              <a:rPr lang="fr-CA" altLang="fr-FR" sz="1800" b="1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be</a:t>
            </a:r>
            <a:r>
              <a:rPr lang="fr-CA" altLang="fr-FR" sz="1800" b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met</a:t>
            </a:r>
          </a:p>
        </p:txBody>
      </p:sp>
      <p:sp>
        <p:nvSpPr>
          <p:cNvPr id="6152" name="コンテンツ プレースホルダー 3">
            <a:extLst>
              <a:ext uri="{FF2B5EF4-FFF2-40B4-BE49-F238E27FC236}">
                <a16:creationId xmlns:a16="http://schemas.microsoft.com/office/drawing/2014/main" id="{A66E4D35-664A-D6C1-9DA3-E50264931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113" y="3786066"/>
            <a:ext cx="3868737" cy="907492"/>
          </a:xfrm>
          <a:prstGeom prst="rect">
            <a:avLst/>
          </a:prstGeom>
          <a:solidFill>
            <a:srgbClr val="DAD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5143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20002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4574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9146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37185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marL="285750" indent="-285750" eaLnBrk="1" hangingPunct="1">
              <a:lnSpc>
                <a:spcPct val="100000"/>
              </a:lnSpc>
              <a:spcBef>
                <a:spcPts val="0"/>
              </a:spcBef>
            </a:pPr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Succession support; </a:t>
            </a:r>
          </a:p>
          <a:p>
            <a:pPr marL="285750" indent="-285750" eaLnBrk="1" hangingPunct="1">
              <a:lnSpc>
                <a:spcPct val="100000"/>
              </a:lnSpc>
              <a:spcBef>
                <a:spcPts val="0"/>
              </a:spcBef>
            </a:pPr>
            <a:r>
              <a:rPr lang="en-CA" altLang="ja-JP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Responsible resources use </a:t>
            </a:r>
            <a:endParaRPr lang="ja-JP" altLang="en-US" sz="1800" dirty="0">
              <a:latin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6153" name="Espace réservé du texte 3">
            <a:extLst>
              <a:ext uri="{FF2B5EF4-FFF2-40B4-BE49-F238E27FC236}">
                <a16:creationId xmlns:a16="http://schemas.microsoft.com/office/drawing/2014/main" id="{E747E5EC-D685-D031-E9F4-F3AD6BF70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344741"/>
            <a:ext cx="3887788" cy="403225"/>
          </a:xfrm>
          <a:prstGeom prst="rect">
            <a:avLst/>
          </a:prstGeom>
          <a:solidFill>
            <a:srgbClr val="79D9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defTabSz="685800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  <a:cs typeface="Calibri" panose="020F0502020204030204" pitchFamily="34" charset="0"/>
              </a:defRPr>
            </a:lvl1pPr>
            <a:lvl2pPr marL="3429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2pPr>
            <a:lvl3pPr marL="6858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5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3pPr>
            <a:lvl4pPr marL="10287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4pPr>
            <a:lvl5pPr marL="1371600" indent="-171450" defTabSz="6858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5pPr>
            <a:lvl6pPr marL="18288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6pPr>
            <a:lvl7pPr marL="22860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7pPr>
            <a:lvl8pPr marL="27432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8pPr>
            <a:lvl9pPr marL="3200400" indent="-171450" defTabSz="6858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>
                <a:solidFill>
                  <a:schemeClr val="tx1"/>
                </a:solidFill>
                <a:latin typeface="Calibri" panose="020F0502020204030204" pitchFamily="34" charset="0"/>
                <a:ea typeface="メイリオ" panose="020B0604030504040204" pitchFamily="34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ja-JP" sz="1800" b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Project outline including status </a:t>
            </a:r>
          </a:p>
        </p:txBody>
      </p:sp>
      <p:sp>
        <p:nvSpPr>
          <p:cNvPr id="9" name="Espace réservé du contenu 4">
            <a:extLst>
              <a:ext uri="{FF2B5EF4-FFF2-40B4-BE49-F238E27FC236}">
                <a16:creationId xmlns:a16="http://schemas.microsoft.com/office/drawing/2014/main" id="{5368AB90-ACAA-1205-92C6-9487EC4027FD}"/>
              </a:ext>
            </a:extLst>
          </p:cNvPr>
          <p:cNvSpPr txBox="1">
            <a:spLocks/>
          </p:cNvSpPr>
          <p:nvPr/>
        </p:nvSpPr>
        <p:spPr bwMode="auto">
          <a:xfrm>
            <a:off x="4625975" y="3786066"/>
            <a:ext cx="3887788" cy="907492"/>
          </a:xfrm>
          <a:prstGeom prst="rect">
            <a:avLst/>
          </a:prstGeom>
          <a:solidFill>
            <a:srgbClr val="79D9D7"/>
          </a:solidFill>
          <a:ln>
            <a:noFill/>
          </a:ln>
        </p:spPr>
        <p:txBody>
          <a:bodyPr/>
          <a:lstStyle>
            <a:lvl1pPr marL="171450" indent="-171450" algn="l" defTabSz="685800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143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kumimoji="1"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0"/>
              </a:spcBef>
              <a:defRPr/>
            </a:pPr>
            <a:r>
              <a:rPr lang="fr-CA" sz="18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Policy: </a:t>
            </a: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Financial support for IEA </a:t>
            </a:r>
            <a:r>
              <a:rPr lang="fr-CA" sz="18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Presentations</a:t>
            </a: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(non-</a:t>
            </a:r>
            <a:r>
              <a:rPr lang="fr-CA" sz="18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officer</a:t>
            </a: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) </a:t>
            </a:r>
            <a:r>
              <a:rPr lang="fr-CA" sz="18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  <a:sym typeface="Wingdings" panose="05000000000000000000" pitchFamily="2" charset="2"/>
              </a:rPr>
              <a:t></a:t>
            </a:r>
            <a:endParaRPr lang="fr-CA" sz="1800" i="1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0114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FC47E-ED2C-CFA7-CE40-1998F145C4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22288"/>
            <a:ext cx="8349522" cy="1348946"/>
          </a:xfrm>
        </p:spPr>
        <p:txBody>
          <a:bodyPr/>
          <a:lstStyle/>
          <a:p>
            <a:r>
              <a:rPr lang="fr-CA" sz="3200" b="1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New Policy</a:t>
            </a:r>
            <a:r>
              <a:rPr lang="fr-CA" sz="3200" i="1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:</a:t>
            </a:r>
            <a:br>
              <a:rPr lang="fr-CA" sz="32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</a:br>
            <a:r>
              <a:rPr lang="fr-CA" sz="3600" dirty="0"/>
              <a:t>Financial support of IEA </a:t>
            </a:r>
            <a:r>
              <a:rPr lang="fr-CA" sz="3600" dirty="0" err="1"/>
              <a:t>presentations</a:t>
            </a:r>
            <a:r>
              <a:rPr lang="fr-CA" sz="3600" dirty="0"/>
              <a:t> (non-</a:t>
            </a:r>
            <a:r>
              <a:rPr lang="fr-CA" sz="3600" dirty="0" err="1"/>
              <a:t>officer</a:t>
            </a:r>
            <a:r>
              <a:rPr lang="fr-CA" sz="3600" dirty="0"/>
              <a:t>)			</a:t>
            </a:r>
            <a:endParaRPr lang="en-CA" sz="3600" dirty="0">
              <a:solidFill>
                <a:srgbClr val="00B0F0"/>
              </a:solidFill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22259C3-0F8B-A510-3CEA-A26D3C700F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8736879"/>
              </p:ext>
            </p:extLst>
          </p:nvPr>
        </p:nvGraphicFramePr>
        <p:xfrm>
          <a:off x="487180" y="1824629"/>
          <a:ext cx="8349522" cy="3167346"/>
        </p:xfrm>
        <a:graphic>
          <a:graphicData uri="http://schemas.openxmlformats.org/drawingml/2006/table">
            <a:tbl>
              <a:tblPr bandRow="1">
                <a:tableStyleId>{5940675A-B579-460E-94D1-54222C63F5DA}</a:tableStyleId>
              </a:tblPr>
              <a:tblGrid>
                <a:gridCol w="2607781">
                  <a:extLst>
                    <a:ext uri="{9D8B030D-6E8A-4147-A177-3AD203B41FA5}">
                      <a16:colId xmlns:a16="http://schemas.microsoft.com/office/drawing/2014/main" val="3090204347"/>
                    </a:ext>
                  </a:extLst>
                </a:gridCol>
                <a:gridCol w="5741741">
                  <a:extLst>
                    <a:ext uri="{9D8B030D-6E8A-4147-A177-3AD203B41FA5}">
                      <a16:colId xmlns:a16="http://schemas.microsoft.com/office/drawing/2014/main" val="3546277256"/>
                    </a:ext>
                  </a:extLst>
                </a:gridCol>
              </a:tblGrid>
              <a:tr h="395382">
                <a:tc>
                  <a:txBody>
                    <a:bodyPr/>
                    <a:lstStyle/>
                    <a:p>
                      <a:pPr marL="342900" indent="-342900">
                        <a:buAutoNum type="arabicPeriod"/>
                      </a:pPr>
                      <a:r>
                        <a:rPr lang="fr-CA" sz="20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Objectives</a:t>
                      </a:r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Asked to present at conferences / gatherings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Normally represented by elected officer but…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Limited support available</a:t>
                      </a:r>
                      <a:endParaRPr lang="en-CA" sz="180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2174200"/>
                  </a:ext>
                </a:extLst>
              </a:tr>
              <a:tr h="395382">
                <a:tc rowSpan="4">
                  <a:txBody>
                    <a:bodyPr/>
                    <a:lstStyle/>
                    <a:p>
                      <a:r>
                        <a:rPr lang="fr-CA" sz="20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 </a:t>
                      </a:r>
                      <a:r>
                        <a:rPr lang="fr-CA" sz="2000" b="1" dirty="0" err="1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Procedures</a:t>
                      </a:r>
                      <a:r>
                        <a:rPr lang="fr-CA" sz="20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 </a:t>
                      </a:r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2.1 Event / Organisation requests IEA presentation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711130"/>
                  </a:ext>
                </a:extLst>
              </a:tr>
              <a:tr h="319964">
                <a:tc vMerge="1">
                  <a:txBody>
                    <a:bodyPr/>
                    <a:lstStyle/>
                    <a:p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2.2 Communicate request to IEA officers for decision </a:t>
                      </a:r>
                      <a:endParaRPr lang="en-CA" sz="180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6303219"/>
                  </a:ext>
                </a:extLst>
              </a:tr>
              <a:tr h="395382">
                <a:tc vMerge="1">
                  <a:txBody>
                    <a:bodyPr/>
                    <a:lstStyle/>
                    <a:p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2.3 Deliberation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6002593"/>
                  </a:ext>
                </a:extLst>
              </a:tr>
              <a:tr h="395382">
                <a:tc vMerge="1">
                  <a:txBody>
                    <a:bodyPr/>
                    <a:lstStyle/>
                    <a:p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CA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2.3 Decision to support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1147855"/>
                  </a:ext>
                </a:extLst>
              </a:tr>
              <a:tr h="395382">
                <a:tc>
                  <a:txBody>
                    <a:bodyPr/>
                    <a:lstStyle/>
                    <a:p>
                      <a:r>
                        <a:rPr lang="en-US" sz="20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3. Terms of Reference for Funds </a:t>
                      </a:r>
                      <a:endParaRPr lang="en-CA" sz="20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Support travel … volunteer.... </a:t>
                      </a:r>
                    </a:p>
                    <a:p>
                      <a:r>
                        <a:rPr lang="en-US" sz="18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Follow IEA Guidelines for travel expenses (2019)</a:t>
                      </a:r>
                      <a:endParaRPr lang="en-CA" sz="180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12629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5645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2F1B8B3-7225-4E32-7255-AEEC6AEFFC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CA" dirty="0"/>
              <a:t>Discussion</a:t>
            </a:r>
            <a:endParaRPr lang="en-CA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8A0752FC-CE8B-C44E-5566-577277267F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CA" sz="2800" dirty="0"/>
              <a:t>VPSG@iea.cc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42100347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posed reporting structure for IEA 2024" id="{321020AC-1284-EB40-915E-3DD0204F01EB}" vid="{E2D9CD7B-EB96-7C43-8ED9-78636B0546E9}"/>
    </a:ext>
  </a:extLst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Yu Gothic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reporting structure for IEA 2024</Template>
  <TotalTime>985</TotalTime>
  <Words>659</Words>
  <Application>Microsoft Office PowerPoint</Application>
  <PresentationFormat>Affichage à l'écran (16:10)</PresentationFormat>
  <Paragraphs>109</Paragraphs>
  <Slides>9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6" baseType="lpstr">
      <vt:lpstr>Yu Gothic</vt:lpstr>
      <vt:lpstr>Aptos</vt:lpstr>
      <vt:lpstr>Arial</vt:lpstr>
      <vt:lpstr>Calibri</vt:lpstr>
      <vt:lpstr>Lato</vt:lpstr>
      <vt:lpstr>Lato Black</vt:lpstr>
      <vt:lpstr>Office テーマ</vt:lpstr>
      <vt:lpstr>Main projects of Vice-President Secretary General</vt:lpstr>
      <vt:lpstr>Improve IEA internal stakeholder communications </vt:lpstr>
      <vt:lpstr>Sustaining Member value</vt:lpstr>
      <vt:lpstr>Improve process efficiency</vt:lpstr>
      <vt:lpstr>Ambassador report: </vt:lpstr>
      <vt:lpstr>Webinar Certificate Production </vt:lpstr>
      <vt:lpstr>Enhance Operating Procedures</vt:lpstr>
      <vt:lpstr>New Policy: Financial support of IEA presentations (non-officer)   </vt:lpstr>
      <vt:lpstr>Discussion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Nancy Black</dc:creator>
  <cp:lastModifiedBy>Nancy Black</cp:lastModifiedBy>
  <cp:revision>16</cp:revision>
  <dcterms:created xsi:type="dcterms:W3CDTF">2025-02-05T20:28:12Z</dcterms:created>
  <dcterms:modified xsi:type="dcterms:W3CDTF">2025-10-26T23:14:07Z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0689301-32b1-463b-ba86-10202492460a_Enabled">
    <vt:lpwstr>true</vt:lpwstr>
  </property>
  <property fmtid="{D5CDD505-2E9C-101B-9397-08002B2CF9AE}" pid="3" name="MSIP_Label_d0689301-32b1-463b-ba86-10202492460a_SetDate">
    <vt:lpwstr>2025-09-25T00:42:32Z</vt:lpwstr>
  </property>
  <property fmtid="{D5CDD505-2E9C-101B-9397-08002B2CF9AE}" pid="4" name="MSIP_Label_d0689301-32b1-463b-ba86-10202492460a_Method">
    <vt:lpwstr>Standard</vt:lpwstr>
  </property>
  <property fmtid="{D5CDD505-2E9C-101B-9397-08002B2CF9AE}" pid="5" name="MSIP_Label_d0689301-32b1-463b-ba86-10202492460a_Name">
    <vt:lpwstr>defa4170-0d19-0005-0003-bc88714345d2</vt:lpwstr>
  </property>
  <property fmtid="{D5CDD505-2E9C-101B-9397-08002B2CF9AE}" pid="6" name="MSIP_Label_d0689301-32b1-463b-ba86-10202492460a_SiteId">
    <vt:lpwstr>810c295f-e817-4c4e-8996-9b66369b8012</vt:lpwstr>
  </property>
  <property fmtid="{D5CDD505-2E9C-101B-9397-08002B2CF9AE}" pid="7" name="MSIP_Label_d0689301-32b1-463b-ba86-10202492460a_ActionId">
    <vt:lpwstr>99af6334-dbbb-4167-9ccf-35c51a3a2657</vt:lpwstr>
  </property>
  <property fmtid="{D5CDD505-2E9C-101B-9397-08002B2CF9AE}" pid="8" name="MSIP_Label_d0689301-32b1-463b-ba86-10202492460a_ContentBits">
    <vt:lpwstr>0</vt:lpwstr>
  </property>
  <property fmtid="{D5CDD505-2E9C-101B-9397-08002B2CF9AE}" pid="9" name="MSIP_Label_d0689301-32b1-463b-ba86-10202492460a_Tag">
    <vt:lpwstr>10, 3, 0, 1</vt:lpwstr>
  </property>
</Properties>
</file>