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14"/>
  </p:notesMasterIdLst>
  <p:sldIdLst>
    <p:sldId id="257" r:id="rId2"/>
    <p:sldId id="260" r:id="rId3"/>
    <p:sldId id="271" r:id="rId4"/>
    <p:sldId id="263" r:id="rId5"/>
    <p:sldId id="273" r:id="rId6"/>
    <p:sldId id="279" r:id="rId7"/>
    <p:sldId id="280" r:id="rId8"/>
    <p:sldId id="278" r:id="rId9"/>
    <p:sldId id="274" r:id="rId10"/>
    <p:sldId id="275" r:id="rId11"/>
    <p:sldId id="276" r:id="rId12"/>
    <p:sldId id="283"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797"/>
    <a:srgbClr val="E77A00"/>
    <a:srgbClr val="000000"/>
    <a:srgbClr val="EDB81D"/>
    <a:srgbClr val="A2DF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85"/>
    <p:restoredTop sz="83963" autoAdjust="0"/>
  </p:normalViewPr>
  <p:slideViewPr>
    <p:cSldViewPr snapToGrid="0" snapToObjects="1">
      <p:cViewPr varScale="1">
        <p:scale>
          <a:sx n="71" d="100"/>
          <a:sy n="71" d="100"/>
        </p:scale>
        <p:origin x="1186"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E0FCC3-A165-0E4E-A62D-77E48D416900}" type="datetimeFigureOut">
              <a:rPr lang="es-CO" smtClean="0"/>
              <a:t>27/10/2025</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F5A605-F999-BF44-9550-4A5581C0A761}" type="slidenum">
              <a:rPr lang="es-CO" smtClean="0"/>
              <a:t>‹Nr.›</a:t>
            </a:fld>
            <a:endParaRPr lang="es-CO"/>
          </a:p>
        </p:txBody>
      </p:sp>
    </p:spTree>
    <p:extLst>
      <p:ext uri="{BB962C8B-B14F-4D97-AF65-F5344CB8AC3E}">
        <p14:creationId xmlns:p14="http://schemas.microsoft.com/office/powerpoint/2010/main" val="2508614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entury" panose="02040604050505020304" pitchFamily="18" charset="0"/>
                <a:ea typeface="MS Mincho"/>
                <a:cs typeface="Arial" panose="020B0604020202020204" pitchFamily="34" charset="0"/>
              </a:rPr>
              <a:t>Earmarked Funds:</a:t>
            </a:r>
            <a:br>
              <a:rPr lang="en-US" sz="1800" kern="100" dirty="0">
                <a:effectLst/>
                <a:latin typeface="Century" panose="02040604050505020304" pitchFamily="18" charset="0"/>
                <a:ea typeface="MS Mincho"/>
                <a:cs typeface="Arial" panose="020B0604020202020204" pitchFamily="34" charset="0"/>
              </a:rPr>
            </a:br>
            <a:r>
              <a:rPr lang="en-US" sz="1800" kern="100" dirty="0">
                <a:effectLst/>
                <a:latin typeface="Century" panose="02040604050505020304" pitchFamily="18" charset="0"/>
                <a:ea typeface="MS Mincho"/>
                <a:cs typeface="Arial" panose="020B0604020202020204" pitchFamily="34" charset="0"/>
              </a:rPr>
              <a:t>In 2024, IDC funds of HFES and JES allowed experts from IDC countries an in-person attendance of the IEA 2024 Triennial World Congress supporting the development of Ergonomics and Human Factors in these regions. Before the congress, member and federated societies were informed that one person per society of LMIC and UMIC countries will be supported by an amount of USD 500. 7 (seven) societies responded. The process was managed by the chairperson of the IDC steering committee. At the end of 2024, IEA has still been managing two funds (originally provided by JES and ACE) with a total amount of USD 39,877 for supporting the development of Ergonomics and Human Factors in IDC countries.</a:t>
            </a:r>
            <a:endParaRPr lang="de-DE" sz="1800" kern="100" dirty="0">
              <a:effectLst/>
              <a:latin typeface="Arial" panose="020B0604020202020204" pitchFamily="34" charset="0"/>
              <a:ea typeface="MS Mincho"/>
              <a:cs typeface="Times New Roman" panose="02020603050405020304" pitchFamily="18" charset="0"/>
            </a:endParaRPr>
          </a:p>
          <a:p>
            <a:endParaRPr lang="de-DE" dirty="0"/>
          </a:p>
        </p:txBody>
      </p:sp>
      <p:sp>
        <p:nvSpPr>
          <p:cNvPr id="4" name="Foliennummernplatzhalter 3"/>
          <p:cNvSpPr>
            <a:spLocks noGrp="1"/>
          </p:cNvSpPr>
          <p:nvPr>
            <p:ph type="sldNum" sz="quarter" idx="5"/>
          </p:nvPr>
        </p:nvSpPr>
        <p:spPr/>
        <p:txBody>
          <a:bodyPr/>
          <a:lstStyle/>
          <a:p>
            <a:fld id="{B9F5A605-F999-BF44-9550-4A5581C0A761}" type="slidenum">
              <a:rPr lang="es-CO" smtClean="0"/>
              <a:t>2</a:t>
            </a:fld>
            <a:endParaRPr lang="es-CO"/>
          </a:p>
        </p:txBody>
      </p:sp>
    </p:spTree>
    <p:extLst>
      <p:ext uri="{BB962C8B-B14F-4D97-AF65-F5344CB8AC3E}">
        <p14:creationId xmlns:p14="http://schemas.microsoft.com/office/powerpoint/2010/main" val="33256438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entury" panose="02040604050505020304" pitchFamily="18" charset="0"/>
                <a:ea typeface="MS Mincho"/>
                <a:cs typeface="Arial" panose="020B0604020202020204" pitchFamily="34" charset="0"/>
              </a:rPr>
              <a:t>* Miscellaneous revenues includes </a:t>
            </a:r>
            <a:r>
              <a:rPr lang="en-US" sz="1800" kern="100" dirty="0" err="1">
                <a:effectLst/>
                <a:latin typeface="Century" panose="02040604050505020304" pitchFamily="18" charset="0"/>
                <a:ea typeface="MS Mincho"/>
                <a:cs typeface="Arial" panose="020B0604020202020204" pitchFamily="34" charset="0"/>
              </a:rPr>
              <a:t>royalities</a:t>
            </a:r>
            <a:r>
              <a:rPr lang="en-US" sz="1800" kern="100" dirty="0">
                <a:effectLst/>
                <a:latin typeface="Century" panose="02040604050505020304" pitchFamily="18" charset="0"/>
                <a:ea typeface="MS Mincho"/>
                <a:cs typeface="Arial" panose="020B0604020202020204" pitchFamily="34" charset="0"/>
              </a:rPr>
              <a:t> from Elsevier and released funds for awards operations</a:t>
            </a:r>
            <a:endParaRPr lang="de-DE" sz="1800" kern="100" dirty="0">
              <a:effectLst/>
              <a:latin typeface="Century" panose="02040604050505020304" pitchFamily="18" charset="0"/>
              <a:ea typeface="MS Mincho"/>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dirty="0">
                <a:effectLst/>
                <a:latin typeface="Century" panose="02040604050505020304" pitchFamily="18" charset="0"/>
                <a:ea typeface="MS Mincho"/>
                <a:cs typeface="Arial" panose="020B0604020202020204" pitchFamily="34" charset="0"/>
              </a:rPr>
              <a:t>** Miscellaneous expenditure is for the new IEA corporate image.</a:t>
            </a:r>
            <a:endParaRPr lang="de-DE" sz="1800" kern="100" dirty="0">
              <a:effectLst/>
              <a:latin typeface="Century" panose="02040604050505020304" pitchFamily="18" charset="0"/>
              <a:ea typeface="MS Mincho"/>
              <a:cs typeface="Arial" panose="020B0604020202020204" pitchFamily="34" charset="0"/>
            </a:endParaRPr>
          </a:p>
          <a:p>
            <a:endParaRPr lang="de-DE" dirty="0"/>
          </a:p>
        </p:txBody>
      </p:sp>
      <p:sp>
        <p:nvSpPr>
          <p:cNvPr id="4" name="Foliennummernplatzhalter 3"/>
          <p:cNvSpPr>
            <a:spLocks noGrp="1"/>
          </p:cNvSpPr>
          <p:nvPr>
            <p:ph type="sldNum" sz="quarter" idx="5"/>
          </p:nvPr>
        </p:nvSpPr>
        <p:spPr/>
        <p:txBody>
          <a:bodyPr/>
          <a:lstStyle/>
          <a:p>
            <a:fld id="{B9F5A605-F999-BF44-9550-4A5581C0A761}" type="slidenum">
              <a:rPr lang="es-CO" smtClean="0"/>
              <a:t>3</a:t>
            </a:fld>
            <a:endParaRPr lang="es-CO"/>
          </a:p>
        </p:txBody>
      </p:sp>
    </p:spTree>
    <p:extLst>
      <p:ext uri="{BB962C8B-B14F-4D97-AF65-F5344CB8AC3E}">
        <p14:creationId xmlns:p14="http://schemas.microsoft.com/office/powerpoint/2010/main" val="3416228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MX"/>
              <a:t>Haz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MX"/>
              <a:t>Haz clic para editar el estilo de subtítulo del patrón</a:t>
            </a:r>
            <a:endParaRPr lang="en-US" dirty="0"/>
          </a:p>
        </p:txBody>
      </p:sp>
      <p:sp>
        <p:nvSpPr>
          <p:cNvPr id="4" name="Date Placeholder 3"/>
          <p:cNvSpPr>
            <a:spLocks noGrp="1"/>
          </p:cNvSpPr>
          <p:nvPr>
            <p:ph type="dt" sz="half" idx="10"/>
          </p:nvPr>
        </p:nvSpPr>
        <p:spPr/>
        <p:txBody>
          <a:bodyPr/>
          <a:lstStyle/>
          <a:p>
            <a:fld id="{D80946C7-51E9-7A45-8388-24E1A6C56621}" type="datetimeFigureOut">
              <a:rPr lang="es-CO" smtClean="0"/>
              <a:t>27/10/2025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3865807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Content Placeholder 2"/>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D80946C7-51E9-7A45-8388-24E1A6C56621}" type="datetimeFigureOut">
              <a:rPr lang="es-CO" smtClean="0"/>
              <a:t>27/10/2025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3882005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MX"/>
              <a:t>Haz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Date Placeholder 3"/>
          <p:cNvSpPr>
            <a:spLocks noGrp="1"/>
          </p:cNvSpPr>
          <p:nvPr>
            <p:ph type="dt" sz="half" idx="10"/>
          </p:nvPr>
        </p:nvSpPr>
        <p:spPr/>
        <p:txBody>
          <a:bodyPr/>
          <a:lstStyle/>
          <a:p>
            <a:fld id="{D80946C7-51E9-7A45-8388-24E1A6C56621}" type="datetimeFigureOut">
              <a:rPr lang="es-CO" smtClean="0"/>
              <a:t>27/10/2025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483857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5" name="Date Placeholder 4"/>
          <p:cNvSpPr>
            <a:spLocks noGrp="1"/>
          </p:cNvSpPr>
          <p:nvPr>
            <p:ph type="dt" sz="half" idx="10"/>
          </p:nvPr>
        </p:nvSpPr>
        <p:spPr/>
        <p:txBody>
          <a:bodyPr/>
          <a:lstStyle/>
          <a:p>
            <a:fld id="{D80946C7-51E9-7A45-8388-24E1A6C56621}" type="datetimeFigureOut">
              <a:rPr lang="es-CO" smtClean="0"/>
              <a:t>27/10/2025</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931068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MX"/>
              <a:t>Haz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7" name="Date Placeholder 6"/>
          <p:cNvSpPr>
            <a:spLocks noGrp="1"/>
          </p:cNvSpPr>
          <p:nvPr>
            <p:ph type="dt" sz="half" idx="10"/>
          </p:nvPr>
        </p:nvSpPr>
        <p:spPr/>
        <p:txBody>
          <a:bodyPr/>
          <a:lstStyle/>
          <a:p>
            <a:fld id="{D80946C7-51E9-7A45-8388-24E1A6C56621}" type="datetimeFigureOut">
              <a:rPr lang="es-CO" smtClean="0"/>
              <a:t>27/10/2025</a:t>
            </a:fld>
            <a:endParaRPr lang="es-CO"/>
          </a:p>
        </p:txBody>
      </p:sp>
      <p:sp>
        <p:nvSpPr>
          <p:cNvPr id="8" name="Footer Placeholder 7"/>
          <p:cNvSpPr>
            <a:spLocks noGrp="1"/>
          </p:cNvSpPr>
          <p:nvPr>
            <p:ph type="ftr" sz="quarter" idx="11"/>
          </p:nvPr>
        </p:nvSpPr>
        <p:spPr/>
        <p:txBody>
          <a:bodyPr/>
          <a:lstStyle/>
          <a:p>
            <a:endParaRPr lang="es-CO"/>
          </a:p>
        </p:txBody>
      </p:sp>
      <p:sp>
        <p:nvSpPr>
          <p:cNvPr id="9" name="Slide Number Placeholder 8"/>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31837215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Date Placeholder 2"/>
          <p:cNvSpPr>
            <a:spLocks noGrp="1"/>
          </p:cNvSpPr>
          <p:nvPr>
            <p:ph type="dt" sz="half" idx="10"/>
          </p:nvPr>
        </p:nvSpPr>
        <p:spPr/>
        <p:txBody>
          <a:bodyPr/>
          <a:lstStyle/>
          <a:p>
            <a:fld id="{D80946C7-51E9-7A45-8388-24E1A6C56621}" type="datetimeFigureOut">
              <a:rPr lang="es-CO" smtClean="0"/>
              <a:t>27/10/2025</a:t>
            </a:fld>
            <a:endParaRPr lang="es-CO"/>
          </a:p>
        </p:txBody>
      </p:sp>
      <p:sp>
        <p:nvSpPr>
          <p:cNvPr id="4" name="Footer Placeholder 3"/>
          <p:cNvSpPr>
            <a:spLocks noGrp="1"/>
          </p:cNvSpPr>
          <p:nvPr>
            <p:ph type="ftr" sz="quarter" idx="11"/>
          </p:nvPr>
        </p:nvSpPr>
        <p:spPr/>
        <p:txBody>
          <a:bodyPr/>
          <a:lstStyle/>
          <a:p>
            <a:endParaRPr lang="es-CO"/>
          </a:p>
        </p:txBody>
      </p:sp>
      <p:sp>
        <p:nvSpPr>
          <p:cNvPr id="5" name="Slide Number Placeholder 4"/>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2969474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0946C7-51E9-7A45-8388-24E1A6C56621}" type="datetimeFigureOut">
              <a:rPr lang="es-CO" smtClean="0"/>
              <a:t>27/10/2025</a:t>
            </a:fld>
            <a:endParaRPr lang="es-CO"/>
          </a:p>
        </p:txBody>
      </p:sp>
      <p:sp>
        <p:nvSpPr>
          <p:cNvPr id="3" name="Footer Placeholder 2"/>
          <p:cNvSpPr>
            <a:spLocks noGrp="1"/>
          </p:cNvSpPr>
          <p:nvPr>
            <p:ph type="ftr" sz="quarter" idx="11"/>
          </p:nvPr>
        </p:nvSpPr>
        <p:spPr/>
        <p:txBody>
          <a:bodyPr/>
          <a:lstStyle/>
          <a:p>
            <a:endParaRPr lang="es-CO"/>
          </a:p>
        </p:txBody>
      </p:sp>
      <p:sp>
        <p:nvSpPr>
          <p:cNvPr id="4" name="Slide Number Placeholder 3"/>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364461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D80946C7-51E9-7A45-8388-24E1A6C56621}" type="datetimeFigureOut">
              <a:rPr lang="es-CO" smtClean="0"/>
              <a:t>27/10/2025</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2891212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MX"/>
              <a:t>Haz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MX"/>
              <a:t>Haz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D80946C7-51E9-7A45-8388-24E1A6C56621}" type="datetimeFigureOut">
              <a:rPr lang="es-CO" smtClean="0"/>
              <a:t>27/10/2025</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22543218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D80946C7-51E9-7A45-8388-24E1A6C56621}" type="datetimeFigureOut">
              <a:rPr lang="es-CO" smtClean="0"/>
              <a:t>27/10/2025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109663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MX"/>
              <a:t>Haz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D80946C7-51E9-7A45-8388-24E1A6C56621}" type="datetimeFigureOut">
              <a:rPr lang="es-CO" smtClean="0"/>
              <a:t>27/10/2025</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F8197437-41C6-1147-8376-908878CD0D91}" type="slidenum">
              <a:rPr lang="es-CO" smtClean="0"/>
              <a:t>‹Nr.›</a:t>
            </a:fld>
            <a:endParaRPr lang="es-CO"/>
          </a:p>
        </p:txBody>
      </p:sp>
    </p:spTree>
    <p:extLst>
      <p:ext uri="{BB962C8B-B14F-4D97-AF65-F5344CB8AC3E}">
        <p14:creationId xmlns:p14="http://schemas.microsoft.com/office/powerpoint/2010/main" val="316412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0946C7-51E9-7A45-8388-24E1A6C56621}" type="datetimeFigureOut">
              <a:rPr lang="es-CO" smtClean="0"/>
              <a:t>27/10/2025</a:t>
            </a:fld>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197437-41C6-1147-8376-908878CD0D91}" type="slidenum">
              <a:rPr lang="es-CO" smtClean="0"/>
              <a:t>‹Nr.›</a:t>
            </a:fld>
            <a:endParaRPr lang="es-CO"/>
          </a:p>
        </p:txBody>
      </p:sp>
    </p:spTree>
    <p:extLst>
      <p:ext uri="{BB962C8B-B14F-4D97-AF65-F5344CB8AC3E}">
        <p14:creationId xmlns:p14="http://schemas.microsoft.com/office/powerpoint/2010/main" val="292145932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0E10B1B7-DAFF-9142-875B-7DD47C6A9FEC}"/>
              </a:ext>
            </a:extLst>
          </p:cNvPr>
          <p:cNvPicPr>
            <a:picLocks noChangeAspect="1"/>
          </p:cNvPicPr>
          <p:nvPr/>
        </p:nvPicPr>
        <p:blipFill>
          <a:blip r:embed="rId2"/>
          <a:stretch>
            <a:fillRect/>
          </a:stretch>
        </p:blipFill>
        <p:spPr>
          <a:xfrm>
            <a:off x="-70338" y="-54933"/>
            <a:ext cx="12235448" cy="6912933"/>
          </a:xfrm>
          <a:prstGeom prst="rect">
            <a:avLst/>
          </a:prstGeom>
        </p:spPr>
      </p:pic>
      <p:sp>
        <p:nvSpPr>
          <p:cNvPr id="2" name="Título 1">
            <a:extLst>
              <a:ext uri="{FF2B5EF4-FFF2-40B4-BE49-F238E27FC236}">
                <a16:creationId xmlns:a16="http://schemas.microsoft.com/office/drawing/2014/main" id="{83228C0A-544B-9342-B5E0-8C70AC3C1386}"/>
              </a:ext>
            </a:extLst>
          </p:cNvPr>
          <p:cNvSpPr>
            <a:spLocks noGrp="1"/>
          </p:cNvSpPr>
          <p:nvPr>
            <p:ph type="title"/>
          </p:nvPr>
        </p:nvSpPr>
        <p:spPr>
          <a:xfrm>
            <a:off x="838200" y="2728703"/>
            <a:ext cx="10515600" cy="858559"/>
          </a:xfrm>
        </p:spPr>
        <p:txBody>
          <a:bodyPr>
            <a:noAutofit/>
          </a:bodyPr>
          <a:lstStyle/>
          <a:p>
            <a:r>
              <a:rPr lang="es-CO" sz="6000" b="1" dirty="0" err="1">
                <a:solidFill>
                  <a:srgbClr val="009797"/>
                </a:solidFill>
                <a:latin typeface="Lato Black" panose="020F0502020204030203" pitchFamily="34" charset="77"/>
              </a:rPr>
              <a:t>Treasurer’s</a:t>
            </a:r>
            <a:r>
              <a:rPr lang="es-CO" sz="6000" b="1" dirty="0">
                <a:solidFill>
                  <a:srgbClr val="009797"/>
                </a:solidFill>
                <a:latin typeface="Lato Black" panose="020F0502020204030203" pitchFamily="34" charset="77"/>
              </a:rPr>
              <a:t> </a:t>
            </a:r>
            <a:r>
              <a:rPr lang="es-CO" sz="6000" b="1" dirty="0" err="1">
                <a:solidFill>
                  <a:srgbClr val="009797"/>
                </a:solidFill>
                <a:latin typeface="Lato Black" panose="020F0502020204030203" pitchFamily="34" charset="77"/>
              </a:rPr>
              <a:t>Report</a:t>
            </a:r>
            <a:r>
              <a:rPr lang="es-CO" sz="6000" b="1" dirty="0">
                <a:solidFill>
                  <a:srgbClr val="009797"/>
                </a:solidFill>
                <a:latin typeface="Lato Black" panose="020F0502020204030203" pitchFamily="34" charset="77"/>
              </a:rPr>
              <a:t> 2024</a:t>
            </a:r>
            <a:endParaRPr lang="es-CO" sz="3600" b="1" dirty="0">
              <a:solidFill>
                <a:srgbClr val="009797"/>
              </a:solidFill>
              <a:latin typeface="Lato Black" panose="020F0502020204030203" pitchFamily="34" charset="77"/>
            </a:endParaRPr>
          </a:p>
        </p:txBody>
      </p:sp>
      <p:sp>
        <p:nvSpPr>
          <p:cNvPr id="6" name="Título 1">
            <a:extLst>
              <a:ext uri="{FF2B5EF4-FFF2-40B4-BE49-F238E27FC236}">
                <a16:creationId xmlns:a16="http://schemas.microsoft.com/office/drawing/2014/main" id="{034BAE20-E265-AD4C-880C-555A1C7D2F51}"/>
              </a:ext>
            </a:extLst>
          </p:cNvPr>
          <p:cNvSpPr txBox="1">
            <a:spLocks/>
          </p:cNvSpPr>
          <p:nvPr/>
        </p:nvSpPr>
        <p:spPr>
          <a:xfrm>
            <a:off x="1802376" y="4808554"/>
            <a:ext cx="8490020" cy="85855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CO" sz="4500" b="1" i="1" dirty="0">
                <a:solidFill>
                  <a:srgbClr val="E77A00"/>
                </a:solidFill>
                <a:latin typeface="Lato" panose="020F0502020204030203" pitchFamily="34" charset="77"/>
              </a:rPr>
              <a:t>IEA VP </a:t>
            </a:r>
            <a:r>
              <a:rPr lang="es-CO" sz="4500" b="1" i="1" dirty="0" err="1">
                <a:solidFill>
                  <a:srgbClr val="E77A00"/>
                </a:solidFill>
                <a:latin typeface="Lato" panose="020F0502020204030203" pitchFamily="34" charset="77"/>
              </a:rPr>
              <a:t>Treasurer</a:t>
            </a:r>
            <a:endParaRPr lang="es-CO" sz="4500" b="1" i="1" dirty="0">
              <a:solidFill>
                <a:srgbClr val="E77A00"/>
              </a:solidFill>
              <a:latin typeface="Lato" panose="020F0502020204030203" pitchFamily="34" charset="77"/>
            </a:endParaRPr>
          </a:p>
        </p:txBody>
      </p:sp>
      <p:sp>
        <p:nvSpPr>
          <p:cNvPr id="7" name="Marcador de contenido 2">
            <a:extLst>
              <a:ext uri="{FF2B5EF4-FFF2-40B4-BE49-F238E27FC236}">
                <a16:creationId xmlns:a16="http://schemas.microsoft.com/office/drawing/2014/main" id="{6D1FECC4-B29F-A74C-AD8C-633E30FB81EF}"/>
              </a:ext>
            </a:extLst>
          </p:cNvPr>
          <p:cNvSpPr>
            <a:spLocks noGrp="1"/>
          </p:cNvSpPr>
          <p:nvPr>
            <p:ph idx="1"/>
          </p:nvPr>
        </p:nvSpPr>
        <p:spPr>
          <a:xfrm>
            <a:off x="2927838" y="5911447"/>
            <a:ext cx="6336323" cy="459451"/>
          </a:xfrm>
        </p:spPr>
        <p:txBody>
          <a:bodyPr>
            <a:normAutofit/>
          </a:bodyPr>
          <a:lstStyle/>
          <a:p>
            <a:pPr marL="0" indent="0" algn="ctr">
              <a:buNone/>
            </a:pPr>
            <a:r>
              <a:rPr lang="es-CO" sz="2400" dirty="0">
                <a:solidFill>
                  <a:schemeClr val="accent1"/>
                </a:solidFill>
              </a:rPr>
              <a:t>Thomas Alexander</a:t>
            </a:r>
          </a:p>
        </p:txBody>
      </p:sp>
    </p:spTree>
    <p:extLst>
      <p:ext uri="{BB962C8B-B14F-4D97-AF65-F5344CB8AC3E}">
        <p14:creationId xmlns:p14="http://schemas.microsoft.com/office/powerpoint/2010/main" val="410652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200" y="681038"/>
            <a:ext cx="9279325"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O" sz="4500" b="1" dirty="0">
                <a:solidFill>
                  <a:srgbClr val="009797"/>
                </a:solidFill>
                <a:latin typeface="Lato Black" panose="020F0502020204030203" pitchFamily="34" charset="77"/>
              </a:rPr>
              <a:t>2024 </a:t>
            </a:r>
            <a:r>
              <a:rPr lang="es-CO" sz="4500" b="1" dirty="0" err="1">
                <a:solidFill>
                  <a:srgbClr val="009797"/>
                </a:solidFill>
                <a:latin typeface="Lato Black" panose="020F0502020204030203" pitchFamily="34" charset="77"/>
              </a:rPr>
              <a:t>Assets</a:t>
            </a:r>
            <a:r>
              <a:rPr lang="es-CO" sz="4500" b="1" dirty="0">
                <a:solidFill>
                  <a:srgbClr val="009797"/>
                </a:solidFill>
                <a:latin typeface="Lato Black" panose="020F0502020204030203" pitchFamily="34" charset="77"/>
              </a:rPr>
              <a:t> and </a:t>
            </a:r>
            <a:r>
              <a:rPr lang="es-CO" sz="4500" b="1" dirty="0" err="1">
                <a:solidFill>
                  <a:srgbClr val="009797"/>
                </a:solidFill>
                <a:latin typeface="Lato Black" panose="020F0502020204030203" pitchFamily="34" charset="77"/>
              </a:rPr>
              <a:t>Liabilities</a:t>
            </a:r>
            <a:endParaRPr lang="es-CO" sz="4500" b="1" dirty="0">
              <a:solidFill>
                <a:srgbClr val="009797"/>
              </a:solidFill>
              <a:latin typeface="Lato Black" panose="020F0502020204030203" pitchFamily="34" charset="77"/>
            </a:endParaRPr>
          </a:p>
        </p:txBody>
      </p:sp>
      <p:sp>
        <p:nvSpPr>
          <p:cNvPr id="12" name="Marcador de contenido 2">
            <a:extLst>
              <a:ext uri="{FF2B5EF4-FFF2-40B4-BE49-F238E27FC236}">
                <a16:creationId xmlns:a16="http://schemas.microsoft.com/office/drawing/2014/main" id="{BAB23F5D-5AA3-2847-858C-B4490DC1FB1D}"/>
              </a:ext>
            </a:extLst>
          </p:cNvPr>
          <p:cNvSpPr>
            <a:spLocks noGrp="1"/>
          </p:cNvSpPr>
          <p:nvPr>
            <p:ph idx="1"/>
          </p:nvPr>
        </p:nvSpPr>
        <p:spPr>
          <a:xfrm>
            <a:off x="838199" y="2944168"/>
            <a:ext cx="6813885" cy="2782864"/>
          </a:xfrm>
        </p:spPr>
        <p:txBody>
          <a:bodyPr>
            <a:normAutofit fontScale="92500" lnSpcReduction="20000"/>
          </a:bodyPr>
          <a:lstStyle/>
          <a:p>
            <a:pPr marL="0" indent="0">
              <a:buNone/>
            </a:pPr>
            <a:r>
              <a:rPr lang="en-US" sz="2000" dirty="0">
                <a:solidFill>
                  <a:schemeClr val="accent1"/>
                </a:solidFill>
                <a:latin typeface="Lato" panose="020F0502020204030203" pitchFamily="34" charset="77"/>
              </a:rPr>
              <a:t>IEA’s equity increased by </a:t>
            </a:r>
            <a:r>
              <a:rPr lang="en-US" sz="2000" b="1" dirty="0">
                <a:solidFill>
                  <a:schemeClr val="accent1"/>
                </a:solidFill>
                <a:latin typeface="Lato" panose="020F0502020204030203" pitchFamily="34" charset="77"/>
              </a:rPr>
              <a:t>USD 12,966 </a:t>
            </a:r>
          </a:p>
          <a:p>
            <a:r>
              <a:rPr lang="en-US" sz="2000" dirty="0">
                <a:solidFill>
                  <a:schemeClr val="accent1"/>
                </a:solidFill>
                <a:latin typeface="Lato" panose="020F0502020204030203" pitchFamily="34" charset="77"/>
              </a:rPr>
              <a:t>from USD 419,347 on Dec 31, 2023, </a:t>
            </a:r>
          </a:p>
          <a:p>
            <a:r>
              <a:rPr lang="en-US" sz="2000" dirty="0">
                <a:solidFill>
                  <a:schemeClr val="accent1"/>
                </a:solidFill>
                <a:latin typeface="Lato" panose="020F0502020204030203" pitchFamily="34" charset="77"/>
              </a:rPr>
              <a:t>to USD 432,313 on Dec 31, 2024, </a:t>
            </a:r>
          </a:p>
          <a:p>
            <a:pPr marL="0" indent="0">
              <a:buNone/>
            </a:pPr>
            <a:r>
              <a:rPr lang="en-US" sz="2000" dirty="0">
                <a:solidFill>
                  <a:schemeClr val="accent1"/>
                </a:solidFill>
                <a:latin typeface="Lato" panose="020F0502020204030203" pitchFamily="34" charset="77"/>
              </a:rPr>
              <a:t>because of a  </a:t>
            </a:r>
          </a:p>
          <a:p>
            <a:r>
              <a:rPr lang="en-US" sz="2000" dirty="0">
                <a:solidFill>
                  <a:schemeClr val="accent1"/>
                </a:solidFill>
                <a:latin typeface="Lato" panose="020F0502020204030203" pitchFamily="34" charset="77"/>
              </a:rPr>
              <a:t>successful </a:t>
            </a:r>
            <a:r>
              <a:rPr lang="en-US" sz="2000" b="1" dirty="0">
                <a:solidFill>
                  <a:schemeClr val="accent1"/>
                </a:solidFill>
                <a:latin typeface="Lato" panose="020F0502020204030203" pitchFamily="34" charset="77"/>
              </a:rPr>
              <a:t>recruitment</a:t>
            </a:r>
            <a:r>
              <a:rPr lang="en-US" sz="2000" dirty="0">
                <a:solidFill>
                  <a:schemeClr val="accent1"/>
                </a:solidFill>
                <a:latin typeface="Lato" panose="020F0502020204030203" pitchFamily="34" charset="77"/>
              </a:rPr>
              <a:t>,</a:t>
            </a:r>
          </a:p>
          <a:p>
            <a:r>
              <a:rPr lang="en-US" sz="2000" b="1" dirty="0">
                <a:solidFill>
                  <a:schemeClr val="accent1"/>
                </a:solidFill>
                <a:latin typeface="Lato" panose="020F0502020204030203" pitchFamily="34" charset="77"/>
              </a:rPr>
              <a:t>fixed-term investments </a:t>
            </a:r>
            <a:r>
              <a:rPr lang="en-US" sz="2000" dirty="0">
                <a:solidFill>
                  <a:schemeClr val="accent1"/>
                </a:solidFill>
                <a:latin typeface="Lato" panose="020F0502020204030203" pitchFamily="34" charset="77"/>
              </a:rPr>
              <a:t>at UBS,</a:t>
            </a:r>
          </a:p>
          <a:p>
            <a:r>
              <a:rPr lang="en-US" sz="2000" dirty="0">
                <a:solidFill>
                  <a:schemeClr val="accent1"/>
                </a:solidFill>
                <a:latin typeface="Lato" panose="020F0502020204030203" pitchFamily="34" charset="77"/>
              </a:rPr>
              <a:t>payment of </a:t>
            </a:r>
            <a:r>
              <a:rPr lang="en-US" sz="2000" b="1" dirty="0">
                <a:solidFill>
                  <a:schemeClr val="accent1"/>
                </a:solidFill>
                <a:latin typeface="Lato" panose="020F0502020204030203" pitchFamily="34" charset="77"/>
              </a:rPr>
              <a:t>capitation fee </a:t>
            </a:r>
            <a:r>
              <a:rPr lang="en-US" sz="2000" dirty="0">
                <a:solidFill>
                  <a:schemeClr val="accent1"/>
                </a:solidFill>
                <a:latin typeface="Lato" panose="020F0502020204030203" pitchFamily="34" charset="77"/>
              </a:rPr>
              <a:t>of ESK.</a:t>
            </a:r>
          </a:p>
          <a:p>
            <a:pPr marL="0" indent="0">
              <a:buNone/>
            </a:pPr>
            <a:r>
              <a:rPr lang="en-US" sz="2000" dirty="0">
                <a:solidFill>
                  <a:schemeClr val="accent1"/>
                </a:solidFill>
                <a:latin typeface="Lato" panose="020F0502020204030203" pitchFamily="34" charset="77"/>
              </a:rPr>
              <a:t>*funds: Support IEA2024 IDC part.</a:t>
            </a:r>
          </a:p>
        </p:txBody>
      </p:sp>
      <p:graphicFrame>
        <p:nvGraphicFramePr>
          <p:cNvPr id="6" name="Inhaltsplatzhalter 3">
            <a:extLst>
              <a:ext uri="{FF2B5EF4-FFF2-40B4-BE49-F238E27FC236}">
                <a16:creationId xmlns:a16="http://schemas.microsoft.com/office/drawing/2014/main" id="{C15C2CC0-D331-4888-95F4-127BADC7ECD8}"/>
              </a:ext>
            </a:extLst>
          </p:cNvPr>
          <p:cNvGraphicFramePr>
            <a:graphicFrameLocks/>
          </p:cNvGraphicFramePr>
          <p:nvPr>
            <p:extLst>
              <p:ext uri="{D42A27DB-BD31-4B8C-83A1-F6EECF244321}">
                <p14:modId xmlns:p14="http://schemas.microsoft.com/office/powerpoint/2010/main" val="2728283692"/>
              </p:ext>
            </p:extLst>
          </p:nvPr>
        </p:nvGraphicFramePr>
        <p:xfrm>
          <a:off x="5047281" y="1550830"/>
          <a:ext cx="6544753" cy="3799306"/>
        </p:xfrm>
        <a:graphic>
          <a:graphicData uri="http://schemas.openxmlformats.org/drawingml/2006/table">
            <a:tbl>
              <a:tblPr firstRow="1" firstCol="1" bandRow="1">
                <a:tableStyleId>{5C22544A-7EE6-4342-B048-85BDC9FD1C3A}</a:tableStyleId>
              </a:tblPr>
              <a:tblGrid>
                <a:gridCol w="2118618">
                  <a:extLst>
                    <a:ext uri="{9D8B030D-6E8A-4147-A177-3AD203B41FA5}">
                      <a16:colId xmlns:a16="http://schemas.microsoft.com/office/drawing/2014/main" val="1944257764"/>
                    </a:ext>
                  </a:extLst>
                </a:gridCol>
                <a:gridCol w="1205003">
                  <a:extLst>
                    <a:ext uri="{9D8B030D-6E8A-4147-A177-3AD203B41FA5}">
                      <a16:colId xmlns:a16="http://schemas.microsoft.com/office/drawing/2014/main" val="396824786"/>
                    </a:ext>
                  </a:extLst>
                </a:gridCol>
                <a:gridCol w="1968670">
                  <a:extLst>
                    <a:ext uri="{9D8B030D-6E8A-4147-A177-3AD203B41FA5}">
                      <a16:colId xmlns:a16="http://schemas.microsoft.com/office/drawing/2014/main" val="750537236"/>
                    </a:ext>
                  </a:extLst>
                </a:gridCol>
                <a:gridCol w="1252462">
                  <a:extLst>
                    <a:ext uri="{9D8B030D-6E8A-4147-A177-3AD203B41FA5}">
                      <a16:colId xmlns:a16="http://schemas.microsoft.com/office/drawing/2014/main" val="743250785"/>
                    </a:ext>
                  </a:extLst>
                </a:gridCol>
              </a:tblGrid>
              <a:tr h="369688">
                <a:tc gridSpan="4">
                  <a:txBody>
                    <a:bodyPr/>
                    <a:lstStyle/>
                    <a:p>
                      <a:pPr algn="ctr">
                        <a:spcAft>
                          <a:spcPts val="250"/>
                        </a:spcAft>
                      </a:pPr>
                      <a:r>
                        <a:rPr lang="en-US" sz="2000" kern="0" dirty="0">
                          <a:effectLst/>
                          <a:latin typeface="+mn-lt"/>
                        </a:rPr>
                        <a:t>Balance Sheet: January 1 – December 31, 2024</a:t>
                      </a:r>
                    </a:p>
                    <a:p>
                      <a:pPr algn="ctr">
                        <a:spcAft>
                          <a:spcPts val="250"/>
                        </a:spcAft>
                      </a:pPr>
                      <a:endParaRPr lang="de-DE" sz="1400" kern="100" dirty="0">
                        <a:effectLst/>
                        <a:latin typeface="+mn-lt"/>
                        <a:ea typeface="MS Mincho"/>
                        <a:cs typeface="Arial" panose="020B0604020202020204" pitchFamily="34" charset="0"/>
                      </a:endParaRPr>
                    </a:p>
                  </a:txBody>
                  <a:tcPr marL="68580" marR="68580" marT="0" marB="0" anchor="ct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4232495760"/>
                  </a:ext>
                </a:extLst>
              </a:tr>
              <a:tr h="521517">
                <a:tc gridSpan="2">
                  <a:txBody>
                    <a:bodyPr/>
                    <a:lstStyle/>
                    <a:p>
                      <a:pPr algn="ctr">
                        <a:spcAft>
                          <a:spcPts val="0"/>
                        </a:spcAft>
                      </a:pPr>
                      <a:r>
                        <a:rPr lang="en-US" sz="2000" kern="0" dirty="0">
                          <a:effectLst/>
                          <a:latin typeface="+mn-lt"/>
                        </a:rPr>
                        <a:t>Assets</a:t>
                      </a:r>
                      <a:endParaRPr lang="de-DE" sz="1400" kern="100" dirty="0">
                        <a:effectLst/>
                        <a:latin typeface="+mn-lt"/>
                        <a:ea typeface="MS Mincho"/>
                        <a:cs typeface="Arial" panose="020B0604020202020204" pitchFamily="34" charset="0"/>
                      </a:endParaRPr>
                    </a:p>
                  </a:txBody>
                  <a:tcPr marL="68580" marR="68580" marT="0" marB="0" anchor="ctr"/>
                </a:tc>
                <a:tc hMerge="1">
                  <a:txBody>
                    <a:bodyPr/>
                    <a:lstStyle/>
                    <a:p>
                      <a:endParaRPr lang="de-DE"/>
                    </a:p>
                  </a:txBody>
                  <a:tcPr/>
                </a:tc>
                <a:tc gridSpan="2">
                  <a:txBody>
                    <a:bodyPr/>
                    <a:lstStyle/>
                    <a:p>
                      <a:pPr algn="ctr">
                        <a:spcAft>
                          <a:spcPts val="0"/>
                        </a:spcAft>
                      </a:pPr>
                      <a:r>
                        <a:rPr lang="en-US" sz="2000" b="1" kern="0" dirty="0">
                          <a:effectLst/>
                          <a:latin typeface="+mn-lt"/>
                        </a:rPr>
                        <a:t>Liabilities</a:t>
                      </a:r>
                      <a:endParaRPr lang="de-DE" sz="1400" b="1" kern="100" dirty="0">
                        <a:effectLst/>
                        <a:latin typeface="+mn-lt"/>
                        <a:ea typeface="MS Mincho"/>
                        <a:cs typeface="Arial" panose="020B0604020202020204" pitchFamily="34" charset="0"/>
                      </a:endParaRPr>
                    </a:p>
                  </a:txBody>
                  <a:tcPr marL="68580" marR="68580" marT="0" marB="0" anchor="ctr"/>
                </a:tc>
                <a:tc hMerge="1">
                  <a:txBody>
                    <a:bodyPr/>
                    <a:lstStyle/>
                    <a:p>
                      <a:endParaRPr lang="de-DE"/>
                    </a:p>
                  </a:txBody>
                  <a:tcPr/>
                </a:tc>
                <a:extLst>
                  <a:ext uri="{0D108BD9-81ED-4DB2-BD59-A6C34878D82A}">
                    <a16:rowId xmlns:a16="http://schemas.microsoft.com/office/drawing/2014/main" val="3158146754"/>
                  </a:ext>
                </a:extLst>
              </a:tr>
              <a:tr h="231055">
                <a:tc>
                  <a:txBody>
                    <a:bodyPr/>
                    <a:lstStyle/>
                    <a:p>
                      <a:pPr algn="l"/>
                      <a:r>
                        <a:rPr lang="en-US" sz="1600" kern="0" dirty="0">
                          <a:solidFill>
                            <a:schemeClr val="bg1"/>
                          </a:solidFill>
                          <a:effectLst/>
                          <a:latin typeface="+mn-lt"/>
                          <a:ea typeface="Times New Roman" panose="02020603050405020304" pitchFamily="18" charset="0"/>
                          <a:cs typeface="Times New Roman" panose="02020603050405020304" pitchFamily="18" charset="0"/>
                        </a:rPr>
                        <a:t>Accounts</a:t>
                      </a:r>
                      <a:endParaRPr lang="de-DE" sz="1600" kern="100" dirty="0">
                        <a:solidFill>
                          <a:schemeClr val="bg1"/>
                        </a:solidFill>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$ 130,534</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600" b="0" kern="0" dirty="0">
                          <a:solidFill>
                            <a:srgbClr val="000000"/>
                          </a:solidFill>
                          <a:effectLst/>
                          <a:latin typeface="+mn-lt"/>
                          <a:ea typeface="Times New Roman" panose="02020603050405020304" pitchFamily="18" charset="0"/>
                          <a:cs typeface="Times New Roman" panose="02020603050405020304" pitchFamily="18" charset="0"/>
                        </a:rPr>
                        <a:t>Dues Advanced Received</a:t>
                      </a:r>
                      <a:endParaRPr lang="de-DE" sz="1600" b="0" kern="100" dirty="0">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$ 100</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763172761"/>
                  </a:ext>
                </a:extLst>
              </a:tr>
              <a:tr h="406657">
                <a:tc>
                  <a:txBody>
                    <a:bodyPr/>
                    <a:lstStyle/>
                    <a:p>
                      <a:pPr algn="l"/>
                      <a:r>
                        <a:rPr lang="en-US" sz="1600" kern="0" dirty="0">
                          <a:solidFill>
                            <a:schemeClr val="bg1"/>
                          </a:solidFill>
                          <a:effectLst/>
                          <a:latin typeface="+mn-lt"/>
                          <a:ea typeface="Times New Roman" panose="02020603050405020304" pitchFamily="18" charset="0"/>
                          <a:cs typeface="Times New Roman" panose="02020603050405020304" pitchFamily="18" charset="0"/>
                        </a:rPr>
                        <a:t>Investment</a:t>
                      </a:r>
                      <a:endParaRPr lang="de-DE" sz="1600" kern="100" dirty="0">
                        <a:solidFill>
                          <a:schemeClr val="bg1"/>
                        </a:solidFill>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$ 350,000</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600" b="0" kern="0" dirty="0">
                          <a:solidFill>
                            <a:srgbClr val="000000"/>
                          </a:solidFill>
                          <a:effectLst/>
                          <a:latin typeface="+mn-lt"/>
                          <a:ea typeface="Times New Roman" panose="02020603050405020304" pitchFamily="18" charset="0"/>
                          <a:cs typeface="Times New Roman" panose="02020603050405020304" pitchFamily="18" charset="0"/>
                        </a:rPr>
                        <a:t>Accounts Payable (incl. accrued expenses)</a:t>
                      </a:r>
                      <a:endParaRPr lang="de-DE" sz="1600" b="0" kern="100" dirty="0">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$ 8,244</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570108524"/>
                  </a:ext>
                </a:extLst>
              </a:tr>
              <a:tr h="242608">
                <a:tc>
                  <a:txBody>
                    <a:bodyPr/>
                    <a:lstStyle/>
                    <a:p>
                      <a:pPr algn="l"/>
                      <a:r>
                        <a:rPr lang="en-US" sz="1600" kern="0" dirty="0">
                          <a:solidFill>
                            <a:schemeClr val="bg1"/>
                          </a:solidFill>
                          <a:effectLst/>
                          <a:latin typeface="+mn-lt"/>
                          <a:ea typeface="Times New Roman" panose="02020603050405020304" pitchFamily="18" charset="0"/>
                          <a:cs typeface="Times New Roman" panose="02020603050405020304" pitchFamily="18" charset="0"/>
                        </a:rPr>
                        <a:t>Prepaid Expenses</a:t>
                      </a:r>
                      <a:endParaRPr lang="de-DE" sz="1600" kern="100" dirty="0">
                        <a:solidFill>
                          <a:schemeClr val="bg1"/>
                        </a:solidFill>
                        <a:effectLst/>
                        <a:latin typeface="+mn-lt"/>
                        <a:ea typeface="MS Mincho"/>
                        <a:cs typeface="Arial" panose="020B0604020202020204" pitchFamily="34" charset="0"/>
                      </a:endParaRPr>
                    </a:p>
                  </a:txBody>
                  <a:tcPr marL="68580" marR="68580" marT="0" marB="0" anchor="ctr"/>
                </a:tc>
                <a:tc>
                  <a:txBody>
                    <a:bodyPr/>
                    <a:lstStyle/>
                    <a:p>
                      <a:pPr algn="r"/>
                      <a:r>
                        <a:rPr lang="de-DE" sz="1600" kern="100" dirty="0">
                          <a:effectLst/>
                          <a:latin typeface="Century" panose="02040604050505020304" pitchFamily="18" charset="0"/>
                          <a:ea typeface="MS Mincho"/>
                          <a:cs typeface="Arial" panose="020B0604020202020204" pitchFamily="34" charset="0"/>
                        </a:rPr>
                        <a:t>./.</a:t>
                      </a:r>
                    </a:p>
                  </a:txBody>
                  <a:tcPr marL="68580" marR="68580" marT="0" marB="0" anchor="ctr"/>
                </a:tc>
                <a:tc>
                  <a:txBody>
                    <a:bodyPr/>
                    <a:lstStyle/>
                    <a:p>
                      <a:pPr algn="l"/>
                      <a:r>
                        <a:rPr lang="en-US" sz="1600" b="0" kern="0" dirty="0">
                          <a:solidFill>
                            <a:srgbClr val="000000"/>
                          </a:solidFill>
                          <a:effectLst/>
                          <a:latin typeface="+mn-lt"/>
                          <a:ea typeface="Times New Roman" panose="02020603050405020304" pitchFamily="18" charset="0"/>
                          <a:cs typeface="Times New Roman" panose="02020603050405020304" pitchFamily="18" charset="0"/>
                        </a:rPr>
                        <a:t>Earmarked Funds*</a:t>
                      </a:r>
                      <a:endParaRPr lang="de-DE" sz="1600" b="0" kern="100" dirty="0">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$ 39,877</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77355246"/>
                  </a:ext>
                </a:extLst>
              </a:tr>
              <a:tr h="254161">
                <a:tc>
                  <a:txBody>
                    <a:bodyPr/>
                    <a:lstStyle/>
                    <a:p>
                      <a:pPr algn="l"/>
                      <a:r>
                        <a:rPr lang="en-US" sz="1600" kern="0" dirty="0">
                          <a:solidFill>
                            <a:schemeClr val="bg1"/>
                          </a:solidFill>
                          <a:effectLst/>
                          <a:latin typeface="+mn-lt"/>
                          <a:ea typeface="Times New Roman" panose="02020603050405020304" pitchFamily="18" charset="0"/>
                          <a:cs typeface="Times New Roman" panose="02020603050405020304" pitchFamily="18" charset="0"/>
                        </a:rPr>
                        <a:t>Seed Money Receivable</a:t>
                      </a:r>
                      <a:endParaRPr lang="de-DE" sz="1600" kern="100" dirty="0">
                        <a:solidFill>
                          <a:schemeClr val="bg1"/>
                        </a:solidFill>
                        <a:effectLst/>
                        <a:latin typeface="+mn-lt"/>
                        <a:ea typeface="MS Mincho"/>
                        <a:cs typeface="Arial" panose="020B0604020202020204" pitchFamily="34" charset="0"/>
                      </a:endParaRPr>
                    </a:p>
                  </a:txBody>
                  <a:tcPr marL="68580" marR="68580" marT="0" marB="0" anchor="ctr"/>
                </a:tc>
                <a:tc>
                  <a:txBody>
                    <a:bodyPr/>
                    <a:lstStyle/>
                    <a:p>
                      <a:pPr algn="r">
                        <a:spcAft>
                          <a:spcPts val="250"/>
                        </a:spcAft>
                      </a:pPr>
                      <a:r>
                        <a:rPr lang="de-DE" sz="1600" kern="100" dirty="0">
                          <a:effectLst/>
                          <a:latin typeface="Century" panose="02040604050505020304" pitchFamily="18" charset="0"/>
                          <a:ea typeface="MS Mincho"/>
                          <a:cs typeface="Arial" panose="020B0604020202020204" pitchFamily="34" charset="0"/>
                        </a:rPr>
                        <a:t>./.</a:t>
                      </a:r>
                    </a:p>
                  </a:txBody>
                  <a:tcPr marL="68580" marR="68580" marT="0" marB="0" anchor="ctr"/>
                </a:tc>
                <a:tc>
                  <a:txBody>
                    <a:bodyPr/>
                    <a:lstStyle/>
                    <a:p>
                      <a:pPr algn="r"/>
                      <a:r>
                        <a:rPr lang="en-US" sz="1600" b="0" kern="0" dirty="0">
                          <a:solidFill>
                            <a:srgbClr val="000000"/>
                          </a:solidFill>
                          <a:effectLst/>
                          <a:latin typeface="+mn-lt"/>
                          <a:ea typeface="Times New Roman" panose="02020603050405020304" pitchFamily="18" charset="0"/>
                          <a:cs typeface="Times New Roman" panose="02020603050405020304" pitchFamily="18" charset="0"/>
                        </a:rPr>
                        <a:t>Total Liabilities</a:t>
                      </a:r>
                      <a:endParaRPr lang="de-DE" sz="1600" b="0" kern="100" dirty="0">
                        <a:effectLst/>
                        <a:latin typeface="+mn-lt"/>
                        <a:ea typeface="MS Mincho"/>
                        <a:cs typeface="Arial" panose="020B0604020202020204" pitchFamily="34" charset="0"/>
                      </a:endParaRPr>
                    </a:p>
                  </a:txBody>
                  <a:tcPr marL="68580" marR="68580" marT="0" marB="0" anchor="ctr"/>
                </a:tc>
                <a:tc>
                  <a:txBody>
                    <a:bodyPr/>
                    <a:lstStyle/>
                    <a:p>
                      <a:pPr algn="r"/>
                      <a:r>
                        <a:rPr lang="en-US" sz="1600" b="1" kern="0" dirty="0">
                          <a:effectLst/>
                          <a:latin typeface="Calibri" panose="020F0502020204030204" pitchFamily="34" charset="0"/>
                          <a:ea typeface="Times New Roman" panose="02020603050405020304" pitchFamily="18" charset="0"/>
                          <a:cs typeface="Times New Roman" panose="02020603050405020304" pitchFamily="18" charset="0"/>
                        </a:rPr>
                        <a:t>$ 48,221</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869213856"/>
                  </a:ext>
                </a:extLst>
              </a:tr>
              <a:tr h="466009">
                <a:tc>
                  <a:txBody>
                    <a:bodyPr/>
                    <a:lstStyle/>
                    <a:p>
                      <a:pPr algn="ctr">
                        <a:spcAft>
                          <a:spcPts val="250"/>
                        </a:spcAft>
                      </a:pPr>
                      <a:r>
                        <a:rPr lang="en-US" sz="1600" kern="100" dirty="0">
                          <a:effectLst/>
                          <a:latin typeface="+mn-lt"/>
                        </a:rPr>
                        <a:t>    </a:t>
                      </a:r>
                      <a:endParaRPr lang="de-DE" sz="1600" kern="100" dirty="0">
                        <a:effectLst/>
                        <a:latin typeface="+mn-lt"/>
                        <a:ea typeface="MS Mincho"/>
                        <a:cs typeface="Arial" panose="020B0604020202020204" pitchFamily="34" charset="0"/>
                      </a:endParaRPr>
                    </a:p>
                  </a:txBody>
                  <a:tcPr marL="68580" marR="68580" marT="0" marB="0" anchor="ctr"/>
                </a:tc>
                <a:tc>
                  <a:txBody>
                    <a:bodyPr/>
                    <a:lstStyle/>
                    <a:p>
                      <a:pPr algn="ctr">
                        <a:spcAft>
                          <a:spcPts val="250"/>
                        </a:spcAft>
                      </a:pPr>
                      <a:r>
                        <a:rPr lang="en-US" sz="1600" kern="100" dirty="0">
                          <a:effectLst/>
                          <a:latin typeface="+mn-lt"/>
                        </a:rPr>
                        <a:t> </a:t>
                      </a:r>
                      <a:endParaRPr lang="de-DE" sz="1600" kern="100" dirty="0">
                        <a:effectLst/>
                        <a:latin typeface="+mn-lt"/>
                        <a:ea typeface="MS Mincho"/>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tc>
                  <a:txBody>
                    <a:bodyPr/>
                    <a:lstStyle/>
                    <a:p>
                      <a:pPr marL="0" algn="r" defTabSz="914400" rtl="0" eaLnBrk="1" latinLnBrk="0" hangingPunct="1">
                        <a:spcAft>
                          <a:spcPts val="0"/>
                        </a:spcAft>
                      </a:pPr>
                      <a:r>
                        <a:rPr lang="en-US" sz="1600" b="0" kern="0" dirty="0">
                          <a:solidFill>
                            <a:srgbClr val="000000"/>
                          </a:solidFill>
                          <a:effectLst/>
                          <a:latin typeface="+mn-lt"/>
                          <a:cs typeface="Times New Roman" panose="02020603050405020304" pitchFamily="18" charset="0"/>
                        </a:rPr>
                        <a:t>Total Equity</a:t>
                      </a:r>
                      <a:endParaRPr lang="de-DE" sz="1600" b="0" kern="0" dirty="0">
                        <a:solidFill>
                          <a:srgbClr val="000000"/>
                        </a:solidFill>
                        <a:effectLst/>
                        <a:latin typeface="+mn-lt"/>
                        <a:ea typeface="MS Mincho"/>
                        <a:cs typeface="Times New Roman" panose="02020603050405020304" pitchFamily="18" charset="0"/>
                      </a:endParaRPr>
                    </a:p>
                  </a:txBody>
                  <a:tcPr marL="68580" marR="68580" marT="0" marB="0" anchor="ctr"/>
                </a:tc>
                <a:tc>
                  <a:txBody>
                    <a:bodyPr/>
                    <a:lstStyle/>
                    <a:p>
                      <a:pPr algn="r">
                        <a:spcAft>
                          <a:spcPts val="0"/>
                        </a:spcAft>
                      </a:pPr>
                      <a:r>
                        <a:rPr kumimoji="1" lang="en-US" sz="1600" b="1" kern="1200" dirty="0">
                          <a:solidFill>
                            <a:schemeClr val="dk1"/>
                          </a:solidFill>
                          <a:effectLst/>
                          <a:latin typeface="+mn-lt"/>
                          <a:ea typeface="+mn-ea"/>
                          <a:cs typeface="+mn-cs"/>
                        </a:rPr>
                        <a:t>$ 432,313</a:t>
                      </a:r>
                      <a:endParaRPr lang="de-DE" sz="1600" b="1" kern="100" dirty="0">
                        <a:effectLst/>
                        <a:latin typeface="+mn-lt"/>
                        <a:ea typeface="MS Mincho"/>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7319147"/>
                  </a:ext>
                </a:extLst>
              </a:tr>
              <a:tr h="258782">
                <a:tc>
                  <a:txBody>
                    <a:bodyPr/>
                    <a:lstStyle/>
                    <a:p>
                      <a:pPr algn="ctr">
                        <a:spcAft>
                          <a:spcPts val="0"/>
                        </a:spcAft>
                      </a:pPr>
                      <a:r>
                        <a:rPr lang="en-US" sz="2000" kern="0" dirty="0">
                          <a:effectLst/>
                          <a:latin typeface="+mn-lt"/>
                        </a:rPr>
                        <a:t>TOTAL</a:t>
                      </a:r>
                      <a:endParaRPr lang="de-DE" sz="2000" kern="100" dirty="0">
                        <a:effectLst/>
                        <a:latin typeface="+mn-lt"/>
                        <a:ea typeface="MS Mincho"/>
                        <a:cs typeface="Arial" panose="020B0604020202020204" pitchFamily="34" charset="0"/>
                      </a:endParaRPr>
                    </a:p>
                  </a:txBody>
                  <a:tcPr marL="68580" marR="68580" marT="0" marB="0" anchor="ctr"/>
                </a:tc>
                <a:tc>
                  <a:txBody>
                    <a:bodyPr/>
                    <a:lstStyle/>
                    <a:p>
                      <a:pPr algn="r">
                        <a:spcAft>
                          <a:spcPts val="0"/>
                        </a:spcAft>
                      </a:pPr>
                      <a:r>
                        <a:rPr kumimoji="1" lang="en-US" sz="2000" b="1" kern="1200" dirty="0">
                          <a:solidFill>
                            <a:schemeClr val="dk1"/>
                          </a:solidFill>
                          <a:effectLst/>
                          <a:latin typeface="+mn-lt"/>
                          <a:ea typeface="+mn-ea"/>
                          <a:cs typeface="+mn-cs"/>
                        </a:rPr>
                        <a:t>$ 480,534</a:t>
                      </a:r>
                      <a:endParaRPr lang="de-DE" sz="2000" kern="100" dirty="0">
                        <a:effectLst/>
                        <a:latin typeface="+mn-lt"/>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tcPr>
                </a:tc>
                <a:tc>
                  <a:txBody>
                    <a:bodyPr/>
                    <a:lstStyle/>
                    <a:p>
                      <a:pPr algn="ctr">
                        <a:spcAft>
                          <a:spcPts val="0"/>
                        </a:spcAft>
                      </a:pPr>
                      <a:r>
                        <a:rPr lang="en-US" sz="2000" b="1" kern="0" dirty="0">
                          <a:effectLst/>
                          <a:latin typeface="+mn-lt"/>
                        </a:rPr>
                        <a:t>TOTAL</a:t>
                      </a:r>
                      <a:endParaRPr lang="de-DE" sz="2000" b="1" kern="100" dirty="0">
                        <a:effectLst/>
                        <a:latin typeface="+mn-lt"/>
                        <a:ea typeface="MS Mincho"/>
                        <a:cs typeface="Arial" panose="020B0604020202020204" pitchFamily="34" charset="0"/>
                      </a:endParaRPr>
                    </a:p>
                  </a:txBody>
                  <a:tcPr marL="68580" marR="68580" marT="0" marB="0" anchor="ctr"/>
                </a:tc>
                <a:tc>
                  <a:txBody>
                    <a:bodyPr/>
                    <a:lstStyle/>
                    <a:p>
                      <a:pPr algn="r">
                        <a:spcAft>
                          <a:spcPts val="0"/>
                        </a:spcAft>
                      </a:pPr>
                      <a:r>
                        <a:rPr kumimoji="1" lang="en-US" sz="2000" b="1" kern="1200" dirty="0">
                          <a:solidFill>
                            <a:schemeClr val="dk1"/>
                          </a:solidFill>
                          <a:effectLst/>
                          <a:latin typeface="+mn-lt"/>
                          <a:ea typeface="+mn-ea"/>
                          <a:cs typeface="+mn-cs"/>
                        </a:rPr>
                        <a:t>$ 480,534</a:t>
                      </a:r>
                      <a:endParaRPr lang="de-DE" sz="2000" kern="100" dirty="0">
                        <a:effectLst/>
                        <a:latin typeface="+mn-lt"/>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420126915"/>
                  </a:ext>
                </a:extLst>
              </a:tr>
            </a:tbl>
          </a:graphicData>
        </a:graphic>
      </p:graphicFrame>
    </p:spTree>
    <p:extLst>
      <p:ext uri="{BB962C8B-B14F-4D97-AF65-F5344CB8AC3E}">
        <p14:creationId xmlns:p14="http://schemas.microsoft.com/office/powerpoint/2010/main" val="2636618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200" y="681038"/>
            <a:ext cx="9279325"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O" sz="4500" b="1" dirty="0">
                <a:solidFill>
                  <a:srgbClr val="009797"/>
                </a:solidFill>
                <a:latin typeface="Lato Black" panose="020F0502020204030203" pitchFamily="34" charset="77"/>
              </a:rPr>
              <a:t>2024 </a:t>
            </a:r>
            <a:r>
              <a:rPr lang="es-CO" sz="4500" b="1" dirty="0" err="1">
                <a:solidFill>
                  <a:srgbClr val="009797"/>
                </a:solidFill>
                <a:latin typeface="Lato Black" panose="020F0502020204030203" pitchFamily="34" charset="77"/>
              </a:rPr>
              <a:t>Revenues</a:t>
            </a:r>
            <a:r>
              <a:rPr lang="es-CO" sz="4500" b="1" dirty="0">
                <a:solidFill>
                  <a:srgbClr val="009797"/>
                </a:solidFill>
                <a:latin typeface="Lato Black" panose="020F0502020204030203" pitchFamily="34" charset="77"/>
              </a:rPr>
              <a:t> and </a:t>
            </a:r>
            <a:r>
              <a:rPr lang="es-CO" sz="4500" b="1" dirty="0" err="1">
                <a:solidFill>
                  <a:srgbClr val="009797"/>
                </a:solidFill>
                <a:latin typeface="Lato Black" panose="020F0502020204030203" pitchFamily="34" charset="77"/>
              </a:rPr>
              <a:t>Expenditures</a:t>
            </a:r>
            <a:endParaRPr lang="es-CO" sz="4500" b="1" dirty="0">
              <a:solidFill>
                <a:srgbClr val="009797"/>
              </a:solidFill>
              <a:latin typeface="Lato Black" panose="020F0502020204030203" pitchFamily="34" charset="77"/>
            </a:endParaRPr>
          </a:p>
        </p:txBody>
      </p:sp>
      <p:sp>
        <p:nvSpPr>
          <p:cNvPr id="3" name="Inhaltsplatzhalter 2">
            <a:extLst>
              <a:ext uri="{FF2B5EF4-FFF2-40B4-BE49-F238E27FC236}">
                <a16:creationId xmlns:a16="http://schemas.microsoft.com/office/drawing/2014/main" id="{91A5B293-12F9-4BA6-99BC-8109CBEFB812}"/>
              </a:ext>
            </a:extLst>
          </p:cNvPr>
          <p:cNvSpPr>
            <a:spLocks noGrp="1"/>
          </p:cNvSpPr>
          <p:nvPr>
            <p:ph idx="1"/>
          </p:nvPr>
        </p:nvSpPr>
        <p:spPr>
          <a:xfrm>
            <a:off x="838200" y="1825625"/>
            <a:ext cx="10515600" cy="4351338"/>
          </a:xfrm>
        </p:spPr>
        <p:txBody>
          <a:bodyPr/>
          <a:lstStyle/>
          <a:p>
            <a:endParaRPr lang="de-DE" dirty="0"/>
          </a:p>
        </p:txBody>
      </p:sp>
      <p:graphicFrame>
        <p:nvGraphicFramePr>
          <p:cNvPr id="8" name="Inhaltsplatzhalter 3">
            <a:extLst>
              <a:ext uri="{FF2B5EF4-FFF2-40B4-BE49-F238E27FC236}">
                <a16:creationId xmlns:a16="http://schemas.microsoft.com/office/drawing/2014/main" id="{24727A76-93A3-4205-A147-91D213CDBDCD}"/>
              </a:ext>
            </a:extLst>
          </p:cNvPr>
          <p:cNvGraphicFramePr>
            <a:graphicFrameLocks/>
          </p:cNvGraphicFramePr>
          <p:nvPr>
            <p:extLst>
              <p:ext uri="{D42A27DB-BD31-4B8C-83A1-F6EECF244321}">
                <p14:modId xmlns:p14="http://schemas.microsoft.com/office/powerpoint/2010/main" val="3457612317"/>
              </p:ext>
            </p:extLst>
          </p:nvPr>
        </p:nvGraphicFramePr>
        <p:xfrm>
          <a:off x="2464231" y="1438660"/>
          <a:ext cx="7296021" cy="4936646"/>
        </p:xfrm>
        <a:graphic>
          <a:graphicData uri="http://schemas.openxmlformats.org/drawingml/2006/table">
            <a:tbl>
              <a:tblPr firstRow="1" firstCol="1" bandRow="1">
                <a:tableStyleId>{5C22544A-7EE6-4342-B048-85BDC9FD1C3A}</a:tableStyleId>
              </a:tblPr>
              <a:tblGrid>
                <a:gridCol w="2793821">
                  <a:extLst>
                    <a:ext uri="{9D8B030D-6E8A-4147-A177-3AD203B41FA5}">
                      <a16:colId xmlns:a16="http://schemas.microsoft.com/office/drawing/2014/main" val="1714862109"/>
                    </a:ext>
                  </a:extLst>
                </a:gridCol>
                <a:gridCol w="810352">
                  <a:extLst>
                    <a:ext uri="{9D8B030D-6E8A-4147-A177-3AD203B41FA5}">
                      <a16:colId xmlns:a16="http://schemas.microsoft.com/office/drawing/2014/main" val="3335258525"/>
                    </a:ext>
                  </a:extLst>
                </a:gridCol>
                <a:gridCol w="2702262">
                  <a:extLst>
                    <a:ext uri="{9D8B030D-6E8A-4147-A177-3AD203B41FA5}">
                      <a16:colId xmlns:a16="http://schemas.microsoft.com/office/drawing/2014/main" val="2381429277"/>
                    </a:ext>
                  </a:extLst>
                </a:gridCol>
                <a:gridCol w="989586">
                  <a:extLst>
                    <a:ext uri="{9D8B030D-6E8A-4147-A177-3AD203B41FA5}">
                      <a16:colId xmlns:a16="http://schemas.microsoft.com/office/drawing/2014/main" val="1371078502"/>
                    </a:ext>
                  </a:extLst>
                </a:gridCol>
              </a:tblGrid>
              <a:tr h="261147">
                <a:tc gridSpan="4">
                  <a:txBody>
                    <a:bodyPr/>
                    <a:lstStyle/>
                    <a:p>
                      <a:pPr algn="ctr">
                        <a:spcAft>
                          <a:spcPts val="0"/>
                        </a:spcAft>
                      </a:pPr>
                      <a:endParaRPr lang="de-DE" sz="1400"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1981866530"/>
                  </a:ext>
                </a:extLst>
              </a:tr>
              <a:tr h="231331">
                <a:tc gridSpan="2">
                  <a:txBody>
                    <a:bodyPr/>
                    <a:lstStyle/>
                    <a:p>
                      <a:pPr algn="ctr">
                        <a:spcAft>
                          <a:spcPts val="0"/>
                        </a:spcAft>
                      </a:pPr>
                      <a:r>
                        <a:rPr lang="en-US" sz="1800" kern="0" dirty="0">
                          <a:effectLst/>
                        </a:rPr>
                        <a:t>Revenues</a:t>
                      </a:r>
                      <a:endParaRPr lang="de-DE" sz="1050"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tc gridSpan="2">
                  <a:txBody>
                    <a:bodyPr/>
                    <a:lstStyle/>
                    <a:p>
                      <a:pPr algn="ctr">
                        <a:spcAft>
                          <a:spcPts val="0"/>
                        </a:spcAft>
                      </a:pPr>
                      <a:r>
                        <a:rPr lang="en-US" sz="1800" b="1" kern="0" dirty="0">
                          <a:effectLst/>
                        </a:rPr>
                        <a:t>Expenditures</a:t>
                      </a:r>
                      <a:endParaRPr lang="de-DE" sz="1050" b="1"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extLst>
                  <a:ext uri="{0D108BD9-81ED-4DB2-BD59-A6C34878D82A}">
                    <a16:rowId xmlns:a16="http://schemas.microsoft.com/office/drawing/2014/main" val="3320685218"/>
                  </a:ext>
                </a:extLst>
              </a:tr>
              <a:tr h="231331">
                <a:tc>
                  <a:txBody>
                    <a:bodyPr/>
                    <a:lstStyle/>
                    <a:p>
                      <a:pPr algn="just"/>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FS &amp; AS Membership Dues</a:t>
                      </a:r>
                      <a:endParaRPr lang="de-DE" sz="12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$ 45,426</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Meeting</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$ 27,438</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831679205"/>
                  </a:ext>
                </a:extLst>
              </a:tr>
              <a:tr h="231331">
                <a:tc>
                  <a:txBody>
                    <a:bodyPr/>
                    <a:lstStyle/>
                    <a:p>
                      <a:pPr algn="l"/>
                      <a:r>
                        <a:rPr lang="en-US" sz="1400" ker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Sustaining Member Contributions</a:t>
                      </a:r>
                      <a:endParaRPr lang="de-DE" sz="1200" kern="10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$ 56,651</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Representation &amp; Outreach</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$ 11,344</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90749135"/>
                  </a:ext>
                </a:extLst>
              </a:tr>
              <a:tr h="231331">
                <a:tc>
                  <a:txBody>
                    <a:bodyPr/>
                    <a:lstStyle/>
                    <a:p>
                      <a:pPr algn="just"/>
                      <a:r>
                        <a:rPr lang="en-US" sz="1400" ker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Capitation Fees</a:t>
                      </a:r>
                      <a:endParaRPr lang="de-DE" sz="1200" kern="10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$ 20,440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Office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$ 30,086</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204309668"/>
                  </a:ext>
                </a:extLst>
              </a:tr>
              <a:tr h="231331">
                <a:tc>
                  <a:txBody>
                    <a:bodyPr/>
                    <a:lstStyle/>
                    <a:p>
                      <a:pPr algn="just"/>
                      <a:r>
                        <a:rPr lang="en-US" sz="1400" ker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Exchange Rate Gains</a:t>
                      </a:r>
                      <a:endParaRPr lang="de-DE" sz="1200" kern="10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Awards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$ 24,783</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858820566"/>
                  </a:ext>
                </a:extLst>
              </a:tr>
              <a:tr h="231331">
                <a:tc>
                  <a:txBody>
                    <a:bodyPr/>
                    <a:lstStyle/>
                    <a:p>
                      <a:pPr algn="just"/>
                      <a:r>
                        <a:rPr lang="en-US" sz="1400" ker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Interest</a:t>
                      </a:r>
                      <a:endParaRPr lang="de-DE" sz="1200" kern="10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$ 13,360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ID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$ 2,959</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714572763"/>
                  </a:ext>
                </a:extLst>
              </a:tr>
              <a:tr h="231331">
                <a:tc>
                  <a:txBody>
                    <a:bodyPr/>
                    <a:lstStyle/>
                    <a:p>
                      <a:pPr algn="just"/>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Miscellaneous*</a:t>
                      </a:r>
                      <a:endParaRPr lang="de-DE" sz="12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$ 479</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PSE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$ 143</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615180108"/>
                  </a:ext>
                </a:extLst>
              </a:tr>
              <a:tr h="231331">
                <a:tc>
                  <a:txBody>
                    <a:bodyPr/>
                    <a:lstStyle/>
                    <a:p>
                      <a:pPr algn="l">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dirty="0">
                        <a:effectLst/>
                        <a:latin typeface="+mn-lt"/>
                        <a:ea typeface="MS Mincho"/>
                        <a:cs typeface="Arial" panose="020B0604020202020204" pitchFamily="34" charset="0"/>
                      </a:endParaRPr>
                    </a:p>
                  </a:txBody>
                  <a:tcPr marL="73448" marR="73448"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STP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$ 4,464</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904976277"/>
                  </a:ext>
                </a:extLst>
              </a:tr>
              <a:tr h="195860">
                <a:tc>
                  <a:txBody>
                    <a:bodyPr/>
                    <a:lstStyle/>
                    <a:p>
                      <a:pPr algn="just">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a:effectLst/>
                        <a:latin typeface="+mn-lt"/>
                        <a:ea typeface="MS Mincho"/>
                        <a:cs typeface="Arial" panose="020B0604020202020204" pitchFamily="34" charset="0"/>
                      </a:endParaRPr>
                    </a:p>
                  </a:txBody>
                  <a:tcPr marL="73448" marR="73448"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CPR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$ 1,142</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598106080"/>
                  </a:ext>
                </a:extLst>
              </a:tr>
              <a:tr h="195860">
                <a:tc>
                  <a:txBody>
                    <a:bodyPr/>
                    <a:lstStyle/>
                    <a:p>
                      <a:pPr algn="just">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a:effectLst/>
                        <a:latin typeface="+mn-lt"/>
                        <a:ea typeface="MS Mincho"/>
                        <a:cs typeface="Arial" panose="020B0604020202020204" pitchFamily="34" charset="0"/>
                      </a:endParaRPr>
                    </a:p>
                  </a:txBody>
                  <a:tcPr marL="73448" marR="73448"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Future of Work Com.</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$ 2,662</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4241688676"/>
                  </a:ext>
                </a:extLst>
              </a:tr>
              <a:tr h="231331">
                <a:tc>
                  <a:txBody>
                    <a:bodyPr/>
                    <a:lstStyle/>
                    <a:p>
                      <a:pPr algn="just">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a:effectLst/>
                        <a:latin typeface="+mn-lt"/>
                        <a:ea typeface="MS Mincho"/>
                        <a:cs typeface="Arial" panose="020B0604020202020204" pitchFamily="34" charset="0"/>
                      </a:endParaRPr>
                    </a:p>
                  </a:txBody>
                  <a:tcPr marL="73448" marR="73448"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DP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$ 3,732</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519251713"/>
                  </a:ext>
                </a:extLst>
              </a:tr>
              <a:tr h="231331">
                <a:tc>
                  <a:txBody>
                    <a:bodyPr/>
                    <a:lstStyle/>
                    <a:p>
                      <a:pPr algn="just">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a:effectLst/>
                        <a:latin typeface="+mn-lt"/>
                        <a:ea typeface="MS Mincho"/>
                        <a:cs typeface="Arial" panose="020B0604020202020204" pitchFamily="34" charset="0"/>
                      </a:endParaRPr>
                    </a:p>
                  </a:txBody>
                  <a:tcPr marL="73448" marR="73448"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IEA Congress Com.</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MS Mincho"/>
                          <a:cs typeface="Times New Roman" panose="02020603050405020304" pitchFamily="18" charset="0"/>
                        </a:rPr>
                        <a:t>./.</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904486551"/>
                  </a:ext>
                </a:extLst>
              </a:tr>
              <a:tr h="231331">
                <a:tc>
                  <a:txBody>
                    <a:bodyPr/>
                    <a:lstStyle/>
                    <a:p>
                      <a:pPr algn="l">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dirty="0">
                        <a:effectLst/>
                        <a:latin typeface="+mn-lt"/>
                        <a:ea typeface="MS Mincho"/>
                        <a:cs typeface="Arial" panose="020B0604020202020204" pitchFamily="34" charset="0"/>
                      </a:endParaRPr>
                    </a:p>
                  </a:txBody>
                  <a:tcPr marL="73448" marR="73448"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Bank Fees</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$ 5,281</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180432734"/>
                  </a:ext>
                </a:extLst>
              </a:tr>
              <a:tr h="231331">
                <a:tc>
                  <a:txBody>
                    <a:bodyPr/>
                    <a:lstStyle/>
                    <a:p>
                      <a:endParaRPr lang="de-DE" sz="1600" dirty="0">
                        <a:latin typeface="+mn-lt"/>
                      </a:endParaRPr>
                    </a:p>
                  </a:txBody>
                  <a:tcPr marL="59102" marR="59102" marT="0" marB="0" anchor="ctr"/>
                </a:tc>
                <a:tc>
                  <a:txBody>
                    <a:bodyPr/>
                    <a:lstStyle/>
                    <a:p>
                      <a:endParaRPr lang="de-DE" sz="1600" dirty="0">
                        <a:latin typeface="+mn-lt"/>
                      </a:endParaRPr>
                    </a:p>
                  </a:txBody>
                  <a:tcPr marL="59102" marR="59102"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Exchange Rate Losses</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$ 584</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4248429111"/>
                  </a:ext>
                </a:extLst>
              </a:tr>
              <a:tr h="231331">
                <a:tc>
                  <a:txBody>
                    <a:bodyPr/>
                    <a:lstStyle/>
                    <a:p>
                      <a:pPr algn="l">
                        <a:spcAft>
                          <a:spcPts val="0"/>
                        </a:spcAft>
                      </a:pPr>
                      <a:r>
                        <a:rPr lang="en-US" sz="1600" kern="0" dirty="0">
                          <a:effectLst/>
                          <a:latin typeface="+mn-lt"/>
                        </a:rPr>
                        <a:t> </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l">
                        <a:spcAft>
                          <a:spcPts val="0"/>
                        </a:spcAft>
                      </a:pPr>
                      <a:r>
                        <a:rPr lang="en-US" sz="1600" kern="0" dirty="0">
                          <a:effectLst/>
                          <a:latin typeface="+mn-lt"/>
                        </a:rPr>
                        <a:t> </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Website (Dev, </a:t>
                      </a:r>
                      <a:r>
                        <a:rPr lang="en-US" sz="1400" b="0" kern="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Maint</a:t>
                      </a:r>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$ 7,500 </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69818773"/>
                  </a:ext>
                </a:extLst>
              </a:tr>
              <a:tr h="231331">
                <a:tc>
                  <a:txBody>
                    <a:bodyPr/>
                    <a:lstStyle/>
                    <a:p>
                      <a:pPr algn="l">
                        <a:spcAft>
                          <a:spcPts val="0"/>
                        </a:spcAft>
                      </a:pPr>
                      <a:r>
                        <a:rPr lang="en-US" sz="1600" kern="0" dirty="0">
                          <a:effectLst/>
                          <a:latin typeface="+mn-lt"/>
                        </a:rPr>
                        <a:t> </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l">
                        <a:spcAft>
                          <a:spcPts val="0"/>
                        </a:spcAft>
                      </a:pPr>
                      <a:r>
                        <a:rPr lang="en-US" sz="1600" kern="0" dirty="0">
                          <a:effectLst/>
                          <a:latin typeface="+mn-lt"/>
                        </a:rPr>
                        <a:t> </a:t>
                      </a:r>
                      <a:endParaRPr lang="de-DE" sz="1600" kern="100" dirty="0">
                        <a:effectLst/>
                        <a:latin typeface="+mn-lt"/>
                        <a:ea typeface="MS Mincho"/>
                        <a:cs typeface="Arial" panose="020B0604020202020204" pitchFamily="34" charset="0"/>
                      </a:endParaRPr>
                    </a:p>
                  </a:txBody>
                  <a:tcPr marL="59102" marR="59102" marT="0" marB="0" anchor="ctr">
                    <a:lnB w="12700" cap="flat" cmpd="sng" algn="ctr">
                      <a:solidFill>
                        <a:schemeClr val="tx1"/>
                      </a:solidFill>
                      <a:prstDash val="solid"/>
                      <a:round/>
                      <a:headEnd type="none" w="med" len="med"/>
                      <a:tailEnd type="none" w="med" len="med"/>
                    </a:lnB>
                  </a:tcPr>
                </a:tc>
                <a:tc>
                  <a:txBody>
                    <a:bodyPr/>
                    <a:lstStyle/>
                    <a:p>
                      <a:pPr algn="l"/>
                      <a:r>
                        <a:rPr lang="en-US" sz="140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Miscellaneous (IEA corporate design)**</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$ 1,272</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79703143"/>
                  </a:ext>
                </a:extLst>
              </a:tr>
              <a:tr h="231331">
                <a:tc>
                  <a:txBody>
                    <a:bodyPr/>
                    <a:lstStyle/>
                    <a:p>
                      <a:pPr algn="r">
                        <a:spcAft>
                          <a:spcPts val="0"/>
                        </a:spcAft>
                      </a:pPr>
                      <a:r>
                        <a:rPr lang="en-US" sz="1600" kern="0" dirty="0">
                          <a:effectLst/>
                          <a:latin typeface="+mn-lt"/>
                        </a:rPr>
                        <a:t>Total Revenues</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spcAft>
                          <a:spcPts val="0"/>
                        </a:spcAft>
                      </a:pPr>
                      <a:r>
                        <a:rPr lang="en-US" sz="1600" b="1" kern="0" dirty="0">
                          <a:solidFill>
                            <a:schemeClr val="accent1"/>
                          </a:solidFill>
                          <a:effectLst/>
                          <a:latin typeface="+mn-lt"/>
                        </a:rPr>
                        <a:t>136,356</a:t>
                      </a:r>
                      <a:endParaRPr lang="de-DE" sz="1600" b="1" kern="100" dirty="0">
                        <a:solidFill>
                          <a:schemeClr val="accent1"/>
                        </a:solidFill>
                        <a:effectLst/>
                        <a:latin typeface="+mn-lt"/>
                        <a:ea typeface="MS Mincho"/>
                        <a:cs typeface="Arial" panose="020B0604020202020204" pitchFamily="34" charset="0"/>
                      </a:endParaRPr>
                    </a:p>
                  </a:txBody>
                  <a:tcPr marL="59102" marR="59102" marT="0" marB="0" anchor="ctr">
                    <a:lnT w="12700" cap="flat" cmpd="sng" algn="ctr">
                      <a:solidFill>
                        <a:schemeClr val="tx1"/>
                      </a:solidFill>
                      <a:prstDash val="solid"/>
                      <a:round/>
                      <a:headEnd type="none" w="med" len="med"/>
                      <a:tailEnd type="none" w="med" len="med"/>
                    </a:lnT>
                  </a:tcPr>
                </a:tc>
                <a:tc>
                  <a:txBody>
                    <a:bodyPr/>
                    <a:lstStyle/>
                    <a:p>
                      <a:pPr algn="just"/>
                      <a:r>
                        <a:rPr lang="de-DE" sz="1600" kern="100" dirty="0">
                          <a:effectLst/>
                          <a:latin typeface="+mn-lt"/>
                          <a:ea typeface="MS Mincho"/>
                          <a:cs typeface="Arial" panose="020B0604020202020204" pitchFamily="34" charset="0"/>
                        </a:rPr>
                        <a:t>Total </a:t>
                      </a:r>
                      <a:r>
                        <a:rPr lang="de-DE" sz="1600" kern="100" dirty="0" err="1">
                          <a:effectLst/>
                          <a:latin typeface="+mn-lt"/>
                          <a:ea typeface="MS Mincho"/>
                          <a:cs typeface="Arial" panose="020B0604020202020204" pitchFamily="34" charset="0"/>
                        </a:rPr>
                        <a:t>Expenditures</a:t>
                      </a:r>
                      <a:endParaRPr lang="de-DE" sz="1600" kern="100" dirty="0">
                        <a:effectLst/>
                        <a:latin typeface="+mn-lt"/>
                        <a:ea typeface="MS Mincho"/>
                        <a:cs typeface="Arial" panose="020B0604020202020204" pitchFamily="34" charset="0"/>
                      </a:endParaRPr>
                    </a:p>
                  </a:txBody>
                  <a:tcPr marL="73448" marR="73448" marT="0" marB="0" anchor="ctr"/>
                </a:tc>
                <a:tc>
                  <a:txBody>
                    <a:bodyPr/>
                    <a:lstStyle/>
                    <a:p>
                      <a:pPr algn="r"/>
                      <a:r>
                        <a:rPr lang="de-DE" sz="1600" b="1" kern="100" dirty="0">
                          <a:solidFill>
                            <a:srgbClr val="FF0000"/>
                          </a:solidFill>
                          <a:effectLst/>
                          <a:latin typeface="+mn-lt"/>
                          <a:ea typeface="MS Mincho"/>
                          <a:cs typeface="Arial" panose="020B0604020202020204" pitchFamily="34" charset="0"/>
                        </a:rPr>
                        <a:t>123,390</a:t>
                      </a:r>
                    </a:p>
                  </a:txBody>
                  <a:tcPr marL="73448" marR="73448"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91161393"/>
                  </a:ext>
                </a:extLst>
              </a:tr>
              <a:tr h="228504">
                <a:tc>
                  <a:txBody>
                    <a:bodyPr/>
                    <a:lstStyle/>
                    <a:p>
                      <a:pPr algn="r">
                        <a:spcAft>
                          <a:spcPts val="0"/>
                        </a:spcAft>
                      </a:pPr>
                      <a:r>
                        <a:rPr lang="en-US" sz="1600" b="1" kern="0" dirty="0">
                          <a:solidFill>
                            <a:schemeClr val="bg1"/>
                          </a:solidFill>
                          <a:effectLst/>
                        </a:rPr>
                        <a:t>Summary of operations</a:t>
                      </a:r>
                      <a:endParaRPr lang="de-DE" sz="1600" b="1" kern="100" dirty="0">
                        <a:solidFill>
                          <a:schemeClr val="bg1"/>
                        </a:solidFill>
                        <a:effectLst/>
                        <a:latin typeface="Century" panose="02040604050505020304" pitchFamily="18" charset="0"/>
                        <a:ea typeface="MS Mincho"/>
                        <a:cs typeface="Arial" panose="020B0604020202020204" pitchFamily="34" charset="0"/>
                      </a:endParaRPr>
                    </a:p>
                  </a:txBody>
                  <a:tcPr marL="59102" marR="59102" marT="0" marB="0" anchor="ctr">
                    <a:solidFill>
                      <a:schemeClr val="accent1"/>
                    </a:solidFill>
                  </a:tcPr>
                </a:tc>
                <a:tc>
                  <a:txBody>
                    <a:bodyPr/>
                    <a:lstStyle/>
                    <a:p>
                      <a:pPr algn="r">
                        <a:spcAft>
                          <a:spcPts val="0"/>
                        </a:spcAft>
                      </a:pPr>
                      <a:r>
                        <a:rPr lang="en-US" sz="1600" b="1" kern="0" dirty="0">
                          <a:solidFill>
                            <a:schemeClr val="bg1"/>
                          </a:solidFill>
                          <a:effectLst/>
                        </a:rPr>
                        <a:t> </a:t>
                      </a:r>
                      <a:endParaRPr lang="de-DE" sz="1600" b="1" kern="100" dirty="0">
                        <a:solidFill>
                          <a:schemeClr val="bg1"/>
                        </a:solidFill>
                        <a:effectLst/>
                        <a:latin typeface="Century" panose="02040604050505020304" pitchFamily="18" charset="0"/>
                        <a:ea typeface="MS Mincho"/>
                        <a:cs typeface="Arial" panose="020B0604020202020204" pitchFamily="34" charset="0"/>
                      </a:endParaRPr>
                    </a:p>
                  </a:txBody>
                  <a:tcPr marL="59102" marR="59102" marT="0" marB="0" anchor="ctr">
                    <a:solidFill>
                      <a:schemeClr val="accent1"/>
                    </a:solidFill>
                  </a:tcPr>
                </a:tc>
                <a:tc>
                  <a:txBody>
                    <a:bodyPr/>
                    <a:lstStyle/>
                    <a:p>
                      <a:pPr algn="just"/>
                      <a:endParaRPr lang="de-DE" sz="1600" b="1" kern="100" dirty="0">
                        <a:solidFill>
                          <a:schemeClr val="bg1"/>
                        </a:solidFill>
                        <a:effectLst/>
                        <a:latin typeface="+mn-lt"/>
                        <a:ea typeface="MS Mincho"/>
                        <a:cs typeface="Arial" panose="020B0604020202020204" pitchFamily="34" charset="0"/>
                      </a:endParaRPr>
                    </a:p>
                  </a:txBody>
                  <a:tcPr marL="73448" marR="73448" marT="0" marB="0" anchor="ctr">
                    <a:solidFill>
                      <a:schemeClr val="accent1"/>
                    </a:solidFill>
                  </a:tcPr>
                </a:tc>
                <a:tc>
                  <a:txBody>
                    <a:bodyPr/>
                    <a:lstStyle/>
                    <a:p>
                      <a:pPr algn="r"/>
                      <a:r>
                        <a:rPr lang="de-DE" sz="1600" b="1" kern="100" dirty="0">
                          <a:solidFill>
                            <a:schemeClr val="bg1"/>
                          </a:solidFill>
                          <a:effectLst/>
                          <a:latin typeface="+mn-lt"/>
                          <a:ea typeface="MS Mincho"/>
                          <a:cs typeface="Arial" panose="020B0604020202020204" pitchFamily="34" charset="0"/>
                        </a:rPr>
                        <a:t>$ 12,966</a:t>
                      </a:r>
                    </a:p>
                  </a:txBody>
                  <a:tcPr marL="73448" marR="73448" marT="0" marB="0" anchor="ctr">
                    <a:lnT w="12700" cap="flat" cmpd="sng" algn="ctr">
                      <a:solidFill>
                        <a:schemeClr val="tx1"/>
                      </a:solidFill>
                      <a:prstDash val="solid"/>
                      <a:round/>
                      <a:headEnd type="none" w="med" len="med"/>
                      <a:tailEnd type="none" w="med" len="med"/>
                    </a:lnT>
                    <a:solidFill>
                      <a:schemeClr val="accent1"/>
                    </a:solidFill>
                  </a:tcPr>
                </a:tc>
                <a:extLst>
                  <a:ext uri="{0D108BD9-81ED-4DB2-BD59-A6C34878D82A}">
                    <a16:rowId xmlns:a16="http://schemas.microsoft.com/office/drawing/2014/main" val="3155577201"/>
                  </a:ext>
                </a:extLst>
              </a:tr>
            </a:tbl>
          </a:graphicData>
        </a:graphic>
      </p:graphicFrame>
      <p:sp>
        <p:nvSpPr>
          <p:cNvPr id="2" name="Geschweifte Klammer rechts 1">
            <a:extLst>
              <a:ext uri="{FF2B5EF4-FFF2-40B4-BE49-F238E27FC236}">
                <a16:creationId xmlns:a16="http://schemas.microsoft.com/office/drawing/2014/main" id="{706653B4-5FD0-47A1-9637-EA86BD90E0E0}"/>
              </a:ext>
            </a:extLst>
          </p:cNvPr>
          <p:cNvSpPr/>
          <p:nvPr/>
        </p:nvSpPr>
        <p:spPr>
          <a:xfrm>
            <a:off x="9883739" y="3115765"/>
            <a:ext cx="113016" cy="153341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7" name="Textfeld 6">
            <a:extLst>
              <a:ext uri="{FF2B5EF4-FFF2-40B4-BE49-F238E27FC236}">
                <a16:creationId xmlns:a16="http://schemas.microsoft.com/office/drawing/2014/main" id="{C2D39252-5E8B-4B8F-91F1-B843A23962B9}"/>
              </a:ext>
            </a:extLst>
          </p:cNvPr>
          <p:cNvSpPr txBox="1"/>
          <p:nvPr/>
        </p:nvSpPr>
        <p:spPr>
          <a:xfrm>
            <a:off x="10050167" y="3674166"/>
            <a:ext cx="1192940" cy="369332"/>
          </a:xfrm>
          <a:prstGeom prst="rect">
            <a:avLst/>
          </a:prstGeom>
          <a:noFill/>
        </p:spPr>
        <p:txBody>
          <a:bodyPr wrap="square">
            <a:spAutoFit/>
          </a:bodyPr>
          <a:lstStyle/>
          <a:p>
            <a:r>
              <a:rPr lang="de-DE" dirty="0"/>
              <a:t>$ 15,102</a:t>
            </a:r>
          </a:p>
        </p:txBody>
      </p:sp>
      <p:sp>
        <p:nvSpPr>
          <p:cNvPr id="9" name="Geschweifte Klammer rechts 8">
            <a:extLst>
              <a:ext uri="{FF2B5EF4-FFF2-40B4-BE49-F238E27FC236}">
                <a16:creationId xmlns:a16="http://schemas.microsoft.com/office/drawing/2014/main" id="{AE165839-2811-4B88-AFCA-FCFE8ED4B00D}"/>
              </a:ext>
            </a:extLst>
          </p:cNvPr>
          <p:cNvSpPr/>
          <p:nvPr/>
        </p:nvSpPr>
        <p:spPr>
          <a:xfrm>
            <a:off x="9870945" y="2218959"/>
            <a:ext cx="113016" cy="362421"/>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0" name="Textfeld 9">
            <a:extLst>
              <a:ext uri="{FF2B5EF4-FFF2-40B4-BE49-F238E27FC236}">
                <a16:creationId xmlns:a16="http://schemas.microsoft.com/office/drawing/2014/main" id="{06C35E7D-2682-4711-8DCC-82E75D94ACB9}"/>
              </a:ext>
            </a:extLst>
          </p:cNvPr>
          <p:cNvSpPr txBox="1"/>
          <p:nvPr/>
        </p:nvSpPr>
        <p:spPr>
          <a:xfrm>
            <a:off x="10050167" y="2235274"/>
            <a:ext cx="1192940" cy="369332"/>
          </a:xfrm>
          <a:prstGeom prst="rect">
            <a:avLst/>
          </a:prstGeom>
          <a:noFill/>
        </p:spPr>
        <p:txBody>
          <a:bodyPr wrap="square">
            <a:spAutoFit/>
          </a:bodyPr>
          <a:lstStyle/>
          <a:p>
            <a:r>
              <a:rPr lang="de-DE" dirty="0"/>
              <a:t>$ 38,782</a:t>
            </a:r>
          </a:p>
        </p:txBody>
      </p:sp>
    </p:spTree>
    <p:extLst>
      <p:ext uri="{BB962C8B-B14F-4D97-AF65-F5344CB8AC3E}">
        <p14:creationId xmlns:p14="http://schemas.microsoft.com/office/powerpoint/2010/main" val="1249348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200" y="681038"/>
            <a:ext cx="9279325"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O" sz="4500" b="1" dirty="0">
                <a:solidFill>
                  <a:srgbClr val="009797"/>
                </a:solidFill>
                <a:latin typeface="Lato Black" panose="020F0502020204030203" pitchFamily="34" charset="77"/>
              </a:rPr>
              <a:t>2024 Cash Flow</a:t>
            </a:r>
          </a:p>
        </p:txBody>
      </p:sp>
      <p:sp>
        <p:nvSpPr>
          <p:cNvPr id="3" name="Inhaltsplatzhalter 2">
            <a:extLst>
              <a:ext uri="{FF2B5EF4-FFF2-40B4-BE49-F238E27FC236}">
                <a16:creationId xmlns:a16="http://schemas.microsoft.com/office/drawing/2014/main" id="{91A5B293-12F9-4BA6-99BC-8109CBEFB812}"/>
              </a:ext>
            </a:extLst>
          </p:cNvPr>
          <p:cNvSpPr>
            <a:spLocks noGrp="1"/>
          </p:cNvSpPr>
          <p:nvPr>
            <p:ph idx="1"/>
          </p:nvPr>
        </p:nvSpPr>
        <p:spPr/>
        <p:txBody>
          <a:bodyPr/>
          <a:lstStyle/>
          <a:p>
            <a:endParaRPr lang="de-DE" dirty="0"/>
          </a:p>
        </p:txBody>
      </p:sp>
      <p:graphicFrame>
        <p:nvGraphicFramePr>
          <p:cNvPr id="9" name="Inhaltsplatzhalter 3">
            <a:extLst>
              <a:ext uri="{FF2B5EF4-FFF2-40B4-BE49-F238E27FC236}">
                <a16:creationId xmlns:a16="http://schemas.microsoft.com/office/drawing/2014/main" id="{C796808D-B47E-4F8A-B86E-7D6184EDBDBD}"/>
              </a:ext>
            </a:extLst>
          </p:cNvPr>
          <p:cNvGraphicFramePr>
            <a:graphicFrameLocks/>
          </p:cNvGraphicFramePr>
          <p:nvPr>
            <p:extLst>
              <p:ext uri="{D42A27DB-BD31-4B8C-83A1-F6EECF244321}">
                <p14:modId xmlns:p14="http://schemas.microsoft.com/office/powerpoint/2010/main" val="2808416382"/>
              </p:ext>
            </p:extLst>
          </p:nvPr>
        </p:nvGraphicFramePr>
        <p:xfrm>
          <a:off x="2314413" y="1438660"/>
          <a:ext cx="7707824" cy="4201320"/>
        </p:xfrm>
        <a:graphic>
          <a:graphicData uri="http://schemas.openxmlformats.org/drawingml/2006/table">
            <a:tbl>
              <a:tblPr firstRow="1" firstCol="1" bandRow="1">
                <a:tableStyleId>{5C22544A-7EE6-4342-B048-85BDC9FD1C3A}</a:tableStyleId>
              </a:tblPr>
              <a:tblGrid>
                <a:gridCol w="6646684">
                  <a:extLst>
                    <a:ext uri="{9D8B030D-6E8A-4147-A177-3AD203B41FA5}">
                      <a16:colId xmlns:a16="http://schemas.microsoft.com/office/drawing/2014/main" val="307251326"/>
                    </a:ext>
                  </a:extLst>
                </a:gridCol>
                <a:gridCol w="1061140">
                  <a:extLst>
                    <a:ext uri="{9D8B030D-6E8A-4147-A177-3AD203B41FA5}">
                      <a16:colId xmlns:a16="http://schemas.microsoft.com/office/drawing/2014/main" val="4240238463"/>
                    </a:ext>
                  </a:extLst>
                </a:gridCol>
              </a:tblGrid>
              <a:tr h="533973">
                <a:tc gridSpan="2">
                  <a:txBody>
                    <a:bodyPr/>
                    <a:lstStyle/>
                    <a:p>
                      <a:pPr algn="ctr">
                        <a:spcAft>
                          <a:spcPts val="0"/>
                        </a:spcAft>
                      </a:pPr>
                      <a:r>
                        <a:rPr lang="en-US" sz="2000" kern="0" dirty="0">
                          <a:effectLst/>
                        </a:rPr>
                        <a:t>Summary of operations, Year 2024, up to December 31</a:t>
                      </a:r>
                      <a:endParaRPr lang="de-DE" sz="1050" kern="100" dirty="0">
                        <a:effectLst/>
                        <a:latin typeface="Century" panose="02040604050505020304" pitchFamily="18" charset="0"/>
                        <a:ea typeface="MS Mincho"/>
                        <a:cs typeface="Arial" panose="020B0604020202020204" pitchFamily="34" charset="0"/>
                      </a:endParaRPr>
                    </a:p>
                  </a:txBody>
                  <a:tcPr marL="100120" marR="100120" marT="50060" marB="50060" anchor="ctr"/>
                </a:tc>
                <a:tc hMerge="1">
                  <a:txBody>
                    <a:bodyPr/>
                    <a:lstStyle/>
                    <a:p>
                      <a:endParaRPr lang="de-DE"/>
                    </a:p>
                  </a:txBody>
                  <a:tcPr/>
                </a:tc>
                <a:extLst>
                  <a:ext uri="{0D108BD9-81ED-4DB2-BD59-A6C34878D82A}">
                    <a16:rowId xmlns:a16="http://schemas.microsoft.com/office/drawing/2014/main" val="2773767316"/>
                  </a:ext>
                </a:extLst>
              </a:tr>
              <a:tr h="384385">
                <a:tc>
                  <a:txBody>
                    <a:bodyPr/>
                    <a:lstStyle/>
                    <a:p>
                      <a:pPr algn="l">
                        <a:lnSpc>
                          <a:spcPts val="1200"/>
                        </a:lnSpc>
                      </a:pPr>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Forwarded from 2023 @ 2024 Exchange</a:t>
                      </a:r>
                      <a:endParaRPr lang="de-DE" sz="12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b="1"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$ 122,869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65474025"/>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Cash Revenues (+) </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(includes dues advanced this year, but does not include dues advanced in previous years)</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$ 137,701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122207162"/>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Cash Expenses (-)</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(does not include depreciations, suppliers’ outstanding costs or accrued expenses </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of this year)</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kern="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 $ 126,336</a:t>
                      </a:r>
                      <a:endParaRPr lang="de-DE" sz="1200" kern="100" dirty="0">
                        <a:solidFill>
                          <a:srgbClr val="C00000"/>
                        </a:solidFill>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51730811"/>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Seed moneys</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sent (-) and received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kern="0" dirty="0">
                          <a:solidFill>
                            <a:schemeClr val="accent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de-DE" sz="1200" kern="100" dirty="0">
                        <a:solidFill>
                          <a:schemeClr val="accent1"/>
                        </a:solidFill>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228511328"/>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Funds</a:t>
                      </a:r>
                      <a:endParaRPr lang="de-DE" sz="1200" kern="100" dirty="0">
                        <a:effectLst/>
                        <a:latin typeface="Century" panose="02040604050505020304" pitchFamily="18" charset="0"/>
                        <a:ea typeface="MS Mincho"/>
                        <a:cs typeface="Arial" panose="020B0604020202020204" pitchFamily="34" charset="0"/>
                      </a:endParaRPr>
                    </a:p>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disbursed (-) and received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kern="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 $ 3,500 </a:t>
                      </a:r>
                      <a:endParaRPr lang="de-DE" sz="1200" kern="100" dirty="0">
                        <a:solidFill>
                          <a:srgbClr val="C00000"/>
                        </a:solidFill>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7462626"/>
                  </a:ext>
                </a:extLst>
              </a:tr>
              <a:tr h="384385">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Investment Changes</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marL="457200" algn="r">
                        <a:lnSpc>
                          <a:spcPts val="1200"/>
                        </a:lnSpc>
                      </a:pPr>
                      <a:r>
                        <a:rPr lang="en-US" sz="1400" kern="0" dirty="0">
                          <a:solidFill>
                            <a:schemeClr val="accent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de-DE" sz="1200" kern="100" dirty="0">
                        <a:solidFill>
                          <a:schemeClr val="accent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a16="http://schemas.microsoft.com/office/drawing/2014/main" val="2152300867"/>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Exchange rate variation and effects from transfers between accounts, currencies, refunds etc. (USD, CHF)*</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marL="87313" indent="0" algn="r">
                        <a:lnSpc>
                          <a:spcPts val="1200"/>
                        </a:lnSpc>
                        <a:buFontTx/>
                        <a:buNone/>
                      </a:pPr>
                      <a:r>
                        <a:rPr lang="de-DE" sz="1200" kern="100" dirty="0">
                          <a:solidFill>
                            <a:srgbClr val="C00000"/>
                          </a:solidFill>
                          <a:effectLst/>
                          <a:latin typeface="Arial" panose="020B0604020202020204" pitchFamily="34" charset="0"/>
                          <a:ea typeface="MS Mincho"/>
                          <a:cs typeface="Times New Roman" panose="02020603050405020304" pitchFamily="18" charset="0"/>
                        </a:rPr>
                        <a:t>- $ 200</a:t>
                      </a: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73900718"/>
                  </a:ext>
                </a:extLst>
              </a:tr>
              <a:tr h="384385">
                <a:tc>
                  <a:txBody>
                    <a:bodyPr/>
                    <a:lstStyle/>
                    <a:p>
                      <a:pPr marL="342900" lvl="0" indent="-342900" algn="l">
                        <a:lnSpc>
                          <a:spcPts val="1200"/>
                        </a:lnSpc>
                        <a:buFont typeface="+mj-lt"/>
                        <a:buAutoNum type="arabicPeriod" startAt="2024"/>
                      </a:pPr>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Cash Flow</a:t>
                      </a:r>
                      <a:endParaRPr lang="de-DE" sz="1200" kern="1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marL="228600" algn="r">
                        <a:lnSpc>
                          <a:spcPts val="1200"/>
                        </a:lnSpc>
                      </a:pPr>
                      <a:r>
                        <a:rPr lang="en-US" sz="1400" b="1"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$ 7,665</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0401386"/>
                  </a:ext>
                </a:extLst>
              </a:tr>
              <a:tr h="384385">
                <a:tc>
                  <a:txBody>
                    <a:bodyPr/>
                    <a:lstStyle/>
                    <a:p>
                      <a:pPr algn="l">
                        <a:lnSpc>
                          <a:spcPts val="1200"/>
                        </a:lnSpc>
                      </a:pPr>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Available to be forwarded to 2024 @ 2025 Exchange</a:t>
                      </a:r>
                      <a:endParaRPr lang="de-DE" sz="12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b="1"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$ 130,534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48869046"/>
                  </a:ext>
                </a:extLst>
              </a:tr>
            </a:tbl>
          </a:graphicData>
        </a:graphic>
      </p:graphicFrame>
    </p:spTree>
    <p:extLst>
      <p:ext uri="{BB962C8B-B14F-4D97-AF65-F5344CB8AC3E}">
        <p14:creationId xmlns:p14="http://schemas.microsoft.com/office/powerpoint/2010/main" val="71607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199" y="681038"/>
            <a:ext cx="11210366"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O" sz="4500" b="1" dirty="0">
                <a:solidFill>
                  <a:srgbClr val="009797"/>
                </a:solidFill>
                <a:latin typeface="Lato Black" panose="020F0502020204030203" pitchFamily="34" charset="77"/>
              </a:rPr>
              <a:t>2024: Expected and final financial results</a:t>
            </a:r>
          </a:p>
        </p:txBody>
      </p:sp>
      <p:graphicFrame>
        <p:nvGraphicFramePr>
          <p:cNvPr id="5" name="Tabelle 5">
            <a:extLst>
              <a:ext uri="{FF2B5EF4-FFF2-40B4-BE49-F238E27FC236}">
                <a16:creationId xmlns:a16="http://schemas.microsoft.com/office/drawing/2014/main" id="{8C871E6A-DE10-4127-9E23-E5E91922FC3A}"/>
              </a:ext>
            </a:extLst>
          </p:cNvPr>
          <p:cNvGraphicFramePr>
            <a:graphicFrameLocks noGrp="1"/>
          </p:cNvGraphicFramePr>
          <p:nvPr>
            <p:ph idx="1"/>
            <p:extLst>
              <p:ext uri="{D42A27DB-BD31-4B8C-83A1-F6EECF244321}">
                <p14:modId xmlns:p14="http://schemas.microsoft.com/office/powerpoint/2010/main" val="218775716"/>
              </p:ext>
            </p:extLst>
          </p:nvPr>
        </p:nvGraphicFramePr>
        <p:xfrm>
          <a:off x="838200" y="1438660"/>
          <a:ext cx="5025189" cy="2966720"/>
        </p:xfrm>
        <a:graphic>
          <a:graphicData uri="http://schemas.openxmlformats.org/drawingml/2006/table">
            <a:tbl>
              <a:tblPr firstRow="1" bandRow="1">
                <a:tableStyleId>{5C22544A-7EE6-4342-B048-85BDC9FD1C3A}</a:tableStyleId>
              </a:tblPr>
              <a:tblGrid>
                <a:gridCol w="1675063">
                  <a:extLst>
                    <a:ext uri="{9D8B030D-6E8A-4147-A177-3AD203B41FA5}">
                      <a16:colId xmlns:a16="http://schemas.microsoft.com/office/drawing/2014/main" val="2147978489"/>
                    </a:ext>
                  </a:extLst>
                </a:gridCol>
                <a:gridCol w="1675063">
                  <a:extLst>
                    <a:ext uri="{9D8B030D-6E8A-4147-A177-3AD203B41FA5}">
                      <a16:colId xmlns:a16="http://schemas.microsoft.com/office/drawing/2014/main" val="1180075020"/>
                    </a:ext>
                  </a:extLst>
                </a:gridCol>
                <a:gridCol w="1675063">
                  <a:extLst>
                    <a:ext uri="{9D8B030D-6E8A-4147-A177-3AD203B41FA5}">
                      <a16:colId xmlns:a16="http://schemas.microsoft.com/office/drawing/2014/main" val="2253956845"/>
                    </a:ext>
                  </a:extLst>
                </a:gridCol>
              </a:tblGrid>
              <a:tr h="370840">
                <a:tc gridSpan="3">
                  <a:txBody>
                    <a:bodyPr/>
                    <a:lstStyle/>
                    <a:p>
                      <a:pPr algn="ctr"/>
                      <a:r>
                        <a:rPr lang="de-DE" dirty="0" err="1"/>
                        <a:t>Revenues</a:t>
                      </a:r>
                      <a:endParaRPr lang="de-DE" dirty="0"/>
                    </a:p>
                  </a:txBody>
                  <a:tcPr/>
                </a:tc>
                <a:tc hMerge="1">
                  <a:txBody>
                    <a:bodyPr/>
                    <a:lstStyle/>
                    <a:p>
                      <a:r>
                        <a:rPr lang="de-DE" dirty="0" err="1"/>
                        <a:t>Revenues</a:t>
                      </a:r>
                      <a:endParaRPr lang="de-DE" dirty="0"/>
                    </a:p>
                  </a:txBody>
                  <a:tcPr/>
                </a:tc>
                <a:tc hMerge="1">
                  <a:txBody>
                    <a:bodyPr/>
                    <a:lstStyle/>
                    <a:p>
                      <a:endParaRPr lang="de-DE" dirty="0"/>
                    </a:p>
                  </a:txBody>
                  <a:tcPr/>
                </a:tc>
                <a:extLst>
                  <a:ext uri="{0D108BD9-81ED-4DB2-BD59-A6C34878D82A}">
                    <a16:rowId xmlns:a16="http://schemas.microsoft.com/office/drawing/2014/main" val="2749677152"/>
                  </a:ext>
                </a:extLst>
              </a:tr>
              <a:tr h="370840">
                <a:tc>
                  <a:txBody>
                    <a:bodyPr/>
                    <a:lstStyle/>
                    <a:p>
                      <a:pPr algn="l"/>
                      <a:r>
                        <a:rPr lang="en-US" sz="12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FS &amp; AS Membership Dues</a:t>
                      </a:r>
                      <a:endParaRPr lang="de-DE" sz="1050" b="1"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$ 43,000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$ 45,426</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87443011"/>
                  </a:ext>
                </a:extLst>
              </a:tr>
              <a:tr h="370840">
                <a:tc>
                  <a:txBody>
                    <a:bodyPr/>
                    <a:lstStyle/>
                    <a:p>
                      <a:pPr algn="l"/>
                      <a:r>
                        <a:rPr lang="en-US" sz="12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Sustaining Member Contributions</a:t>
                      </a:r>
                      <a:endParaRPr lang="de-DE" sz="1050" b="1"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$ 55,000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$ 56,651</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267971695"/>
                  </a:ext>
                </a:extLst>
              </a:tr>
              <a:tr h="370840">
                <a:tc>
                  <a:txBody>
                    <a:bodyPr/>
                    <a:lstStyle/>
                    <a:p>
                      <a:pPr algn="l"/>
                      <a:r>
                        <a:rPr lang="en-US" sz="12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Capitation Fee</a:t>
                      </a:r>
                      <a:endParaRPr lang="de-DE" sz="1050" b="1"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$ 20,440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595031177"/>
                  </a:ext>
                </a:extLst>
              </a:tr>
              <a:tr h="370840">
                <a:tc>
                  <a:txBody>
                    <a:bodyPr/>
                    <a:lstStyle/>
                    <a:p>
                      <a:pPr algn="l"/>
                      <a:r>
                        <a:rPr lang="en-US" sz="12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Exchange Rate Gains</a:t>
                      </a:r>
                      <a:endParaRPr lang="de-DE" sz="1050" b="1"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94873099"/>
                  </a:ext>
                </a:extLst>
              </a:tr>
              <a:tr h="370840">
                <a:tc>
                  <a:txBody>
                    <a:bodyPr/>
                    <a:lstStyle/>
                    <a:p>
                      <a:pPr algn="l"/>
                      <a:r>
                        <a:rPr lang="en-US" sz="12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Interest</a:t>
                      </a:r>
                      <a:endParaRPr lang="de-DE" sz="1050" b="1"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$ 17,000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$ 13,360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150033071"/>
                  </a:ext>
                </a:extLst>
              </a:tr>
              <a:tr h="370840">
                <a:tc>
                  <a:txBody>
                    <a:bodyPr/>
                    <a:lstStyle/>
                    <a:p>
                      <a:pPr algn="l"/>
                      <a:r>
                        <a:rPr lang="en-US" sz="12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Miscellaneous</a:t>
                      </a:r>
                      <a:endParaRPr lang="de-DE" sz="1050" b="1"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$ 479</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65811087"/>
                  </a:ext>
                </a:extLst>
              </a:tr>
              <a:tr h="370840">
                <a:tc>
                  <a:txBody>
                    <a:bodyPr/>
                    <a:lstStyle/>
                    <a:p>
                      <a:pPr algn="l"/>
                      <a:r>
                        <a:rPr lang="en-US" sz="12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Total Revenues</a:t>
                      </a:r>
                      <a:endParaRPr lang="de-DE" sz="1050" b="1"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b="1" i="1" kern="0" dirty="0">
                          <a:effectLst/>
                          <a:latin typeface="Calibri" panose="020F0502020204030204" pitchFamily="34" charset="0"/>
                          <a:ea typeface="Times New Roman" panose="02020603050405020304" pitchFamily="18" charset="0"/>
                          <a:cs typeface="Times New Roman" panose="02020603050405020304" pitchFamily="18" charset="0"/>
                        </a:rPr>
                        <a:t>$ 115,000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b="1" kern="0" dirty="0">
                          <a:effectLst/>
                          <a:latin typeface="Calibri" panose="020F0502020204030204" pitchFamily="34" charset="0"/>
                          <a:ea typeface="Times New Roman" panose="02020603050405020304" pitchFamily="18" charset="0"/>
                          <a:cs typeface="Times New Roman" panose="02020603050405020304" pitchFamily="18" charset="0"/>
                        </a:rPr>
                        <a:t>$ 136,356</a:t>
                      </a:r>
                    </a:p>
                  </a:txBody>
                  <a:tcPr marL="68580" marR="68580" marT="0" marB="0" anchor="ctr"/>
                </a:tc>
                <a:extLst>
                  <a:ext uri="{0D108BD9-81ED-4DB2-BD59-A6C34878D82A}">
                    <a16:rowId xmlns:a16="http://schemas.microsoft.com/office/drawing/2014/main" val="1215917644"/>
                  </a:ext>
                </a:extLst>
              </a:tr>
            </a:tbl>
          </a:graphicData>
        </a:graphic>
      </p:graphicFrame>
      <p:graphicFrame>
        <p:nvGraphicFramePr>
          <p:cNvPr id="11" name="Tabelle 5">
            <a:extLst>
              <a:ext uri="{FF2B5EF4-FFF2-40B4-BE49-F238E27FC236}">
                <a16:creationId xmlns:a16="http://schemas.microsoft.com/office/drawing/2014/main" id="{4245DE97-D95B-4296-9239-C8477F933AEE}"/>
              </a:ext>
            </a:extLst>
          </p:cNvPr>
          <p:cNvGraphicFramePr>
            <a:graphicFrameLocks/>
          </p:cNvGraphicFramePr>
          <p:nvPr>
            <p:extLst>
              <p:ext uri="{D42A27DB-BD31-4B8C-83A1-F6EECF244321}">
                <p14:modId xmlns:p14="http://schemas.microsoft.com/office/powerpoint/2010/main" val="3419104297"/>
              </p:ext>
            </p:extLst>
          </p:nvPr>
        </p:nvGraphicFramePr>
        <p:xfrm>
          <a:off x="5947611" y="1442269"/>
          <a:ext cx="5025189" cy="3708400"/>
        </p:xfrm>
        <a:graphic>
          <a:graphicData uri="http://schemas.openxmlformats.org/drawingml/2006/table">
            <a:tbl>
              <a:tblPr firstRow="1" bandRow="1">
                <a:tableStyleId>{5C22544A-7EE6-4342-B048-85BDC9FD1C3A}</a:tableStyleId>
              </a:tblPr>
              <a:tblGrid>
                <a:gridCol w="1675063">
                  <a:extLst>
                    <a:ext uri="{9D8B030D-6E8A-4147-A177-3AD203B41FA5}">
                      <a16:colId xmlns:a16="http://schemas.microsoft.com/office/drawing/2014/main" val="2147978489"/>
                    </a:ext>
                  </a:extLst>
                </a:gridCol>
                <a:gridCol w="1675063">
                  <a:extLst>
                    <a:ext uri="{9D8B030D-6E8A-4147-A177-3AD203B41FA5}">
                      <a16:colId xmlns:a16="http://schemas.microsoft.com/office/drawing/2014/main" val="1180075020"/>
                    </a:ext>
                  </a:extLst>
                </a:gridCol>
                <a:gridCol w="1675063">
                  <a:extLst>
                    <a:ext uri="{9D8B030D-6E8A-4147-A177-3AD203B41FA5}">
                      <a16:colId xmlns:a16="http://schemas.microsoft.com/office/drawing/2014/main" val="2253956845"/>
                    </a:ext>
                  </a:extLst>
                </a:gridCol>
              </a:tblGrid>
              <a:tr h="370840">
                <a:tc gridSpan="3">
                  <a:txBody>
                    <a:bodyPr/>
                    <a:lstStyle/>
                    <a:p>
                      <a:pPr algn="ctr"/>
                      <a:r>
                        <a:rPr lang="de-DE" dirty="0" err="1"/>
                        <a:t>Expenditures</a:t>
                      </a:r>
                      <a:endParaRPr lang="de-DE" dirty="0"/>
                    </a:p>
                  </a:txBody>
                  <a:tcPr/>
                </a:tc>
                <a:tc hMerge="1">
                  <a:txBody>
                    <a:bodyPr/>
                    <a:lstStyle/>
                    <a:p>
                      <a:r>
                        <a:rPr lang="de-DE" dirty="0" err="1"/>
                        <a:t>Revenues</a:t>
                      </a:r>
                      <a:endParaRPr lang="de-DE" dirty="0"/>
                    </a:p>
                  </a:txBody>
                  <a:tcPr/>
                </a:tc>
                <a:tc hMerge="1">
                  <a:txBody>
                    <a:bodyPr/>
                    <a:lstStyle/>
                    <a:p>
                      <a:endParaRPr lang="de-DE" dirty="0"/>
                    </a:p>
                  </a:txBody>
                  <a:tcPr/>
                </a:tc>
                <a:extLst>
                  <a:ext uri="{0D108BD9-81ED-4DB2-BD59-A6C34878D82A}">
                    <a16:rowId xmlns:a16="http://schemas.microsoft.com/office/drawing/2014/main" val="2749677152"/>
                  </a:ext>
                </a:extLst>
              </a:tr>
              <a:tr h="370840">
                <a:tc>
                  <a:txBody>
                    <a:bodyPr/>
                    <a:lstStyle/>
                    <a:p>
                      <a:pPr algn="l"/>
                      <a:r>
                        <a:rPr lang="en-US" sz="12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Meeting, representation and outreach</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$ 34,000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$ 38,782</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87443011"/>
                  </a:ext>
                </a:extLst>
              </a:tr>
              <a:tr h="370840">
                <a:tc>
                  <a:txBody>
                    <a:bodyPr/>
                    <a:lstStyle/>
                    <a:p>
                      <a:pPr algn="l"/>
                      <a:r>
                        <a:rPr lang="en-US" sz="12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Office</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$ 22,000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$ 30,086</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267971695"/>
                  </a:ext>
                </a:extLst>
              </a:tr>
              <a:tr h="370840">
                <a:tc>
                  <a:txBody>
                    <a:bodyPr/>
                    <a:lstStyle/>
                    <a:p>
                      <a:pPr algn="l"/>
                      <a:r>
                        <a:rPr lang="en-US" sz="12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Awards &amp; Awards Committee</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$ 20,000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$ 24,783</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382456345"/>
                  </a:ext>
                </a:extLst>
              </a:tr>
              <a:tr h="370840">
                <a:tc>
                  <a:txBody>
                    <a:bodyPr/>
                    <a:lstStyle/>
                    <a:p>
                      <a:pPr algn="l"/>
                      <a:r>
                        <a:rPr lang="en-US" sz="12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Standing and ad-hoc committees*</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$ 20,000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$ 15,102</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595031177"/>
                  </a:ext>
                </a:extLst>
              </a:tr>
              <a:tr h="370840">
                <a:tc>
                  <a:txBody>
                    <a:bodyPr/>
                    <a:lstStyle/>
                    <a:p>
                      <a:pPr algn="l"/>
                      <a:r>
                        <a:rPr lang="en-US" sz="12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Website maintenance (regular contract)</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$ 7,500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$ 7,500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94873099"/>
                  </a:ext>
                </a:extLst>
              </a:tr>
              <a:tr h="370840">
                <a:tc>
                  <a:txBody>
                    <a:bodyPr/>
                    <a:lstStyle/>
                    <a:p>
                      <a:pPr algn="l"/>
                      <a:r>
                        <a:rPr lang="en-US" sz="12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Bank fees</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$ 5,281</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150033071"/>
                  </a:ext>
                </a:extLst>
              </a:tr>
              <a:tr h="370840">
                <a:tc>
                  <a:txBody>
                    <a:bodyPr/>
                    <a:lstStyle/>
                    <a:p>
                      <a:pPr algn="l"/>
                      <a:r>
                        <a:rPr lang="en-US" sz="12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Exchange rate losses</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$ 584</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65811087"/>
                  </a:ext>
                </a:extLst>
              </a:tr>
              <a:tr h="370840">
                <a:tc>
                  <a:txBody>
                    <a:bodyPr/>
                    <a:lstStyle/>
                    <a:p>
                      <a:pPr algn="l"/>
                      <a:r>
                        <a:rPr lang="en-US" sz="12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Miscellaneous</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i="1" kern="0" dirty="0">
                          <a:effectLst/>
                          <a:latin typeface="Calibri" panose="020F0502020204030204" pitchFamily="34" charset="0"/>
                          <a:ea typeface="Times New Roman" panose="02020603050405020304" pitchFamily="18" charset="0"/>
                          <a:cs typeface="Times New Roman" panose="02020603050405020304" pitchFamily="18" charset="0"/>
                        </a:rPr>
                        <a:t> </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$ 1,272</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215917644"/>
                  </a:ext>
                </a:extLst>
              </a:tr>
              <a:tr h="370840">
                <a:tc>
                  <a:txBody>
                    <a:bodyPr/>
                    <a:lstStyle/>
                    <a:p>
                      <a:pPr algn="l"/>
                      <a:r>
                        <a:rPr lang="en-US" sz="1200" b="1"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Total Expenditures</a:t>
                      </a:r>
                      <a:endParaRPr lang="de-DE" sz="105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solidFill>
                      <a:schemeClr val="accent1"/>
                    </a:solidFill>
                  </a:tcPr>
                </a:tc>
                <a:tc>
                  <a:txBody>
                    <a:bodyPr/>
                    <a:lstStyle/>
                    <a:p>
                      <a:pPr algn="r"/>
                      <a:r>
                        <a:rPr lang="en-US" sz="1600" b="1" i="1" kern="0" dirty="0">
                          <a:effectLst/>
                          <a:latin typeface="Calibri" panose="020F0502020204030204" pitchFamily="34" charset="0"/>
                          <a:ea typeface="Times New Roman" panose="02020603050405020304" pitchFamily="18" charset="0"/>
                          <a:cs typeface="Times New Roman" panose="02020603050405020304" pitchFamily="18" charset="0"/>
                        </a:rPr>
                        <a:t>$ 103,500</a:t>
                      </a:r>
                      <a:endParaRPr lang="de-DE" sz="1200" i="1"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b="1" kern="0" dirty="0">
                          <a:effectLst/>
                          <a:latin typeface="Calibri" panose="020F0502020204030204" pitchFamily="34" charset="0"/>
                          <a:ea typeface="Times New Roman" panose="02020603050405020304" pitchFamily="18" charset="0"/>
                          <a:cs typeface="Times New Roman" panose="02020603050405020304" pitchFamily="18" charset="0"/>
                        </a:rPr>
                        <a:t>$ 123,390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774308960"/>
                  </a:ext>
                </a:extLst>
              </a:tr>
            </a:tbl>
          </a:graphicData>
        </a:graphic>
      </p:graphicFrame>
      <p:graphicFrame>
        <p:nvGraphicFramePr>
          <p:cNvPr id="6" name="Tabelle 5">
            <a:extLst>
              <a:ext uri="{FF2B5EF4-FFF2-40B4-BE49-F238E27FC236}">
                <a16:creationId xmlns:a16="http://schemas.microsoft.com/office/drawing/2014/main" id="{436D0FF0-34F1-4DE9-8FF7-B5333C26B3CE}"/>
              </a:ext>
            </a:extLst>
          </p:cNvPr>
          <p:cNvGraphicFramePr>
            <a:graphicFrameLocks noGrp="1"/>
          </p:cNvGraphicFramePr>
          <p:nvPr>
            <p:extLst>
              <p:ext uri="{D42A27DB-BD31-4B8C-83A1-F6EECF244321}">
                <p14:modId xmlns:p14="http://schemas.microsoft.com/office/powerpoint/2010/main" val="2837184512"/>
              </p:ext>
            </p:extLst>
          </p:nvPr>
        </p:nvGraphicFramePr>
        <p:xfrm>
          <a:off x="1941094" y="5201602"/>
          <a:ext cx="5999748" cy="487680"/>
        </p:xfrm>
        <a:graphic>
          <a:graphicData uri="http://schemas.openxmlformats.org/drawingml/2006/table">
            <a:tbl>
              <a:tblPr firstRow="1" firstCol="1" bandRow="1">
                <a:tableStyleId>{5C22544A-7EE6-4342-B048-85BDC9FD1C3A}</a:tableStyleId>
              </a:tblPr>
              <a:tblGrid>
                <a:gridCol w="1999916">
                  <a:extLst>
                    <a:ext uri="{9D8B030D-6E8A-4147-A177-3AD203B41FA5}">
                      <a16:colId xmlns:a16="http://schemas.microsoft.com/office/drawing/2014/main" val="401897153"/>
                    </a:ext>
                  </a:extLst>
                </a:gridCol>
                <a:gridCol w="1999916">
                  <a:extLst>
                    <a:ext uri="{9D8B030D-6E8A-4147-A177-3AD203B41FA5}">
                      <a16:colId xmlns:a16="http://schemas.microsoft.com/office/drawing/2014/main" val="2221204468"/>
                    </a:ext>
                  </a:extLst>
                </a:gridCol>
                <a:gridCol w="1999916">
                  <a:extLst>
                    <a:ext uri="{9D8B030D-6E8A-4147-A177-3AD203B41FA5}">
                      <a16:colId xmlns:a16="http://schemas.microsoft.com/office/drawing/2014/main" val="2358767188"/>
                    </a:ext>
                  </a:extLst>
                </a:gridCol>
              </a:tblGrid>
              <a:tr h="0">
                <a:tc>
                  <a:txBody>
                    <a:bodyPr/>
                    <a:lstStyle/>
                    <a:p>
                      <a:pPr algn="l"/>
                      <a:r>
                        <a:rPr lang="en-US" sz="1600" kern="100" dirty="0">
                          <a:effectLst/>
                        </a:rPr>
                        <a:t>Summary of Operations</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100" dirty="0">
                          <a:effectLst/>
                        </a:rPr>
                        <a:t>$ 11,500</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100" dirty="0">
                          <a:effectLst/>
                        </a:rPr>
                        <a:t>$ 12,966</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224083047"/>
                  </a:ext>
                </a:extLst>
              </a:tr>
            </a:tbl>
          </a:graphicData>
        </a:graphic>
      </p:graphicFrame>
      <p:sp>
        <p:nvSpPr>
          <p:cNvPr id="3" name="Textfeld 2">
            <a:extLst>
              <a:ext uri="{FF2B5EF4-FFF2-40B4-BE49-F238E27FC236}">
                <a16:creationId xmlns:a16="http://schemas.microsoft.com/office/drawing/2014/main" id="{F8013F8D-985D-4035-A80D-82CC838D7D12}"/>
              </a:ext>
            </a:extLst>
          </p:cNvPr>
          <p:cNvSpPr txBox="1"/>
          <p:nvPr/>
        </p:nvSpPr>
        <p:spPr>
          <a:xfrm>
            <a:off x="3208149" y="4402648"/>
            <a:ext cx="2655240" cy="338554"/>
          </a:xfrm>
          <a:prstGeom prst="rect">
            <a:avLst/>
          </a:prstGeom>
          <a:noFill/>
        </p:spPr>
        <p:txBody>
          <a:bodyPr wrap="square" rtlCol="0">
            <a:spAutoFit/>
          </a:bodyPr>
          <a:lstStyle/>
          <a:p>
            <a:pPr>
              <a:tabLst>
                <a:tab pos="1704975" algn="l"/>
              </a:tabLst>
            </a:pPr>
            <a:r>
              <a:rPr lang="de-DE" sz="1600" b="1" i="1" dirty="0" err="1"/>
              <a:t>expected</a:t>
            </a:r>
            <a:r>
              <a:rPr lang="de-DE" sz="1600" b="1" dirty="0"/>
              <a:t>	final</a:t>
            </a:r>
          </a:p>
        </p:txBody>
      </p:sp>
      <p:sp>
        <p:nvSpPr>
          <p:cNvPr id="8" name="Textfeld 7">
            <a:extLst>
              <a:ext uri="{FF2B5EF4-FFF2-40B4-BE49-F238E27FC236}">
                <a16:creationId xmlns:a16="http://schemas.microsoft.com/office/drawing/2014/main" id="{57F58990-B2CB-4A42-A1FB-E6FF661CAEE2}"/>
              </a:ext>
            </a:extLst>
          </p:cNvPr>
          <p:cNvSpPr txBox="1"/>
          <p:nvPr/>
        </p:nvSpPr>
        <p:spPr>
          <a:xfrm>
            <a:off x="8317560" y="5150669"/>
            <a:ext cx="2655240" cy="338554"/>
          </a:xfrm>
          <a:prstGeom prst="rect">
            <a:avLst/>
          </a:prstGeom>
          <a:noFill/>
        </p:spPr>
        <p:txBody>
          <a:bodyPr wrap="square" rtlCol="0">
            <a:spAutoFit/>
          </a:bodyPr>
          <a:lstStyle/>
          <a:p>
            <a:pPr>
              <a:tabLst>
                <a:tab pos="1704975" algn="l"/>
              </a:tabLst>
            </a:pPr>
            <a:r>
              <a:rPr lang="de-DE" sz="1600" b="1" i="1" dirty="0" err="1"/>
              <a:t>expected</a:t>
            </a:r>
            <a:r>
              <a:rPr lang="de-DE" sz="1600" b="1" dirty="0"/>
              <a:t>	final</a:t>
            </a:r>
          </a:p>
        </p:txBody>
      </p:sp>
    </p:spTree>
    <p:extLst>
      <p:ext uri="{BB962C8B-B14F-4D97-AF65-F5344CB8AC3E}">
        <p14:creationId xmlns:p14="http://schemas.microsoft.com/office/powerpoint/2010/main" val="3902839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0E10B1B7-DAFF-9142-875B-7DD47C6A9FEC}"/>
              </a:ext>
            </a:extLst>
          </p:cNvPr>
          <p:cNvPicPr>
            <a:picLocks noChangeAspect="1"/>
          </p:cNvPicPr>
          <p:nvPr/>
        </p:nvPicPr>
        <p:blipFill>
          <a:blip r:embed="rId2"/>
          <a:stretch>
            <a:fillRect/>
          </a:stretch>
        </p:blipFill>
        <p:spPr>
          <a:xfrm>
            <a:off x="-70338" y="-54933"/>
            <a:ext cx="12235448" cy="6912933"/>
          </a:xfrm>
          <a:prstGeom prst="rect">
            <a:avLst/>
          </a:prstGeom>
        </p:spPr>
      </p:pic>
      <p:sp>
        <p:nvSpPr>
          <p:cNvPr id="2" name="Título 1">
            <a:extLst>
              <a:ext uri="{FF2B5EF4-FFF2-40B4-BE49-F238E27FC236}">
                <a16:creationId xmlns:a16="http://schemas.microsoft.com/office/drawing/2014/main" id="{83228C0A-544B-9342-B5E0-8C70AC3C1386}"/>
              </a:ext>
            </a:extLst>
          </p:cNvPr>
          <p:cNvSpPr>
            <a:spLocks noGrp="1"/>
          </p:cNvSpPr>
          <p:nvPr>
            <p:ph type="title"/>
          </p:nvPr>
        </p:nvSpPr>
        <p:spPr>
          <a:xfrm>
            <a:off x="838200" y="2728703"/>
            <a:ext cx="10515600" cy="858559"/>
          </a:xfrm>
        </p:spPr>
        <p:txBody>
          <a:bodyPr>
            <a:noAutofit/>
          </a:bodyPr>
          <a:lstStyle/>
          <a:p>
            <a:r>
              <a:rPr lang="es-CO" sz="6000" b="1" dirty="0" err="1">
                <a:solidFill>
                  <a:srgbClr val="009797"/>
                </a:solidFill>
                <a:latin typeface="Lato Black" panose="020F0502020204030203" pitchFamily="34" charset="77"/>
              </a:rPr>
              <a:t>Auditors</a:t>
            </a:r>
            <a:r>
              <a:rPr lang="es-CO" sz="6000" b="1" dirty="0">
                <a:solidFill>
                  <a:srgbClr val="009797"/>
                </a:solidFill>
                <a:latin typeface="Lato Black" panose="020F0502020204030203" pitchFamily="34" charset="77"/>
              </a:rPr>
              <a:t>’ </a:t>
            </a:r>
            <a:r>
              <a:rPr lang="es-CO" sz="6000" b="1" dirty="0" err="1">
                <a:solidFill>
                  <a:srgbClr val="009797"/>
                </a:solidFill>
                <a:latin typeface="Lato Black" panose="020F0502020204030203" pitchFamily="34" charset="77"/>
              </a:rPr>
              <a:t>Report</a:t>
            </a:r>
            <a:endParaRPr lang="es-CO" sz="3600" b="1" dirty="0">
              <a:solidFill>
                <a:srgbClr val="009797"/>
              </a:solidFill>
              <a:latin typeface="Lato Black" panose="020F0502020204030203" pitchFamily="34" charset="77"/>
            </a:endParaRPr>
          </a:p>
        </p:txBody>
      </p:sp>
      <p:sp>
        <p:nvSpPr>
          <p:cNvPr id="6" name="Título 1">
            <a:extLst>
              <a:ext uri="{FF2B5EF4-FFF2-40B4-BE49-F238E27FC236}">
                <a16:creationId xmlns:a16="http://schemas.microsoft.com/office/drawing/2014/main" id="{034BAE20-E265-AD4C-880C-555A1C7D2F51}"/>
              </a:ext>
            </a:extLst>
          </p:cNvPr>
          <p:cNvSpPr txBox="1">
            <a:spLocks/>
          </p:cNvSpPr>
          <p:nvPr/>
        </p:nvSpPr>
        <p:spPr>
          <a:xfrm>
            <a:off x="1802376" y="4808554"/>
            <a:ext cx="8490020" cy="85855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CO" sz="4500" b="1" i="1" dirty="0">
                <a:solidFill>
                  <a:srgbClr val="E77A00"/>
                </a:solidFill>
                <a:latin typeface="Lato" panose="020F0502020204030203" pitchFamily="34" charset="77"/>
              </a:rPr>
              <a:t>IEA VP </a:t>
            </a:r>
            <a:r>
              <a:rPr lang="es-CO" sz="4500" b="1" i="1" dirty="0" err="1">
                <a:solidFill>
                  <a:srgbClr val="E77A00"/>
                </a:solidFill>
                <a:latin typeface="Lato" panose="020F0502020204030203" pitchFamily="34" charset="77"/>
              </a:rPr>
              <a:t>Treasurer</a:t>
            </a:r>
            <a:endParaRPr lang="es-CO" sz="4500" b="1" i="1" dirty="0">
              <a:solidFill>
                <a:srgbClr val="E77A00"/>
              </a:solidFill>
              <a:latin typeface="Lato" panose="020F0502020204030203" pitchFamily="34" charset="77"/>
            </a:endParaRPr>
          </a:p>
        </p:txBody>
      </p:sp>
      <p:sp>
        <p:nvSpPr>
          <p:cNvPr id="7" name="Marcador de contenido 2">
            <a:extLst>
              <a:ext uri="{FF2B5EF4-FFF2-40B4-BE49-F238E27FC236}">
                <a16:creationId xmlns:a16="http://schemas.microsoft.com/office/drawing/2014/main" id="{6D1FECC4-B29F-A74C-AD8C-633E30FB81EF}"/>
              </a:ext>
            </a:extLst>
          </p:cNvPr>
          <p:cNvSpPr>
            <a:spLocks noGrp="1"/>
          </p:cNvSpPr>
          <p:nvPr>
            <p:ph idx="1"/>
          </p:nvPr>
        </p:nvSpPr>
        <p:spPr>
          <a:xfrm>
            <a:off x="2927838" y="5911447"/>
            <a:ext cx="6336323" cy="459451"/>
          </a:xfrm>
        </p:spPr>
        <p:txBody>
          <a:bodyPr>
            <a:normAutofit/>
          </a:bodyPr>
          <a:lstStyle/>
          <a:p>
            <a:pPr marL="0" indent="0" algn="ctr">
              <a:buNone/>
            </a:pPr>
            <a:r>
              <a:rPr lang="es-CO" sz="2400" dirty="0">
                <a:solidFill>
                  <a:schemeClr val="accent1"/>
                </a:solidFill>
              </a:rPr>
              <a:t>Thomas Alexander</a:t>
            </a:r>
          </a:p>
        </p:txBody>
      </p:sp>
    </p:spTree>
    <p:extLst>
      <p:ext uri="{BB962C8B-B14F-4D97-AF65-F5344CB8AC3E}">
        <p14:creationId xmlns:p14="http://schemas.microsoft.com/office/powerpoint/2010/main" val="1485276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200" y="681038"/>
            <a:ext cx="9279325"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s-CO" sz="4500" b="1" dirty="0">
              <a:solidFill>
                <a:srgbClr val="009797"/>
              </a:solidFill>
              <a:latin typeface="Lato Black" panose="020F0502020204030203" pitchFamily="34" charset="77"/>
            </a:endParaRPr>
          </a:p>
        </p:txBody>
      </p:sp>
      <p:sp>
        <p:nvSpPr>
          <p:cNvPr id="12" name="Marcador de contenido 2">
            <a:extLst>
              <a:ext uri="{FF2B5EF4-FFF2-40B4-BE49-F238E27FC236}">
                <a16:creationId xmlns:a16="http://schemas.microsoft.com/office/drawing/2014/main" id="{BAB23F5D-5AA3-2847-858C-B4490DC1FB1D}"/>
              </a:ext>
            </a:extLst>
          </p:cNvPr>
          <p:cNvSpPr>
            <a:spLocks noGrp="1"/>
          </p:cNvSpPr>
          <p:nvPr>
            <p:ph idx="1"/>
          </p:nvPr>
        </p:nvSpPr>
        <p:spPr>
          <a:xfrm>
            <a:off x="838199" y="1438661"/>
            <a:ext cx="4901005" cy="3957306"/>
          </a:xfrm>
        </p:spPr>
        <p:txBody>
          <a:bodyPr>
            <a:normAutofit fontScale="92500"/>
          </a:bodyPr>
          <a:lstStyle/>
          <a:p>
            <a:pPr marL="0" indent="0">
              <a:buNone/>
            </a:pPr>
            <a:r>
              <a:rPr lang="en-US" sz="1900" dirty="0">
                <a:solidFill>
                  <a:schemeClr val="accent1"/>
                </a:solidFill>
                <a:latin typeface="Lato" panose="020F0502020204030203" pitchFamily="34" charset="77"/>
              </a:rPr>
              <a:t>…the audit of the IEA financial the 2024 book year has been completed.</a:t>
            </a:r>
          </a:p>
          <a:p>
            <a:pPr marL="0" indent="0">
              <a:buNone/>
            </a:pPr>
            <a:r>
              <a:rPr lang="en-US" sz="1900" dirty="0">
                <a:solidFill>
                  <a:schemeClr val="accent1"/>
                </a:solidFill>
                <a:latin typeface="Lato" panose="020F0502020204030203" pitchFamily="34" charset="77"/>
              </a:rPr>
              <a:t>…</a:t>
            </a:r>
          </a:p>
          <a:p>
            <a:pPr marL="0" indent="0">
              <a:buNone/>
            </a:pPr>
            <a:r>
              <a:rPr lang="en-US" sz="1900" dirty="0">
                <a:solidFill>
                  <a:schemeClr val="accent1"/>
                </a:solidFill>
                <a:latin typeface="Lato" panose="020F0502020204030203" pitchFamily="34" charset="77"/>
              </a:rPr>
              <a:t>All questions regarding the Treasurer’s Report were clarified in a conversation with the treasurer – thank you very much for the excellent work.</a:t>
            </a:r>
          </a:p>
          <a:p>
            <a:pPr marL="0" indent="0">
              <a:buNone/>
            </a:pPr>
            <a:r>
              <a:rPr lang="en-US" sz="1900" dirty="0">
                <a:solidFill>
                  <a:schemeClr val="accent1"/>
                </a:solidFill>
                <a:latin typeface="Lato" panose="020F0502020204030203" pitchFamily="34" charset="77"/>
              </a:rPr>
              <a:t>We acknowledge the competent and commitment the Treasurer has demonstrated in the execution of his duties and </a:t>
            </a:r>
            <a:r>
              <a:rPr lang="en-US" sz="1900" b="1" dirty="0">
                <a:solidFill>
                  <a:srgbClr val="009797"/>
                </a:solidFill>
                <a:latin typeface="Lato" panose="020F0502020204030203" pitchFamily="34" charset="77"/>
              </a:rPr>
              <a:t>suggest that the Council discharges the IEA officers</a:t>
            </a:r>
            <a:r>
              <a:rPr lang="en-US" sz="1900" dirty="0">
                <a:solidFill>
                  <a:schemeClr val="accent1"/>
                </a:solidFill>
                <a:latin typeface="Lato" panose="020F0502020204030203" pitchFamily="34" charset="77"/>
              </a:rPr>
              <a:t>.</a:t>
            </a:r>
          </a:p>
          <a:p>
            <a:endParaRPr lang="en-US" sz="1900" dirty="0">
              <a:solidFill>
                <a:schemeClr val="accent1"/>
              </a:solidFill>
              <a:latin typeface="Lato" panose="020F0502020204030203" pitchFamily="34" charset="77"/>
            </a:endParaRPr>
          </a:p>
          <a:p>
            <a:pPr marL="0" indent="0">
              <a:buNone/>
            </a:pPr>
            <a:r>
              <a:rPr lang="en-US" sz="1900" dirty="0">
                <a:solidFill>
                  <a:schemeClr val="accent1"/>
                </a:solidFill>
                <a:latin typeface="Lato" panose="020F0502020204030203" pitchFamily="34" charset="77"/>
              </a:rPr>
              <a:t>Kathy-Lynn Shaw, Rolf </a:t>
            </a:r>
            <a:r>
              <a:rPr lang="en-US" sz="1900" dirty="0" err="1">
                <a:solidFill>
                  <a:schemeClr val="accent1"/>
                </a:solidFill>
                <a:latin typeface="Lato" panose="020F0502020204030203" pitchFamily="34" charset="77"/>
              </a:rPr>
              <a:t>Ellegast</a:t>
            </a:r>
            <a:endParaRPr lang="en-US" sz="1900" dirty="0">
              <a:solidFill>
                <a:schemeClr val="accent1"/>
              </a:solidFill>
              <a:latin typeface="Lato" panose="020F0502020204030203" pitchFamily="34" charset="77"/>
            </a:endParaRPr>
          </a:p>
        </p:txBody>
      </p:sp>
      <p:pic>
        <p:nvPicPr>
          <p:cNvPr id="3" name="Grafik 2">
            <a:extLst>
              <a:ext uri="{FF2B5EF4-FFF2-40B4-BE49-F238E27FC236}">
                <a16:creationId xmlns:a16="http://schemas.microsoft.com/office/drawing/2014/main" id="{43F0C042-E4F8-42AB-A328-D80AF8EC819A}"/>
              </a:ext>
            </a:extLst>
          </p:cNvPr>
          <p:cNvPicPr>
            <a:picLocks noChangeAspect="1"/>
          </p:cNvPicPr>
          <p:nvPr/>
        </p:nvPicPr>
        <p:blipFill rotWithShape="1">
          <a:blip r:embed="rId3"/>
          <a:srcRect l="13436" t="16377" r="5520"/>
          <a:stretch/>
        </p:blipFill>
        <p:spPr>
          <a:xfrm>
            <a:off x="6824310" y="1438660"/>
            <a:ext cx="4060623" cy="4147379"/>
          </a:xfrm>
          <a:prstGeom prst="rect">
            <a:avLst/>
          </a:prstGeom>
          <a:ln w="12700">
            <a:solidFill>
              <a:schemeClr val="tx1"/>
            </a:solidFill>
          </a:ln>
        </p:spPr>
      </p:pic>
    </p:spTree>
    <p:extLst>
      <p:ext uri="{BB962C8B-B14F-4D97-AF65-F5344CB8AC3E}">
        <p14:creationId xmlns:p14="http://schemas.microsoft.com/office/powerpoint/2010/main" val="4071241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0E10B1B7-DAFF-9142-875B-7DD47C6A9FEC}"/>
              </a:ext>
            </a:extLst>
          </p:cNvPr>
          <p:cNvPicPr>
            <a:picLocks noChangeAspect="1"/>
          </p:cNvPicPr>
          <p:nvPr/>
        </p:nvPicPr>
        <p:blipFill>
          <a:blip r:embed="rId2"/>
          <a:stretch>
            <a:fillRect/>
          </a:stretch>
        </p:blipFill>
        <p:spPr>
          <a:xfrm>
            <a:off x="-70338" y="-54933"/>
            <a:ext cx="12235448" cy="6912933"/>
          </a:xfrm>
          <a:prstGeom prst="rect">
            <a:avLst/>
          </a:prstGeom>
        </p:spPr>
      </p:pic>
      <p:sp>
        <p:nvSpPr>
          <p:cNvPr id="2" name="Título 1">
            <a:extLst>
              <a:ext uri="{FF2B5EF4-FFF2-40B4-BE49-F238E27FC236}">
                <a16:creationId xmlns:a16="http://schemas.microsoft.com/office/drawing/2014/main" id="{83228C0A-544B-9342-B5E0-8C70AC3C1386}"/>
              </a:ext>
            </a:extLst>
          </p:cNvPr>
          <p:cNvSpPr>
            <a:spLocks noGrp="1"/>
          </p:cNvSpPr>
          <p:nvPr>
            <p:ph type="title"/>
          </p:nvPr>
        </p:nvSpPr>
        <p:spPr>
          <a:xfrm>
            <a:off x="838200" y="2728703"/>
            <a:ext cx="10515600" cy="858559"/>
          </a:xfrm>
        </p:spPr>
        <p:txBody>
          <a:bodyPr>
            <a:noAutofit/>
          </a:bodyPr>
          <a:lstStyle/>
          <a:p>
            <a:r>
              <a:rPr lang="es-CO" sz="6000" b="1" dirty="0" err="1">
                <a:solidFill>
                  <a:srgbClr val="009797"/>
                </a:solidFill>
                <a:latin typeface="Lato Black" panose="020F0502020204030203" pitchFamily="34" charset="77"/>
              </a:rPr>
              <a:t>Interim</a:t>
            </a:r>
            <a:r>
              <a:rPr lang="es-CO" sz="6000" b="1" dirty="0">
                <a:solidFill>
                  <a:srgbClr val="009797"/>
                </a:solidFill>
                <a:latin typeface="Lato Black" panose="020F0502020204030203" pitchFamily="34" charset="77"/>
              </a:rPr>
              <a:t> </a:t>
            </a:r>
            <a:r>
              <a:rPr lang="es-CO" sz="6000" b="1" dirty="0" err="1">
                <a:solidFill>
                  <a:srgbClr val="009797"/>
                </a:solidFill>
                <a:latin typeface="Lato Black" panose="020F0502020204030203" pitchFamily="34" charset="77"/>
              </a:rPr>
              <a:t>Report</a:t>
            </a:r>
            <a:r>
              <a:rPr lang="es-CO" sz="6000" b="1" dirty="0">
                <a:solidFill>
                  <a:srgbClr val="009797"/>
                </a:solidFill>
                <a:latin typeface="Lato Black" panose="020F0502020204030203" pitchFamily="34" charset="77"/>
              </a:rPr>
              <a:t> 2025</a:t>
            </a:r>
            <a:br>
              <a:rPr lang="es-CO" sz="6000" b="1" dirty="0">
                <a:solidFill>
                  <a:srgbClr val="009797"/>
                </a:solidFill>
                <a:latin typeface="Lato Black" panose="020F0502020204030203" pitchFamily="34" charset="77"/>
              </a:rPr>
            </a:br>
            <a:r>
              <a:rPr lang="es-CO" sz="6000" b="1" dirty="0">
                <a:solidFill>
                  <a:srgbClr val="009797"/>
                </a:solidFill>
                <a:latin typeface="Lato Black" panose="020F0502020204030203" pitchFamily="34" charset="77"/>
              </a:rPr>
              <a:t>and </a:t>
            </a:r>
            <a:r>
              <a:rPr lang="es-CO" sz="6000" b="1" dirty="0" err="1">
                <a:solidFill>
                  <a:srgbClr val="009797"/>
                </a:solidFill>
                <a:latin typeface="Lato Black" panose="020F0502020204030203" pitchFamily="34" charset="77"/>
              </a:rPr>
              <a:t>Forecast</a:t>
            </a:r>
            <a:endParaRPr lang="es-CO" sz="3600" b="1" dirty="0">
              <a:solidFill>
                <a:srgbClr val="009797"/>
              </a:solidFill>
              <a:latin typeface="Lato Black" panose="020F0502020204030203" pitchFamily="34" charset="77"/>
            </a:endParaRPr>
          </a:p>
        </p:txBody>
      </p:sp>
      <p:sp>
        <p:nvSpPr>
          <p:cNvPr id="6" name="Título 1">
            <a:extLst>
              <a:ext uri="{FF2B5EF4-FFF2-40B4-BE49-F238E27FC236}">
                <a16:creationId xmlns:a16="http://schemas.microsoft.com/office/drawing/2014/main" id="{034BAE20-E265-AD4C-880C-555A1C7D2F51}"/>
              </a:ext>
            </a:extLst>
          </p:cNvPr>
          <p:cNvSpPr txBox="1">
            <a:spLocks/>
          </p:cNvSpPr>
          <p:nvPr/>
        </p:nvSpPr>
        <p:spPr>
          <a:xfrm>
            <a:off x="1802376" y="4808554"/>
            <a:ext cx="8490020" cy="85855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CO" sz="4500" b="1" i="1" dirty="0">
                <a:solidFill>
                  <a:srgbClr val="E77A00"/>
                </a:solidFill>
                <a:latin typeface="Lato" panose="020F0502020204030203" pitchFamily="34" charset="77"/>
              </a:rPr>
              <a:t>IEA VP </a:t>
            </a:r>
            <a:r>
              <a:rPr lang="es-CO" sz="4500" b="1" i="1" dirty="0" err="1">
                <a:solidFill>
                  <a:srgbClr val="E77A00"/>
                </a:solidFill>
                <a:latin typeface="Lato" panose="020F0502020204030203" pitchFamily="34" charset="77"/>
              </a:rPr>
              <a:t>Treasurer</a:t>
            </a:r>
            <a:endParaRPr lang="es-CO" sz="4500" b="1" i="1" dirty="0">
              <a:solidFill>
                <a:srgbClr val="E77A00"/>
              </a:solidFill>
              <a:latin typeface="Lato" panose="020F0502020204030203" pitchFamily="34" charset="77"/>
            </a:endParaRPr>
          </a:p>
        </p:txBody>
      </p:sp>
      <p:sp>
        <p:nvSpPr>
          <p:cNvPr id="7" name="Marcador de contenido 2">
            <a:extLst>
              <a:ext uri="{FF2B5EF4-FFF2-40B4-BE49-F238E27FC236}">
                <a16:creationId xmlns:a16="http://schemas.microsoft.com/office/drawing/2014/main" id="{6D1FECC4-B29F-A74C-AD8C-633E30FB81EF}"/>
              </a:ext>
            </a:extLst>
          </p:cNvPr>
          <p:cNvSpPr>
            <a:spLocks noGrp="1"/>
          </p:cNvSpPr>
          <p:nvPr>
            <p:ph idx="1"/>
          </p:nvPr>
        </p:nvSpPr>
        <p:spPr>
          <a:xfrm>
            <a:off x="2927838" y="5911447"/>
            <a:ext cx="6336323" cy="459451"/>
          </a:xfrm>
        </p:spPr>
        <p:txBody>
          <a:bodyPr>
            <a:normAutofit/>
          </a:bodyPr>
          <a:lstStyle/>
          <a:p>
            <a:pPr marL="0" indent="0" algn="ctr">
              <a:buNone/>
            </a:pPr>
            <a:r>
              <a:rPr lang="es-CO" sz="2400" dirty="0">
                <a:solidFill>
                  <a:schemeClr val="accent1"/>
                </a:solidFill>
              </a:rPr>
              <a:t>Thomas Alexander</a:t>
            </a:r>
          </a:p>
        </p:txBody>
      </p:sp>
    </p:spTree>
    <p:extLst>
      <p:ext uri="{BB962C8B-B14F-4D97-AF65-F5344CB8AC3E}">
        <p14:creationId xmlns:p14="http://schemas.microsoft.com/office/powerpoint/2010/main" val="2730097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200" y="681038"/>
            <a:ext cx="9279325"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O" sz="4500" b="1" dirty="0">
                <a:solidFill>
                  <a:srgbClr val="009797"/>
                </a:solidFill>
                <a:latin typeface="Lato Black" panose="020F0502020204030203" pitchFamily="34" charset="77"/>
              </a:rPr>
              <a:t>2025 </a:t>
            </a:r>
            <a:r>
              <a:rPr lang="es-CO" sz="4500" b="1" dirty="0" err="1">
                <a:solidFill>
                  <a:srgbClr val="009797"/>
                </a:solidFill>
                <a:latin typeface="Lato Black" panose="020F0502020204030203" pitchFamily="34" charset="77"/>
              </a:rPr>
              <a:t>Assets</a:t>
            </a:r>
            <a:r>
              <a:rPr lang="es-CO" sz="4500" b="1" dirty="0">
                <a:solidFill>
                  <a:srgbClr val="009797"/>
                </a:solidFill>
                <a:latin typeface="Lato Black" panose="020F0502020204030203" pitchFamily="34" charset="77"/>
              </a:rPr>
              <a:t> and </a:t>
            </a:r>
            <a:r>
              <a:rPr lang="es-CO" sz="4500" b="1" dirty="0" err="1">
                <a:solidFill>
                  <a:srgbClr val="009797"/>
                </a:solidFill>
                <a:latin typeface="Lato Black" panose="020F0502020204030203" pitchFamily="34" charset="77"/>
              </a:rPr>
              <a:t>Liabilities</a:t>
            </a:r>
            <a:endParaRPr lang="es-CO" sz="4500" b="1" dirty="0">
              <a:solidFill>
                <a:srgbClr val="009797"/>
              </a:solidFill>
              <a:latin typeface="Lato Black" panose="020F0502020204030203" pitchFamily="34" charset="77"/>
            </a:endParaRPr>
          </a:p>
        </p:txBody>
      </p:sp>
      <p:sp>
        <p:nvSpPr>
          <p:cNvPr id="12" name="Marcador de contenido 2">
            <a:extLst>
              <a:ext uri="{FF2B5EF4-FFF2-40B4-BE49-F238E27FC236}">
                <a16:creationId xmlns:a16="http://schemas.microsoft.com/office/drawing/2014/main" id="{BAB23F5D-5AA3-2847-858C-B4490DC1FB1D}"/>
              </a:ext>
            </a:extLst>
          </p:cNvPr>
          <p:cNvSpPr>
            <a:spLocks noGrp="1"/>
          </p:cNvSpPr>
          <p:nvPr>
            <p:ph idx="1"/>
          </p:nvPr>
        </p:nvSpPr>
        <p:spPr>
          <a:xfrm>
            <a:off x="770068" y="1874510"/>
            <a:ext cx="4334436" cy="3720474"/>
          </a:xfrm>
        </p:spPr>
        <p:txBody>
          <a:bodyPr>
            <a:normAutofit fontScale="85000" lnSpcReduction="20000"/>
          </a:bodyPr>
          <a:lstStyle/>
          <a:p>
            <a:pPr marL="0" indent="0">
              <a:buNone/>
            </a:pPr>
            <a:r>
              <a:rPr lang="en-US" sz="2000" dirty="0">
                <a:solidFill>
                  <a:schemeClr val="accent1"/>
                </a:solidFill>
                <a:latin typeface="Lato" panose="020F0502020204030203" pitchFamily="34" charset="77"/>
              </a:rPr>
              <a:t>IEA’s equity increased by </a:t>
            </a:r>
            <a:r>
              <a:rPr lang="en-US" sz="2000" b="1" dirty="0">
                <a:solidFill>
                  <a:schemeClr val="accent1"/>
                </a:solidFill>
                <a:latin typeface="Lato" panose="020F0502020204030203" pitchFamily="34" charset="77"/>
              </a:rPr>
              <a:t>USD 90,043 </a:t>
            </a:r>
          </a:p>
          <a:p>
            <a:r>
              <a:rPr lang="en-US" sz="2000" dirty="0">
                <a:solidFill>
                  <a:schemeClr val="accent1"/>
                </a:solidFill>
                <a:latin typeface="Lato" panose="020F0502020204030203" pitchFamily="34" charset="77"/>
              </a:rPr>
              <a:t>from USD 432,313 on Dec 31, 2023, </a:t>
            </a:r>
          </a:p>
          <a:p>
            <a:r>
              <a:rPr lang="en-US" sz="2000" dirty="0">
                <a:solidFill>
                  <a:schemeClr val="accent1"/>
                </a:solidFill>
                <a:latin typeface="Lato" panose="020F0502020204030203" pitchFamily="34" charset="77"/>
              </a:rPr>
              <a:t>to USD 522,356 on Sept 12, 2025, </a:t>
            </a:r>
          </a:p>
          <a:p>
            <a:pPr marL="0" indent="0">
              <a:buNone/>
            </a:pPr>
            <a:r>
              <a:rPr lang="en-US" sz="2000" dirty="0">
                <a:solidFill>
                  <a:schemeClr val="accent1"/>
                </a:solidFill>
                <a:latin typeface="Lato" panose="020F0502020204030203" pitchFamily="34" charset="77"/>
              </a:rPr>
              <a:t>because of a  </a:t>
            </a:r>
          </a:p>
          <a:p>
            <a:r>
              <a:rPr lang="en-US" sz="2000" dirty="0">
                <a:solidFill>
                  <a:schemeClr val="accent1"/>
                </a:solidFill>
                <a:latin typeface="Lato" panose="020F0502020204030203" pitchFamily="34" charset="77"/>
              </a:rPr>
              <a:t>successful recruitment, </a:t>
            </a:r>
            <a:br>
              <a:rPr lang="en-US" sz="2000" dirty="0">
                <a:solidFill>
                  <a:schemeClr val="accent1"/>
                </a:solidFill>
                <a:latin typeface="Lato" panose="020F0502020204030203" pitchFamily="34" charset="77"/>
              </a:rPr>
            </a:br>
            <a:r>
              <a:rPr lang="en-US" sz="2000" b="1" dirty="0">
                <a:solidFill>
                  <a:schemeClr val="accent1"/>
                </a:solidFill>
                <a:latin typeface="Lato" panose="020F0502020204030203" pitchFamily="34" charset="77"/>
              </a:rPr>
              <a:t>reduced meeting and ambassador costs,</a:t>
            </a:r>
          </a:p>
          <a:p>
            <a:r>
              <a:rPr lang="en-US" sz="2000" dirty="0">
                <a:solidFill>
                  <a:schemeClr val="accent1"/>
                </a:solidFill>
                <a:latin typeface="Lato" panose="020F0502020204030203" pitchFamily="34" charset="77"/>
              </a:rPr>
              <a:t>1</a:t>
            </a:r>
            <a:r>
              <a:rPr lang="en-US" sz="2000" baseline="30000" dirty="0">
                <a:solidFill>
                  <a:schemeClr val="accent1"/>
                </a:solidFill>
                <a:latin typeface="Lato" panose="020F0502020204030203" pitchFamily="34" charset="77"/>
              </a:rPr>
              <a:t>st</a:t>
            </a:r>
            <a:r>
              <a:rPr lang="en-US" sz="2000" dirty="0">
                <a:solidFill>
                  <a:schemeClr val="accent1"/>
                </a:solidFill>
                <a:latin typeface="Lato" panose="020F0502020204030203" pitchFamily="34" charset="77"/>
              </a:rPr>
              <a:t> payment of </a:t>
            </a:r>
            <a:r>
              <a:rPr lang="en-US" sz="2000" b="1" dirty="0">
                <a:solidFill>
                  <a:schemeClr val="accent1"/>
                </a:solidFill>
                <a:latin typeface="Lato" panose="020F0502020204030203" pitchFamily="34" charset="77"/>
              </a:rPr>
              <a:t>ILO project</a:t>
            </a:r>
          </a:p>
          <a:p>
            <a:r>
              <a:rPr lang="en-US" sz="2000" b="1" dirty="0">
                <a:solidFill>
                  <a:schemeClr val="accent1"/>
                </a:solidFill>
                <a:latin typeface="Lato" panose="020F0502020204030203" pitchFamily="34" charset="77"/>
              </a:rPr>
              <a:t>surplus</a:t>
            </a:r>
            <a:r>
              <a:rPr lang="en-US" sz="2000" dirty="0">
                <a:solidFill>
                  <a:schemeClr val="accent1"/>
                </a:solidFill>
                <a:latin typeface="Lato" panose="020F0502020204030203" pitchFamily="34" charset="77"/>
              </a:rPr>
              <a:t> of IEA2024 (IDC-fund, $ 3,033)</a:t>
            </a:r>
          </a:p>
          <a:p>
            <a:endParaRPr lang="en-US" sz="2000" dirty="0">
              <a:solidFill>
                <a:schemeClr val="accent1"/>
              </a:solidFill>
              <a:latin typeface="Lato" panose="020F0502020204030203" pitchFamily="34" charset="77"/>
            </a:endParaRPr>
          </a:p>
          <a:p>
            <a:pPr marL="0" indent="0">
              <a:buNone/>
            </a:pPr>
            <a:r>
              <a:rPr lang="en-US" sz="2000" b="1" dirty="0">
                <a:solidFill>
                  <a:schemeClr val="accent1"/>
                </a:solidFill>
                <a:latin typeface="Lato" panose="020F0502020204030203" pitchFamily="34" charset="77"/>
              </a:rPr>
              <a:t>MOST PAYMENTS FOR SERVICES ARE </a:t>
            </a:r>
          </a:p>
          <a:p>
            <a:pPr marL="0" indent="0">
              <a:buNone/>
            </a:pPr>
            <a:r>
              <a:rPr lang="en-US" sz="2000" b="1" dirty="0">
                <a:solidFill>
                  <a:schemeClr val="accent1"/>
                </a:solidFill>
                <a:latin typeface="Lato" panose="020F0502020204030203" pitchFamily="34" charset="77"/>
              </a:rPr>
              <a:t>STILL DUE.</a:t>
            </a:r>
          </a:p>
        </p:txBody>
      </p:sp>
      <p:graphicFrame>
        <p:nvGraphicFramePr>
          <p:cNvPr id="6" name="Inhaltsplatzhalter 3">
            <a:extLst>
              <a:ext uri="{FF2B5EF4-FFF2-40B4-BE49-F238E27FC236}">
                <a16:creationId xmlns:a16="http://schemas.microsoft.com/office/drawing/2014/main" id="{C15C2CC0-D331-4888-95F4-127BADC7ECD8}"/>
              </a:ext>
            </a:extLst>
          </p:cNvPr>
          <p:cNvGraphicFramePr>
            <a:graphicFrameLocks/>
          </p:cNvGraphicFramePr>
          <p:nvPr>
            <p:extLst>
              <p:ext uri="{D42A27DB-BD31-4B8C-83A1-F6EECF244321}">
                <p14:modId xmlns:p14="http://schemas.microsoft.com/office/powerpoint/2010/main" val="1764234477"/>
              </p:ext>
            </p:extLst>
          </p:nvPr>
        </p:nvGraphicFramePr>
        <p:xfrm>
          <a:off x="4991548" y="1874510"/>
          <a:ext cx="6600486" cy="3593961"/>
        </p:xfrm>
        <a:graphic>
          <a:graphicData uri="http://schemas.openxmlformats.org/drawingml/2006/table">
            <a:tbl>
              <a:tblPr firstRow="1" firstCol="1" bandRow="1">
                <a:tableStyleId>{5C22544A-7EE6-4342-B048-85BDC9FD1C3A}</a:tableStyleId>
              </a:tblPr>
              <a:tblGrid>
                <a:gridCol w="2136660">
                  <a:extLst>
                    <a:ext uri="{9D8B030D-6E8A-4147-A177-3AD203B41FA5}">
                      <a16:colId xmlns:a16="http://schemas.microsoft.com/office/drawing/2014/main" val="1944257764"/>
                    </a:ext>
                  </a:extLst>
                </a:gridCol>
                <a:gridCol w="1215264">
                  <a:extLst>
                    <a:ext uri="{9D8B030D-6E8A-4147-A177-3AD203B41FA5}">
                      <a16:colId xmlns:a16="http://schemas.microsoft.com/office/drawing/2014/main" val="396824786"/>
                    </a:ext>
                  </a:extLst>
                </a:gridCol>
                <a:gridCol w="1985434">
                  <a:extLst>
                    <a:ext uri="{9D8B030D-6E8A-4147-A177-3AD203B41FA5}">
                      <a16:colId xmlns:a16="http://schemas.microsoft.com/office/drawing/2014/main" val="750537236"/>
                    </a:ext>
                  </a:extLst>
                </a:gridCol>
                <a:gridCol w="1263128">
                  <a:extLst>
                    <a:ext uri="{9D8B030D-6E8A-4147-A177-3AD203B41FA5}">
                      <a16:colId xmlns:a16="http://schemas.microsoft.com/office/drawing/2014/main" val="743250785"/>
                    </a:ext>
                  </a:extLst>
                </a:gridCol>
              </a:tblGrid>
              <a:tr h="369688">
                <a:tc gridSpan="4">
                  <a:txBody>
                    <a:bodyPr/>
                    <a:lstStyle/>
                    <a:p>
                      <a:pPr algn="ctr">
                        <a:spcAft>
                          <a:spcPts val="250"/>
                        </a:spcAft>
                      </a:pPr>
                      <a:r>
                        <a:rPr lang="en-US" sz="2000" kern="0" dirty="0">
                          <a:effectLst/>
                          <a:latin typeface="+mn-lt"/>
                        </a:rPr>
                        <a:t>Balance </a:t>
                      </a:r>
                      <a:r>
                        <a:rPr lang="en-US" sz="1800" kern="0" dirty="0">
                          <a:effectLst/>
                          <a:latin typeface="+mn-lt"/>
                        </a:rPr>
                        <a:t>Sheet</a:t>
                      </a:r>
                      <a:r>
                        <a:rPr lang="en-US" sz="2000" kern="0" dirty="0">
                          <a:effectLst/>
                          <a:latin typeface="+mn-lt"/>
                        </a:rPr>
                        <a:t>: January 1 – September 12, 2025</a:t>
                      </a:r>
                    </a:p>
                    <a:p>
                      <a:pPr algn="ctr">
                        <a:spcAft>
                          <a:spcPts val="250"/>
                        </a:spcAft>
                      </a:pPr>
                      <a:endParaRPr lang="de-DE" sz="1200" kern="100" dirty="0">
                        <a:effectLst/>
                        <a:latin typeface="+mn-lt"/>
                        <a:ea typeface="MS Mincho"/>
                        <a:cs typeface="Arial" panose="020B0604020202020204" pitchFamily="34" charset="0"/>
                      </a:endParaRPr>
                    </a:p>
                  </a:txBody>
                  <a:tcPr marL="68580" marR="68580" marT="0" marB="0" anchor="ct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4232495760"/>
                  </a:ext>
                </a:extLst>
              </a:tr>
              <a:tr h="288819">
                <a:tc gridSpan="2">
                  <a:txBody>
                    <a:bodyPr/>
                    <a:lstStyle/>
                    <a:p>
                      <a:pPr algn="ctr">
                        <a:spcAft>
                          <a:spcPts val="0"/>
                        </a:spcAft>
                      </a:pPr>
                      <a:r>
                        <a:rPr lang="en-US" sz="2000" kern="0" dirty="0">
                          <a:effectLst/>
                          <a:latin typeface="+mn-lt"/>
                        </a:rPr>
                        <a:t>Assets</a:t>
                      </a:r>
                      <a:endParaRPr lang="de-DE" sz="1400" kern="100" dirty="0">
                        <a:effectLst/>
                        <a:latin typeface="+mn-lt"/>
                        <a:ea typeface="MS Mincho"/>
                        <a:cs typeface="Arial" panose="020B0604020202020204" pitchFamily="34" charset="0"/>
                      </a:endParaRPr>
                    </a:p>
                  </a:txBody>
                  <a:tcPr marL="68580" marR="68580" marT="0" marB="0" anchor="ctr"/>
                </a:tc>
                <a:tc hMerge="1">
                  <a:txBody>
                    <a:bodyPr/>
                    <a:lstStyle/>
                    <a:p>
                      <a:endParaRPr lang="de-DE"/>
                    </a:p>
                  </a:txBody>
                  <a:tcPr/>
                </a:tc>
                <a:tc gridSpan="2">
                  <a:txBody>
                    <a:bodyPr/>
                    <a:lstStyle/>
                    <a:p>
                      <a:pPr algn="ctr">
                        <a:spcAft>
                          <a:spcPts val="0"/>
                        </a:spcAft>
                      </a:pPr>
                      <a:r>
                        <a:rPr lang="en-US" sz="2000" b="1" kern="0" dirty="0">
                          <a:effectLst/>
                          <a:latin typeface="+mn-lt"/>
                        </a:rPr>
                        <a:t>Liabilities</a:t>
                      </a:r>
                      <a:endParaRPr lang="de-DE" sz="1400" b="1" kern="100" dirty="0">
                        <a:effectLst/>
                        <a:latin typeface="+mn-lt"/>
                        <a:ea typeface="MS Mincho"/>
                        <a:cs typeface="Arial" panose="020B0604020202020204" pitchFamily="34" charset="0"/>
                      </a:endParaRPr>
                    </a:p>
                  </a:txBody>
                  <a:tcPr marL="68580" marR="68580" marT="0" marB="0" anchor="ctr"/>
                </a:tc>
                <a:tc hMerge="1">
                  <a:txBody>
                    <a:bodyPr/>
                    <a:lstStyle/>
                    <a:p>
                      <a:endParaRPr lang="de-DE"/>
                    </a:p>
                  </a:txBody>
                  <a:tcPr/>
                </a:tc>
                <a:extLst>
                  <a:ext uri="{0D108BD9-81ED-4DB2-BD59-A6C34878D82A}">
                    <a16:rowId xmlns:a16="http://schemas.microsoft.com/office/drawing/2014/main" val="3158146754"/>
                  </a:ext>
                </a:extLst>
              </a:tr>
              <a:tr h="231055">
                <a:tc>
                  <a:txBody>
                    <a:bodyPr/>
                    <a:lstStyle/>
                    <a:p>
                      <a:pPr algn="l"/>
                      <a:r>
                        <a:rPr lang="en-US" sz="1600" kern="0" dirty="0">
                          <a:solidFill>
                            <a:schemeClr val="bg1"/>
                          </a:solidFill>
                          <a:effectLst/>
                          <a:latin typeface="+mn-lt"/>
                          <a:ea typeface="Times New Roman" panose="02020603050405020304" pitchFamily="18" charset="0"/>
                          <a:cs typeface="Times New Roman" panose="02020603050405020304" pitchFamily="18" charset="0"/>
                        </a:rPr>
                        <a:t>Accounts</a:t>
                      </a:r>
                      <a:endParaRPr lang="de-DE" sz="1600" kern="100" dirty="0">
                        <a:solidFill>
                          <a:schemeClr val="bg1"/>
                        </a:solidFill>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$ 175,666</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600" b="0" kern="0" dirty="0">
                          <a:solidFill>
                            <a:srgbClr val="000000"/>
                          </a:solidFill>
                          <a:effectLst/>
                          <a:latin typeface="+mn-lt"/>
                          <a:ea typeface="Times New Roman" panose="02020603050405020304" pitchFamily="18" charset="0"/>
                          <a:cs typeface="Times New Roman" panose="02020603050405020304" pitchFamily="18" charset="0"/>
                        </a:rPr>
                        <a:t>Dues Advanced Received</a:t>
                      </a:r>
                      <a:endParaRPr lang="de-DE" sz="1600" b="0" kern="100" dirty="0">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$ 400</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763172761"/>
                  </a:ext>
                </a:extLst>
              </a:tr>
              <a:tr h="406657">
                <a:tc>
                  <a:txBody>
                    <a:bodyPr/>
                    <a:lstStyle/>
                    <a:p>
                      <a:pPr algn="l"/>
                      <a:r>
                        <a:rPr lang="en-US" sz="1600" kern="0" dirty="0">
                          <a:solidFill>
                            <a:schemeClr val="bg1"/>
                          </a:solidFill>
                          <a:effectLst/>
                          <a:latin typeface="+mn-lt"/>
                          <a:ea typeface="Times New Roman" panose="02020603050405020304" pitchFamily="18" charset="0"/>
                          <a:cs typeface="Times New Roman" panose="02020603050405020304" pitchFamily="18" charset="0"/>
                        </a:rPr>
                        <a:t>Investment</a:t>
                      </a:r>
                      <a:endParaRPr lang="de-DE" sz="1600" kern="100" dirty="0">
                        <a:solidFill>
                          <a:schemeClr val="bg1"/>
                        </a:solidFill>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$ 350,000</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600" b="0" kern="0" dirty="0">
                          <a:solidFill>
                            <a:srgbClr val="000000"/>
                          </a:solidFill>
                          <a:effectLst/>
                          <a:latin typeface="+mn-lt"/>
                          <a:ea typeface="Times New Roman" panose="02020603050405020304" pitchFamily="18" charset="0"/>
                          <a:cs typeface="Times New Roman" panose="02020603050405020304" pitchFamily="18" charset="0"/>
                        </a:rPr>
                        <a:t>Accounts Payable (incl. accrued expenses)</a:t>
                      </a:r>
                      <a:endParaRPr lang="de-DE" sz="1600" b="0" kern="100" dirty="0">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570108524"/>
                  </a:ext>
                </a:extLst>
              </a:tr>
              <a:tr h="242608">
                <a:tc>
                  <a:txBody>
                    <a:bodyPr/>
                    <a:lstStyle/>
                    <a:p>
                      <a:pPr algn="l"/>
                      <a:r>
                        <a:rPr lang="en-US" sz="1600" kern="0" dirty="0">
                          <a:solidFill>
                            <a:schemeClr val="bg1"/>
                          </a:solidFill>
                          <a:effectLst/>
                          <a:latin typeface="+mn-lt"/>
                          <a:ea typeface="Times New Roman" panose="02020603050405020304" pitchFamily="18" charset="0"/>
                          <a:cs typeface="Times New Roman" panose="02020603050405020304" pitchFamily="18" charset="0"/>
                        </a:rPr>
                        <a:t>Prepaid Expenses</a:t>
                      </a:r>
                      <a:endParaRPr lang="de-DE" sz="1600" kern="100" dirty="0">
                        <a:solidFill>
                          <a:schemeClr val="bg1"/>
                        </a:solidFill>
                        <a:effectLst/>
                        <a:latin typeface="+mn-lt"/>
                        <a:ea typeface="MS Mincho"/>
                        <a:cs typeface="Arial" panose="020B0604020202020204" pitchFamily="34" charset="0"/>
                      </a:endParaRPr>
                    </a:p>
                  </a:txBody>
                  <a:tcPr marL="68580" marR="68580" marT="0" marB="0" anchor="ctr"/>
                </a:tc>
                <a:tc>
                  <a:txBody>
                    <a:bodyPr/>
                    <a:lstStyle/>
                    <a:p>
                      <a:pPr algn="r"/>
                      <a:r>
                        <a:rPr lang="de-DE" sz="1600" kern="100" dirty="0">
                          <a:effectLst/>
                          <a:latin typeface="Century" panose="02040604050505020304" pitchFamily="18" charset="0"/>
                          <a:ea typeface="MS Mincho"/>
                          <a:cs typeface="Arial" panose="020B0604020202020204" pitchFamily="34" charset="0"/>
                        </a:rPr>
                        <a:t>./.</a:t>
                      </a:r>
                    </a:p>
                  </a:txBody>
                  <a:tcPr marL="68580" marR="68580" marT="0" marB="0" anchor="ctr"/>
                </a:tc>
                <a:tc>
                  <a:txBody>
                    <a:bodyPr/>
                    <a:lstStyle/>
                    <a:p>
                      <a:pPr algn="l"/>
                      <a:r>
                        <a:rPr lang="en-US" sz="1600" b="0" kern="0" dirty="0">
                          <a:solidFill>
                            <a:srgbClr val="000000"/>
                          </a:solidFill>
                          <a:effectLst/>
                          <a:latin typeface="+mn-lt"/>
                          <a:ea typeface="Times New Roman" panose="02020603050405020304" pitchFamily="18" charset="0"/>
                          <a:cs typeface="Times New Roman" panose="02020603050405020304" pitchFamily="18" charset="0"/>
                        </a:rPr>
                        <a:t>Earmarked Funds</a:t>
                      </a:r>
                      <a:endParaRPr lang="de-DE" sz="1600" b="0" kern="100" dirty="0">
                        <a:effectLst/>
                        <a:latin typeface="+mn-lt"/>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$ 42,910</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77355246"/>
                  </a:ext>
                </a:extLst>
              </a:tr>
              <a:tr h="254161">
                <a:tc>
                  <a:txBody>
                    <a:bodyPr/>
                    <a:lstStyle/>
                    <a:p>
                      <a:pPr algn="l"/>
                      <a:r>
                        <a:rPr lang="en-US" sz="1600" kern="0" dirty="0">
                          <a:solidFill>
                            <a:schemeClr val="bg1"/>
                          </a:solidFill>
                          <a:effectLst/>
                          <a:latin typeface="+mn-lt"/>
                          <a:ea typeface="Times New Roman" panose="02020603050405020304" pitchFamily="18" charset="0"/>
                          <a:cs typeface="Times New Roman" panose="02020603050405020304" pitchFamily="18" charset="0"/>
                        </a:rPr>
                        <a:t>Seed Money Receivable</a:t>
                      </a:r>
                      <a:endParaRPr lang="de-DE" sz="1600" kern="100" dirty="0">
                        <a:solidFill>
                          <a:schemeClr val="bg1"/>
                        </a:solidFill>
                        <a:effectLst/>
                        <a:latin typeface="+mn-lt"/>
                        <a:ea typeface="MS Mincho"/>
                        <a:cs typeface="Arial" panose="020B0604020202020204" pitchFamily="34" charset="0"/>
                      </a:endParaRPr>
                    </a:p>
                  </a:txBody>
                  <a:tcPr marL="68580" marR="68580" marT="0" marB="0" anchor="ctr"/>
                </a:tc>
                <a:tc>
                  <a:txBody>
                    <a:bodyPr/>
                    <a:lstStyle/>
                    <a:p>
                      <a:pPr algn="r">
                        <a:spcAft>
                          <a:spcPts val="250"/>
                        </a:spcAft>
                      </a:pPr>
                      <a:r>
                        <a:rPr lang="de-DE" sz="1600" kern="100" dirty="0">
                          <a:effectLst/>
                          <a:latin typeface="Century" panose="02040604050505020304" pitchFamily="18" charset="0"/>
                          <a:ea typeface="MS Mincho"/>
                          <a:cs typeface="Arial" panose="020B0604020202020204" pitchFamily="34" charset="0"/>
                        </a:rPr>
                        <a:t>$ 40,000</a:t>
                      </a:r>
                    </a:p>
                  </a:txBody>
                  <a:tcPr marL="68580" marR="68580" marT="0" marB="0" anchor="ctr"/>
                </a:tc>
                <a:tc>
                  <a:txBody>
                    <a:bodyPr/>
                    <a:lstStyle/>
                    <a:p>
                      <a:pPr algn="r"/>
                      <a:r>
                        <a:rPr lang="en-US" sz="1600" b="0" kern="0" dirty="0">
                          <a:solidFill>
                            <a:srgbClr val="000000"/>
                          </a:solidFill>
                          <a:effectLst/>
                          <a:latin typeface="+mn-lt"/>
                          <a:ea typeface="Times New Roman" panose="02020603050405020304" pitchFamily="18" charset="0"/>
                          <a:cs typeface="Times New Roman" panose="02020603050405020304" pitchFamily="18" charset="0"/>
                        </a:rPr>
                        <a:t>Total Liabilities</a:t>
                      </a:r>
                      <a:endParaRPr lang="de-DE" sz="1600" b="0" kern="100" dirty="0">
                        <a:effectLst/>
                        <a:latin typeface="+mn-lt"/>
                        <a:ea typeface="MS Mincho"/>
                        <a:cs typeface="Arial" panose="020B0604020202020204" pitchFamily="34" charset="0"/>
                      </a:endParaRPr>
                    </a:p>
                  </a:txBody>
                  <a:tcPr marL="68580" marR="68580" marT="0" marB="0" anchor="ctr"/>
                </a:tc>
                <a:tc>
                  <a:txBody>
                    <a:bodyPr/>
                    <a:lstStyle/>
                    <a:p>
                      <a:pPr algn="r"/>
                      <a:r>
                        <a:rPr lang="en-US" sz="1600" b="1" kern="0" dirty="0">
                          <a:effectLst/>
                          <a:latin typeface="Calibri" panose="020F0502020204030204" pitchFamily="34" charset="0"/>
                          <a:ea typeface="Times New Roman" panose="02020603050405020304" pitchFamily="18" charset="0"/>
                          <a:cs typeface="Times New Roman" panose="02020603050405020304" pitchFamily="18" charset="0"/>
                        </a:rPr>
                        <a:t>$ 43,310</a:t>
                      </a:r>
                      <a:endParaRPr lang="de-DE" sz="1600" kern="100" dirty="0">
                        <a:effectLst/>
                        <a:latin typeface="Century" panose="02040604050505020304" pitchFamily="18" charset="0"/>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869213856"/>
                  </a:ext>
                </a:extLst>
              </a:tr>
              <a:tr h="507861">
                <a:tc>
                  <a:txBody>
                    <a:bodyPr/>
                    <a:lstStyle/>
                    <a:p>
                      <a:pPr algn="ctr">
                        <a:spcAft>
                          <a:spcPts val="250"/>
                        </a:spcAft>
                      </a:pPr>
                      <a:r>
                        <a:rPr lang="en-US" sz="1600" kern="100" dirty="0">
                          <a:effectLst/>
                          <a:latin typeface="+mn-lt"/>
                        </a:rPr>
                        <a:t>    </a:t>
                      </a:r>
                      <a:endParaRPr lang="de-DE" sz="1600" kern="100" dirty="0">
                        <a:effectLst/>
                        <a:latin typeface="+mn-lt"/>
                        <a:ea typeface="MS Mincho"/>
                        <a:cs typeface="Arial" panose="020B0604020202020204" pitchFamily="34" charset="0"/>
                      </a:endParaRPr>
                    </a:p>
                  </a:txBody>
                  <a:tcPr marL="68580" marR="68580" marT="0" marB="0" anchor="ctr"/>
                </a:tc>
                <a:tc>
                  <a:txBody>
                    <a:bodyPr/>
                    <a:lstStyle/>
                    <a:p>
                      <a:pPr algn="ctr">
                        <a:spcAft>
                          <a:spcPts val="250"/>
                        </a:spcAft>
                      </a:pPr>
                      <a:r>
                        <a:rPr lang="en-US" sz="1600" kern="100" dirty="0">
                          <a:effectLst/>
                          <a:latin typeface="+mn-lt"/>
                        </a:rPr>
                        <a:t> </a:t>
                      </a:r>
                      <a:endParaRPr lang="de-DE" sz="1600" kern="100" dirty="0">
                        <a:effectLst/>
                        <a:latin typeface="+mn-lt"/>
                        <a:ea typeface="MS Mincho"/>
                        <a:cs typeface="Arial" panose="020B0604020202020204" pitchFamily="34" charset="0"/>
                      </a:endParaRPr>
                    </a:p>
                  </a:txBody>
                  <a:tcPr marL="68580" marR="68580" marT="0" marB="0" anchor="ctr"/>
                </a:tc>
                <a:tc>
                  <a:txBody>
                    <a:bodyPr/>
                    <a:lstStyle/>
                    <a:p>
                      <a:pPr algn="r">
                        <a:spcAft>
                          <a:spcPts val="0"/>
                        </a:spcAft>
                      </a:pPr>
                      <a:r>
                        <a:rPr lang="en-US" sz="1600" b="1" kern="0" dirty="0">
                          <a:effectLst/>
                          <a:latin typeface="+mn-lt"/>
                        </a:rPr>
                        <a:t>Total Equity</a:t>
                      </a:r>
                      <a:endParaRPr lang="de-DE" sz="1600" b="1" kern="100" dirty="0">
                        <a:effectLst/>
                        <a:latin typeface="+mn-lt"/>
                        <a:ea typeface="MS Mincho"/>
                        <a:cs typeface="Arial" panose="020B0604020202020204" pitchFamily="34" charset="0"/>
                      </a:endParaRPr>
                    </a:p>
                  </a:txBody>
                  <a:tcPr marL="68580" marR="68580" marT="0" marB="0" anchor="ctr"/>
                </a:tc>
                <a:tc>
                  <a:txBody>
                    <a:bodyPr/>
                    <a:lstStyle/>
                    <a:p>
                      <a:pPr algn="r">
                        <a:spcAft>
                          <a:spcPts val="0"/>
                        </a:spcAft>
                      </a:pPr>
                      <a:r>
                        <a:rPr kumimoji="1" lang="en-US" sz="1600" b="1" kern="1200" dirty="0">
                          <a:solidFill>
                            <a:schemeClr val="dk1"/>
                          </a:solidFill>
                          <a:effectLst/>
                          <a:latin typeface="+mn-lt"/>
                          <a:ea typeface="+mn-ea"/>
                          <a:cs typeface="+mn-cs"/>
                        </a:rPr>
                        <a:t>$ 522,356</a:t>
                      </a:r>
                    </a:p>
                  </a:txBody>
                  <a:tcPr marL="68580" marR="68580" marT="0" marB="0" anchor="ctr"/>
                </a:tc>
                <a:extLst>
                  <a:ext uri="{0D108BD9-81ED-4DB2-BD59-A6C34878D82A}">
                    <a16:rowId xmlns:a16="http://schemas.microsoft.com/office/drawing/2014/main" val="77319147"/>
                  </a:ext>
                </a:extLst>
              </a:tr>
              <a:tr h="258782">
                <a:tc>
                  <a:txBody>
                    <a:bodyPr/>
                    <a:lstStyle/>
                    <a:p>
                      <a:pPr algn="ctr">
                        <a:spcAft>
                          <a:spcPts val="0"/>
                        </a:spcAft>
                      </a:pPr>
                      <a:r>
                        <a:rPr lang="en-US" sz="2000" kern="0" dirty="0">
                          <a:effectLst/>
                          <a:latin typeface="+mn-lt"/>
                        </a:rPr>
                        <a:t>TOTAL</a:t>
                      </a:r>
                      <a:endParaRPr lang="de-DE" sz="2000" kern="100" dirty="0">
                        <a:effectLst/>
                        <a:latin typeface="+mn-lt"/>
                        <a:ea typeface="MS Mincho"/>
                        <a:cs typeface="Arial" panose="020B0604020202020204" pitchFamily="34" charset="0"/>
                      </a:endParaRPr>
                    </a:p>
                  </a:txBody>
                  <a:tcPr marL="68580" marR="68580" marT="0" marB="0" anchor="ctr"/>
                </a:tc>
                <a:tc>
                  <a:txBody>
                    <a:bodyPr/>
                    <a:lstStyle/>
                    <a:p>
                      <a:pPr algn="r">
                        <a:spcAft>
                          <a:spcPts val="0"/>
                        </a:spcAft>
                      </a:pPr>
                      <a:r>
                        <a:rPr kumimoji="1" lang="en-US" sz="2000" b="1" kern="1200" dirty="0">
                          <a:solidFill>
                            <a:schemeClr val="dk1"/>
                          </a:solidFill>
                          <a:effectLst/>
                          <a:latin typeface="+mn-lt"/>
                          <a:ea typeface="+mn-ea"/>
                          <a:cs typeface="+mn-cs"/>
                        </a:rPr>
                        <a:t>$ 565,666</a:t>
                      </a:r>
                      <a:endParaRPr lang="de-DE" sz="2000" kern="100" dirty="0">
                        <a:effectLst/>
                        <a:latin typeface="+mn-lt"/>
                        <a:ea typeface="MS Mincho"/>
                        <a:cs typeface="Arial" panose="020B0604020202020204" pitchFamily="34" charset="0"/>
                      </a:endParaRPr>
                    </a:p>
                  </a:txBody>
                  <a:tcPr marL="68580" marR="68580" marT="0" marB="0" anchor="ctr"/>
                </a:tc>
                <a:tc>
                  <a:txBody>
                    <a:bodyPr/>
                    <a:lstStyle/>
                    <a:p>
                      <a:pPr algn="ctr">
                        <a:spcAft>
                          <a:spcPts val="0"/>
                        </a:spcAft>
                      </a:pPr>
                      <a:r>
                        <a:rPr lang="en-US" sz="2000" b="1" kern="0" dirty="0">
                          <a:effectLst/>
                          <a:latin typeface="+mn-lt"/>
                        </a:rPr>
                        <a:t>TOTAL</a:t>
                      </a:r>
                      <a:endParaRPr lang="de-DE" sz="2000" b="1" kern="100" dirty="0">
                        <a:effectLst/>
                        <a:latin typeface="+mn-lt"/>
                        <a:ea typeface="MS Mincho"/>
                        <a:cs typeface="Arial" panose="020B0604020202020204" pitchFamily="34" charset="0"/>
                      </a:endParaRPr>
                    </a:p>
                  </a:txBody>
                  <a:tcPr marL="68580" marR="68580" marT="0" marB="0" anchor="ctr"/>
                </a:tc>
                <a:tc>
                  <a:txBody>
                    <a:bodyPr/>
                    <a:lstStyle/>
                    <a:p>
                      <a:pPr algn="r">
                        <a:spcAft>
                          <a:spcPts val="0"/>
                        </a:spcAft>
                      </a:pPr>
                      <a:r>
                        <a:rPr kumimoji="1" lang="en-US" sz="2000" b="1" kern="1200" dirty="0">
                          <a:solidFill>
                            <a:schemeClr val="dk1"/>
                          </a:solidFill>
                          <a:effectLst/>
                          <a:latin typeface="+mn-lt"/>
                          <a:ea typeface="+mn-ea"/>
                          <a:cs typeface="+mn-cs"/>
                        </a:rPr>
                        <a:t>$ 565,666</a:t>
                      </a:r>
                      <a:endParaRPr lang="de-DE" sz="2000" kern="100" dirty="0">
                        <a:effectLst/>
                        <a:latin typeface="+mn-lt"/>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420126915"/>
                  </a:ext>
                </a:extLst>
              </a:tr>
            </a:tbl>
          </a:graphicData>
        </a:graphic>
      </p:graphicFrame>
    </p:spTree>
    <p:extLst>
      <p:ext uri="{BB962C8B-B14F-4D97-AF65-F5344CB8AC3E}">
        <p14:creationId xmlns:p14="http://schemas.microsoft.com/office/powerpoint/2010/main" val="1334683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200" y="681038"/>
            <a:ext cx="9279325"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O" sz="4500" b="1" dirty="0">
                <a:solidFill>
                  <a:srgbClr val="009797"/>
                </a:solidFill>
                <a:latin typeface="Lato Black" panose="020F0502020204030203" pitchFamily="34" charset="77"/>
              </a:rPr>
              <a:t>2025 </a:t>
            </a:r>
            <a:r>
              <a:rPr lang="es-CO" sz="4500" b="1" dirty="0" err="1">
                <a:solidFill>
                  <a:srgbClr val="009797"/>
                </a:solidFill>
                <a:latin typeface="Lato Black" panose="020F0502020204030203" pitchFamily="34" charset="77"/>
              </a:rPr>
              <a:t>Revenues</a:t>
            </a:r>
            <a:r>
              <a:rPr lang="es-CO" sz="4500" b="1" dirty="0">
                <a:solidFill>
                  <a:srgbClr val="009797"/>
                </a:solidFill>
                <a:latin typeface="Lato Black" panose="020F0502020204030203" pitchFamily="34" charset="77"/>
              </a:rPr>
              <a:t> and </a:t>
            </a:r>
            <a:r>
              <a:rPr lang="es-CO" sz="4500" b="1" dirty="0" err="1">
                <a:solidFill>
                  <a:srgbClr val="009797"/>
                </a:solidFill>
                <a:latin typeface="Lato Black" panose="020F0502020204030203" pitchFamily="34" charset="77"/>
              </a:rPr>
              <a:t>Expenditures</a:t>
            </a:r>
            <a:endParaRPr lang="es-CO" sz="4500" b="1" dirty="0">
              <a:solidFill>
                <a:srgbClr val="009797"/>
              </a:solidFill>
              <a:latin typeface="Lato Black" panose="020F0502020204030203" pitchFamily="34" charset="77"/>
            </a:endParaRPr>
          </a:p>
        </p:txBody>
      </p:sp>
      <p:sp>
        <p:nvSpPr>
          <p:cNvPr id="3" name="Inhaltsplatzhalter 2">
            <a:extLst>
              <a:ext uri="{FF2B5EF4-FFF2-40B4-BE49-F238E27FC236}">
                <a16:creationId xmlns:a16="http://schemas.microsoft.com/office/drawing/2014/main" id="{91A5B293-12F9-4BA6-99BC-8109CBEFB812}"/>
              </a:ext>
            </a:extLst>
          </p:cNvPr>
          <p:cNvSpPr>
            <a:spLocks noGrp="1"/>
          </p:cNvSpPr>
          <p:nvPr>
            <p:ph idx="1"/>
          </p:nvPr>
        </p:nvSpPr>
        <p:spPr/>
        <p:txBody>
          <a:bodyPr/>
          <a:lstStyle/>
          <a:p>
            <a:endParaRPr lang="de-DE" dirty="0"/>
          </a:p>
        </p:txBody>
      </p:sp>
      <p:graphicFrame>
        <p:nvGraphicFramePr>
          <p:cNvPr id="8" name="Inhaltsplatzhalter 3">
            <a:extLst>
              <a:ext uri="{FF2B5EF4-FFF2-40B4-BE49-F238E27FC236}">
                <a16:creationId xmlns:a16="http://schemas.microsoft.com/office/drawing/2014/main" id="{24727A76-93A3-4205-A147-91D213CDBDCD}"/>
              </a:ext>
            </a:extLst>
          </p:cNvPr>
          <p:cNvGraphicFramePr>
            <a:graphicFrameLocks/>
          </p:cNvGraphicFramePr>
          <p:nvPr>
            <p:extLst>
              <p:ext uri="{D42A27DB-BD31-4B8C-83A1-F6EECF244321}">
                <p14:modId xmlns:p14="http://schemas.microsoft.com/office/powerpoint/2010/main" val="2566146723"/>
              </p:ext>
            </p:extLst>
          </p:nvPr>
        </p:nvGraphicFramePr>
        <p:xfrm>
          <a:off x="2291379" y="1438660"/>
          <a:ext cx="7468874" cy="4875686"/>
        </p:xfrm>
        <a:graphic>
          <a:graphicData uri="http://schemas.openxmlformats.org/drawingml/2006/table">
            <a:tbl>
              <a:tblPr firstRow="1" firstCol="1" bandRow="1">
                <a:tableStyleId>{5C22544A-7EE6-4342-B048-85BDC9FD1C3A}</a:tableStyleId>
              </a:tblPr>
              <a:tblGrid>
                <a:gridCol w="2860011">
                  <a:extLst>
                    <a:ext uri="{9D8B030D-6E8A-4147-A177-3AD203B41FA5}">
                      <a16:colId xmlns:a16="http://schemas.microsoft.com/office/drawing/2014/main" val="1714862109"/>
                    </a:ext>
                  </a:extLst>
                </a:gridCol>
                <a:gridCol w="829550">
                  <a:extLst>
                    <a:ext uri="{9D8B030D-6E8A-4147-A177-3AD203B41FA5}">
                      <a16:colId xmlns:a16="http://schemas.microsoft.com/office/drawing/2014/main" val="3335258525"/>
                    </a:ext>
                  </a:extLst>
                </a:gridCol>
                <a:gridCol w="2766282">
                  <a:extLst>
                    <a:ext uri="{9D8B030D-6E8A-4147-A177-3AD203B41FA5}">
                      <a16:colId xmlns:a16="http://schemas.microsoft.com/office/drawing/2014/main" val="2381429277"/>
                    </a:ext>
                  </a:extLst>
                </a:gridCol>
                <a:gridCol w="1013031">
                  <a:extLst>
                    <a:ext uri="{9D8B030D-6E8A-4147-A177-3AD203B41FA5}">
                      <a16:colId xmlns:a16="http://schemas.microsoft.com/office/drawing/2014/main" val="1371078502"/>
                    </a:ext>
                  </a:extLst>
                </a:gridCol>
              </a:tblGrid>
              <a:tr h="261147">
                <a:tc gridSpan="4">
                  <a:txBody>
                    <a:bodyPr/>
                    <a:lstStyle/>
                    <a:p>
                      <a:pPr algn="ctr">
                        <a:spcAft>
                          <a:spcPts val="0"/>
                        </a:spcAft>
                      </a:pPr>
                      <a:r>
                        <a:rPr lang="en-US" sz="2000" kern="0" dirty="0">
                          <a:effectLst/>
                        </a:rPr>
                        <a:t>2025 P&amp;L Statement to September 12</a:t>
                      </a:r>
                      <a:endParaRPr lang="de-DE" sz="1400"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1981866530"/>
                  </a:ext>
                </a:extLst>
              </a:tr>
              <a:tr h="231331">
                <a:tc gridSpan="2">
                  <a:txBody>
                    <a:bodyPr/>
                    <a:lstStyle/>
                    <a:p>
                      <a:pPr algn="ctr">
                        <a:spcAft>
                          <a:spcPts val="0"/>
                        </a:spcAft>
                      </a:pPr>
                      <a:r>
                        <a:rPr lang="en-US" sz="1800" kern="0" dirty="0">
                          <a:effectLst/>
                        </a:rPr>
                        <a:t>Revenues</a:t>
                      </a:r>
                      <a:endParaRPr lang="de-DE" sz="1050"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tc gridSpan="2">
                  <a:txBody>
                    <a:bodyPr/>
                    <a:lstStyle/>
                    <a:p>
                      <a:pPr algn="ctr">
                        <a:spcAft>
                          <a:spcPts val="0"/>
                        </a:spcAft>
                      </a:pPr>
                      <a:r>
                        <a:rPr lang="en-US" sz="1800" b="1" kern="0" dirty="0">
                          <a:effectLst/>
                        </a:rPr>
                        <a:t>Expenditures</a:t>
                      </a:r>
                      <a:endParaRPr lang="de-DE" sz="1050" b="1"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extLst>
                  <a:ext uri="{0D108BD9-81ED-4DB2-BD59-A6C34878D82A}">
                    <a16:rowId xmlns:a16="http://schemas.microsoft.com/office/drawing/2014/main" val="3320685218"/>
                  </a:ext>
                </a:extLst>
              </a:tr>
              <a:tr h="231331">
                <a:tc>
                  <a:txBody>
                    <a:bodyPr/>
                    <a:lstStyle/>
                    <a:p>
                      <a:pPr algn="just"/>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FS &amp; AS Membership Dues</a:t>
                      </a:r>
                      <a:endParaRPr lang="de-DE" sz="12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$ 43,251</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Meeting</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$ 5,806</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831679205"/>
                  </a:ext>
                </a:extLst>
              </a:tr>
              <a:tr h="231331">
                <a:tc>
                  <a:txBody>
                    <a:bodyPr/>
                    <a:lstStyle/>
                    <a:p>
                      <a:pPr algn="l"/>
                      <a:r>
                        <a:rPr lang="en-US" sz="1400" ker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Sustaining Member Contributions</a:t>
                      </a:r>
                      <a:endParaRPr lang="de-DE" sz="1200" kern="10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$ 58,719</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Representation &amp; Outreach</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$ 4,265</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90749135"/>
                  </a:ext>
                </a:extLst>
              </a:tr>
              <a:tr h="231331">
                <a:tc>
                  <a:txBody>
                    <a:bodyPr/>
                    <a:lstStyle/>
                    <a:p>
                      <a:pPr algn="just"/>
                      <a:r>
                        <a:rPr lang="en-US" sz="1400" ker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Capitation Fees</a:t>
                      </a:r>
                      <a:endParaRPr lang="de-DE" sz="1200" kern="10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Office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$ 14,563</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204309668"/>
                  </a:ext>
                </a:extLst>
              </a:tr>
              <a:tr h="231331">
                <a:tc>
                  <a:txBody>
                    <a:bodyPr/>
                    <a:lstStyle/>
                    <a:p>
                      <a:pPr algn="just"/>
                      <a:r>
                        <a:rPr lang="en-US" sz="1400" ker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Exchange Rate Gains</a:t>
                      </a:r>
                      <a:endParaRPr lang="de-DE" sz="1200" kern="10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Awards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$ 1,369</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858820566"/>
                  </a:ext>
                </a:extLst>
              </a:tr>
              <a:tr h="231331">
                <a:tc>
                  <a:txBody>
                    <a:bodyPr/>
                    <a:lstStyle/>
                    <a:p>
                      <a:pPr algn="just"/>
                      <a:r>
                        <a:rPr lang="en-US" sz="1400" kern="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Interest</a:t>
                      </a:r>
                      <a:endParaRPr lang="de-DE" sz="1200" kern="10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$ 15,238</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ID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$ 1,622</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714572763"/>
                  </a:ext>
                </a:extLst>
              </a:tr>
              <a:tr h="231331">
                <a:tc>
                  <a:txBody>
                    <a:bodyPr/>
                    <a:lstStyle/>
                    <a:p>
                      <a:pPr algn="just"/>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Miscellaneous*</a:t>
                      </a:r>
                      <a:endParaRPr lang="de-DE" sz="12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$ 5,335</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PSE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615180108"/>
                  </a:ext>
                </a:extLst>
              </a:tr>
              <a:tr h="231331">
                <a:tc>
                  <a:txBody>
                    <a:bodyPr/>
                    <a:lstStyle/>
                    <a:p>
                      <a:pPr algn="l">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dirty="0">
                        <a:effectLst/>
                        <a:latin typeface="+mn-lt"/>
                        <a:ea typeface="MS Mincho"/>
                        <a:cs typeface="Arial" panose="020B0604020202020204" pitchFamily="34" charset="0"/>
                      </a:endParaRPr>
                    </a:p>
                  </a:txBody>
                  <a:tcPr marL="73448" marR="73448"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STP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$ 1,235</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904976277"/>
                  </a:ext>
                </a:extLst>
              </a:tr>
              <a:tr h="195860">
                <a:tc>
                  <a:txBody>
                    <a:bodyPr/>
                    <a:lstStyle/>
                    <a:p>
                      <a:pPr algn="just">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a:effectLst/>
                        <a:latin typeface="+mn-lt"/>
                        <a:ea typeface="MS Mincho"/>
                        <a:cs typeface="Arial" panose="020B0604020202020204" pitchFamily="34" charset="0"/>
                      </a:endParaRPr>
                    </a:p>
                  </a:txBody>
                  <a:tcPr marL="73448" marR="73448"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CPR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598106080"/>
                  </a:ext>
                </a:extLst>
              </a:tr>
              <a:tr h="195860">
                <a:tc>
                  <a:txBody>
                    <a:bodyPr/>
                    <a:lstStyle/>
                    <a:p>
                      <a:pPr algn="just">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a:effectLst/>
                        <a:latin typeface="+mn-lt"/>
                        <a:ea typeface="MS Mincho"/>
                        <a:cs typeface="Arial" panose="020B0604020202020204" pitchFamily="34" charset="0"/>
                      </a:endParaRPr>
                    </a:p>
                  </a:txBody>
                  <a:tcPr marL="73448" marR="73448"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DP Committee</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4241688676"/>
                  </a:ext>
                </a:extLst>
              </a:tr>
              <a:tr h="231331">
                <a:tc>
                  <a:txBody>
                    <a:bodyPr/>
                    <a:lstStyle/>
                    <a:p>
                      <a:pPr algn="just">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a:effectLst/>
                        <a:latin typeface="+mn-lt"/>
                        <a:ea typeface="MS Mincho"/>
                        <a:cs typeface="Arial" panose="020B0604020202020204" pitchFamily="34" charset="0"/>
                      </a:endParaRPr>
                    </a:p>
                  </a:txBody>
                  <a:tcPr marL="73448" marR="73448"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IEA Congress Com.</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MS Mincho"/>
                          <a:cs typeface="Times New Roman" panose="02020603050405020304" pitchFamily="18" charset="0"/>
                        </a:rPr>
                        <a:t>$ 241</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519251713"/>
                  </a:ext>
                </a:extLst>
              </a:tr>
              <a:tr h="231331">
                <a:tc>
                  <a:txBody>
                    <a:bodyPr/>
                    <a:lstStyle/>
                    <a:p>
                      <a:pPr algn="just">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a:effectLst/>
                        <a:latin typeface="+mn-lt"/>
                        <a:ea typeface="MS Mincho"/>
                        <a:cs typeface="Arial" panose="020B0604020202020204" pitchFamily="34" charset="0"/>
                      </a:endParaRPr>
                    </a:p>
                  </a:txBody>
                  <a:tcPr marL="73448" marR="73448"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Bank Fees</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$ 2,659</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904486551"/>
                  </a:ext>
                </a:extLst>
              </a:tr>
              <a:tr h="231331">
                <a:tc>
                  <a:txBody>
                    <a:bodyPr/>
                    <a:lstStyle/>
                    <a:p>
                      <a:pPr algn="l">
                        <a:spcAft>
                          <a:spcPts val="0"/>
                        </a:spcAft>
                      </a:pP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600" kern="100" dirty="0">
                        <a:effectLst/>
                        <a:latin typeface="+mn-lt"/>
                        <a:ea typeface="MS Mincho"/>
                        <a:cs typeface="Arial" panose="020B0604020202020204" pitchFamily="34" charset="0"/>
                      </a:endParaRPr>
                    </a:p>
                  </a:txBody>
                  <a:tcPr marL="73448" marR="73448"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Exchange Rate Losses</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$ 5</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180432734"/>
                  </a:ext>
                </a:extLst>
              </a:tr>
              <a:tr h="231331">
                <a:tc>
                  <a:txBody>
                    <a:bodyPr/>
                    <a:lstStyle/>
                    <a:p>
                      <a:endParaRPr lang="de-DE" sz="1600" dirty="0">
                        <a:latin typeface="+mn-lt"/>
                      </a:endParaRPr>
                    </a:p>
                  </a:txBody>
                  <a:tcPr marL="59102" marR="59102" marT="0" marB="0" anchor="ctr"/>
                </a:tc>
                <a:tc>
                  <a:txBody>
                    <a:bodyPr/>
                    <a:lstStyle/>
                    <a:p>
                      <a:endParaRPr lang="de-DE" sz="1600" dirty="0">
                        <a:latin typeface="+mn-lt"/>
                      </a:endParaRPr>
                    </a:p>
                  </a:txBody>
                  <a:tcPr marL="59102" marR="59102" marT="0" marB="0" anchor="ctr"/>
                </a:tc>
                <a:tc>
                  <a:txBody>
                    <a:bodyPr/>
                    <a:lstStyle/>
                    <a:p>
                      <a:pPr algn="just"/>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Website (Dev, </a:t>
                      </a:r>
                      <a:r>
                        <a:rPr lang="en-US" sz="1400" b="0" kern="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Maint</a:t>
                      </a:r>
                      <a:r>
                        <a:rPr lang="en-US" sz="14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b="0" kern="0" dirty="0">
                          <a:effectLst/>
                          <a:latin typeface="Calibri" panose="020F0502020204030204" pitchFamily="34" charset="0"/>
                          <a:ea typeface="Times New Roman" panose="02020603050405020304" pitchFamily="18" charset="0"/>
                          <a:cs typeface="Times New Roman" panose="02020603050405020304" pitchFamily="18" charset="0"/>
                        </a:rPr>
                        <a:t>$ 0 </a:t>
                      </a:r>
                      <a:endParaRPr lang="de-DE" sz="12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4248429111"/>
                  </a:ext>
                </a:extLst>
              </a:tr>
              <a:tr h="231331">
                <a:tc>
                  <a:txBody>
                    <a:bodyPr/>
                    <a:lstStyle/>
                    <a:p>
                      <a:pPr algn="l">
                        <a:spcAft>
                          <a:spcPts val="0"/>
                        </a:spcAft>
                      </a:pPr>
                      <a:r>
                        <a:rPr lang="en-US" sz="1600" kern="0" dirty="0">
                          <a:effectLst/>
                          <a:latin typeface="+mn-lt"/>
                        </a:rPr>
                        <a:t> </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l">
                        <a:spcAft>
                          <a:spcPts val="0"/>
                        </a:spcAft>
                      </a:pPr>
                      <a:r>
                        <a:rPr lang="en-US" sz="1600" kern="0" dirty="0">
                          <a:effectLst/>
                          <a:latin typeface="+mn-lt"/>
                        </a:rPr>
                        <a:t> </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just"/>
                      <a:r>
                        <a:rPr lang="en-US" sz="140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Miscellaneous**</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$ 735</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69818773"/>
                  </a:ext>
                </a:extLst>
              </a:tr>
              <a:tr h="231331">
                <a:tc>
                  <a:txBody>
                    <a:bodyPr/>
                    <a:lstStyle/>
                    <a:p>
                      <a:pPr algn="l">
                        <a:spcAft>
                          <a:spcPts val="0"/>
                        </a:spcAft>
                      </a:pPr>
                      <a:r>
                        <a:rPr lang="en-US" sz="1600" kern="0" dirty="0">
                          <a:effectLst/>
                          <a:latin typeface="+mn-lt"/>
                        </a:rPr>
                        <a:t> </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l">
                        <a:spcAft>
                          <a:spcPts val="0"/>
                        </a:spcAft>
                      </a:pPr>
                      <a:r>
                        <a:rPr lang="en-US" sz="1600" kern="0" dirty="0">
                          <a:effectLst/>
                          <a:latin typeface="+mn-lt"/>
                        </a:rPr>
                        <a:t> </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just"/>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279703143"/>
                  </a:ext>
                </a:extLst>
              </a:tr>
              <a:tr h="231331">
                <a:tc>
                  <a:txBody>
                    <a:bodyPr/>
                    <a:lstStyle/>
                    <a:p>
                      <a:pPr algn="r">
                        <a:spcAft>
                          <a:spcPts val="0"/>
                        </a:spcAft>
                      </a:pPr>
                      <a:r>
                        <a:rPr lang="en-US" sz="1600" kern="0" dirty="0">
                          <a:effectLst/>
                          <a:latin typeface="+mn-lt"/>
                        </a:rPr>
                        <a:t>Total Revenues</a:t>
                      </a:r>
                      <a:endParaRPr lang="de-DE" sz="1600" kern="100" dirty="0">
                        <a:effectLst/>
                        <a:latin typeface="+mn-lt"/>
                        <a:ea typeface="MS Mincho"/>
                        <a:cs typeface="Arial" panose="020B0604020202020204" pitchFamily="34" charset="0"/>
                      </a:endParaRPr>
                    </a:p>
                  </a:txBody>
                  <a:tcPr marL="59102" marR="59102" marT="0" marB="0" anchor="ctr"/>
                </a:tc>
                <a:tc>
                  <a:txBody>
                    <a:bodyPr/>
                    <a:lstStyle/>
                    <a:p>
                      <a:pPr algn="r">
                        <a:spcAft>
                          <a:spcPts val="0"/>
                        </a:spcAft>
                      </a:pPr>
                      <a:r>
                        <a:rPr lang="en-US" sz="1600" b="1" kern="0" dirty="0">
                          <a:solidFill>
                            <a:schemeClr val="accent1"/>
                          </a:solidFill>
                          <a:effectLst/>
                          <a:latin typeface="+mn-lt"/>
                        </a:rPr>
                        <a:t>122,543</a:t>
                      </a:r>
                      <a:endParaRPr lang="de-DE" sz="1600" b="1" kern="100" dirty="0">
                        <a:solidFill>
                          <a:schemeClr val="accent1"/>
                        </a:solidFill>
                        <a:effectLst/>
                        <a:latin typeface="+mn-lt"/>
                        <a:ea typeface="MS Mincho"/>
                        <a:cs typeface="Arial" panose="020B0604020202020204" pitchFamily="34" charset="0"/>
                      </a:endParaRPr>
                    </a:p>
                  </a:txBody>
                  <a:tcPr marL="59102" marR="59102" marT="0" marB="0" anchor="ctr"/>
                </a:tc>
                <a:tc>
                  <a:txBody>
                    <a:bodyPr/>
                    <a:lstStyle/>
                    <a:p>
                      <a:pPr algn="just"/>
                      <a:r>
                        <a:rPr lang="de-DE" sz="1600" kern="100" dirty="0">
                          <a:effectLst/>
                          <a:latin typeface="+mn-lt"/>
                          <a:ea typeface="MS Mincho"/>
                          <a:cs typeface="Arial" panose="020B0604020202020204" pitchFamily="34" charset="0"/>
                        </a:rPr>
                        <a:t>Total </a:t>
                      </a:r>
                      <a:r>
                        <a:rPr lang="de-DE" sz="1600" kern="100" dirty="0" err="1">
                          <a:effectLst/>
                          <a:latin typeface="+mn-lt"/>
                          <a:ea typeface="MS Mincho"/>
                          <a:cs typeface="Arial" panose="020B0604020202020204" pitchFamily="34" charset="0"/>
                        </a:rPr>
                        <a:t>Expenditures</a:t>
                      </a:r>
                      <a:endParaRPr lang="de-DE" sz="1600" kern="100" dirty="0">
                        <a:effectLst/>
                        <a:latin typeface="+mn-lt"/>
                        <a:ea typeface="MS Mincho"/>
                        <a:cs typeface="Arial" panose="020B0604020202020204" pitchFamily="34" charset="0"/>
                      </a:endParaRPr>
                    </a:p>
                  </a:txBody>
                  <a:tcPr marL="73448" marR="73448" marT="0" marB="0" anchor="ctr"/>
                </a:tc>
                <a:tc>
                  <a:txBody>
                    <a:bodyPr/>
                    <a:lstStyle/>
                    <a:p>
                      <a:pPr algn="r"/>
                      <a:r>
                        <a:rPr lang="de-DE" sz="1600" b="1" kern="100" dirty="0">
                          <a:solidFill>
                            <a:srgbClr val="FF0000"/>
                          </a:solidFill>
                          <a:effectLst/>
                          <a:latin typeface="+mn-lt"/>
                          <a:ea typeface="MS Mincho"/>
                          <a:cs typeface="Arial" panose="020B0604020202020204" pitchFamily="34" charset="0"/>
                        </a:rPr>
                        <a:t> 32,500</a:t>
                      </a:r>
                    </a:p>
                  </a:txBody>
                  <a:tcPr marL="73448" marR="73448" marT="0" marB="0" anchor="ctr"/>
                </a:tc>
                <a:extLst>
                  <a:ext uri="{0D108BD9-81ED-4DB2-BD59-A6C34878D82A}">
                    <a16:rowId xmlns:a16="http://schemas.microsoft.com/office/drawing/2014/main" val="1691161393"/>
                  </a:ext>
                </a:extLst>
              </a:tr>
              <a:tr h="228504">
                <a:tc>
                  <a:txBody>
                    <a:bodyPr/>
                    <a:lstStyle/>
                    <a:p>
                      <a:pPr algn="r">
                        <a:spcAft>
                          <a:spcPts val="0"/>
                        </a:spcAft>
                      </a:pPr>
                      <a:r>
                        <a:rPr lang="en-US" sz="1800" b="1" kern="0" dirty="0">
                          <a:solidFill>
                            <a:schemeClr val="bg1"/>
                          </a:solidFill>
                          <a:effectLst/>
                        </a:rPr>
                        <a:t>Summary of operations</a:t>
                      </a:r>
                      <a:endParaRPr lang="de-DE" sz="1800" b="1" kern="100" dirty="0">
                        <a:solidFill>
                          <a:schemeClr val="bg1"/>
                        </a:solidFill>
                        <a:effectLst/>
                        <a:latin typeface="Century" panose="02040604050505020304" pitchFamily="18" charset="0"/>
                        <a:ea typeface="MS Mincho"/>
                        <a:cs typeface="Arial" panose="020B0604020202020204" pitchFamily="34" charset="0"/>
                      </a:endParaRPr>
                    </a:p>
                  </a:txBody>
                  <a:tcPr marL="59102" marR="59102" marT="0" marB="0" anchor="ctr">
                    <a:solidFill>
                      <a:schemeClr val="accent1"/>
                    </a:solidFill>
                  </a:tcPr>
                </a:tc>
                <a:tc>
                  <a:txBody>
                    <a:bodyPr/>
                    <a:lstStyle/>
                    <a:p>
                      <a:pPr algn="r">
                        <a:spcAft>
                          <a:spcPts val="0"/>
                        </a:spcAft>
                      </a:pPr>
                      <a:r>
                        <a:rPr lang="en-US" sz="1800" b="1" kern="0" dirty="0">
                          <a:solidFill>
                            <a:schemeClr val="bg1"/>
                          </a:solidFill>
                          <a:effectLst/>
                        </a:rPr>
                        <a:t> </a:t>
                      </a:r>
                      <a:endParaRPr lang="de-DE" sz="1800" b="1" kern="100" dirty="0">
                        <a:solidFill>
                          <a:schemeClr val="bg1"/>
                        </a:solidFill>
                        <a:effectLst/>
                        <a:latin typeface="Century" panose="02040604050505020304" pitchFamily="18" charset="0"/>
                        <a:ea typeface="MS Mincho"/>
                        <a:cs typeface="Arial" panose="020B0604020202020204" pitchFamily="34" charset="0"/>
                      </a:endParaRPr>
                    </a:p>
                  </a:txBody>
                  <a:tcPr marL="59102" marR="59102" marT="0" marB="0" anchor="ctr">
                    <a:solidFill>
                      <a:schemeClr val="accent1"/>
                    </a:solidFill>
                  </a:tcPr>
                </a:tc>
                <a:tc>
                  <a:txBody>
                    <a:bodyPr/>
                    <a:lstStyle/>
                    <a:p>
                      <a:pPr algn="just"/>
                      <a:endParaRPr lang="de-DE" sz="1800" b="1" kern="100" dirty="0">
                        <a:solidFill>
                          <a:schemeClr val="bg1"/>
                        </a:solidFill>
                        <a:effectLst/>
                        <a:latin typeface="+mn-lt"/>
                        <a:ea typeface="MS Mincho"/>
                        <a:cs typeface="Arial" panose="020B0604020202020204" pitchFamily="34" charset="0"/>
                      </a:endParaRPr>
                    </a:p>
                  </a:txBody>
                  <a:tcPr marL="73448" marR="73448" marT="0" marB="0" anchor="ctr">
                    <a:solidFill>
                      <a:schemeClr val="accent1"/>
                    </a:solidFill>
                  </a:tcPr>
                </a:tc>
                <a:tc>
                  <a:txBody>
                    <a:bodyPr/>
                    <a:lstStyle/>
                    <a:p>
                      <a:pPr algn="r"/>
                      <a:r>
                        <a:rPr lang="de-DE" sz="1800" b="1" kern="100" dirty="0">
                          <a:solidFill>
                            <a:schemeClr val="bg1"/>
                          </a:solidFill>
                          <a:effectLst/>
                          <a:latin typeface="+mn-lt"/>
                          <a:ea typeface="MS Mincho"/>
                          <a:cs typeface="Arial" panose="020B0604020202020204" pitchFamily="34" charset="0"/>
                        </a:rPr>
                        <a:t>$ 90,043</a:t>
                      </a:r>
                    </a:p>
                  </a:txBody>
                  <a:tcPr marL="73448" marR="73448" marT="0" marB="0" anchor="ctr">
                    <a:solidFill>
                      <a:schemeClr val="accent1"/>
                    </a:solidFill>
                  </a:tcPr>
                </a:tc>
                <a:extLst>
                  <a:ext uri="{0D108BD9-81ED-4DB2-BD59-A6C34878D82A}">
                    <a16:rowId xmlns:a16="http://schemas.microsoft.com/office/drawing/2014/main" val="3155577201"/>
                  </a:ext>
                </a:extLst>
              </a:tr>
            </a:tbl>
          </a:graphicData>
        </a:graphic>
      </p:graphicFrame>
      <p:sp>
        <p:nvSpPr>
          <p:cNvPr id="2" name="Geschweifte Klammer rechts 1">
            <a:extLst>
              <a:ext uri="{FF2B5EF4-FFF2-40B4-BE49-F238E27FC236}">
                <a16:creationId xmlns:a16="http://schemas.microsoft.com/office/drawing/2014/main" id="{706653B4-5FD0-47A1-9637-EA86BD90E0E0}"/>
              </a:ext>
            </a:extLst>
          </p:cNvPr>
          <p:cNvSpPr/>
          <p:nvPr/>
        </p:nvSpPr>
        <p:spPr>
          <a:xfrm>
            <a:off x="9912009" y="3234585"/>
            <a:ext cx="113016" cy="153341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7" name="Textfeld 6">
            <a:extLst>
              <a:ext uri="{FF2B5EF4-FFF2-40B4-BE49-F238E27FC236}">
                <a16:creationId xmlns:a16="http://schemas.microsoft.com/office/drawing/2014/main" id="{C2D39252-5E8B-4B8F-91F1-B843A23962B9}"/>
              </a:ext>
            </a:extLst>
          </p:cNvPr>
          <p:cNvSpPr txBox="1"/>
          <p:nvPr/>
        </p:nvSpPr>
        <p:spPr>
          <a:xfrm>
            <a:off x="10050167" y="3816628"/>
            <a:ext cx="1192940" cy="369332"/>
          </a:xfrm>
          <a:prstGeom prst="rect">
            <a:avLst/>
          </a:prstGeom>
          <a:noFill/>
        </p:spPr>
        <p:txBody>
          <a:bodyPr wrap="square">
            <a:spAutoFit/>
          </a:bodyPr>
          <a:lstStyle/>
          <a:p>
            <a:r>
              <a:rPr lang="de-DE" dirty="0"/>
              <a:t>$ 4,467</a:t>
            </a:r>
          </a:p>
        </p:txBody>
      </p:sp>
      <p:sp>
        <p:nvSpPr>
          <p:cNvPr id="9" name="Geschweifte Klammer rechts 8">
            <a:extLst>
              <a:ext uri="{FF2B5EF4-FFF2-40B4-BE49-F238E27FC236}">
                <a16:creationId xmlns:a16="http://schemas.microsoft.com/office/drawing/2014/main" id="{AE165839-2811-4B88-AFCA-FCFE8ED4B00D}"/>
              </a:ext>
            </a:extLst>
          </p:cNvPr>
          <p:cNvSpPr/>
          <p:nvPr/>
        </p:nvSpPr>
        <p:spPr>
          <a:xfrm>
            <a:off x="9912009" y="2467546"/>
            <a:ext cx="113016" cy="362421"/>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
        <p:nvSpPr>
          <p:cNvPr id="10" name="Textfeld 9">
            <a:extLst>
              <a:ext uri="{FF2B5EF4-FFF2-40B4-BE49-F238E27FC236}">
                <a16:creationId xmlns:a16="http://schemas.microsoft.com/office/drawing/2014/main" id="{06C35E7D-2682-4711-8DCC-82E75D94ACB9}"/>
              </a:ext>
            </a:extLst>
          </p:cNvPr>
          <p:cNvSpPr txBox="1"/>
          <p:nvPr/>
        </p:nvSpPr>
        <p:spPr>
          <a:xfrm>
            <a:off x="10091231" y="2483861"/>
            <a:ext cx="1192940" cy="369332"/>
          </a:xfrm>
          <a:prstGeom prst="rect">
            <a:avLst/>
          </a:prstGeom>
          <a:noFill/>
        </p:spPr>
        <p:txBody>
          <a:bodyPr wrap="square">
            <a:spAutoFit/>
          </a:bodyPr>
          <a:lstStyle/>
          <a:p>
            <a:r>
              <a:rPr lang="de-DE" dirty="0"/>
              <a:t>$ 10,071</a:t>
            </a:r>
          </a:p>
        </p:txBody>
      </p:sp>
    </p:spTree>
    <p:extLst>
      <p:ext uri="{BB962C8B-B14F-4D97-AF65-F5344CB8AC3E}">
        <p14:creationId xmlns:p14="http://schemas.microsoft.com/office/powerpoint/2010/main" val="3305123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200" y="681038"/>
            <a:ext cx="9279325"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O" sz="4500" b="1" dirty="0">
                <a:solidFill>
                  <a:srgbClr val="009797"/>
                </a:solidFill>
                <a:latin typeface="Lato Black" panose="020F0502020204030203" pitchFamily="34" charset="77"/>
              </a:rPr>
              <a:t>2025 Cash Flow</a:t>
            </a:r>
          </a:p>
        </p:txBody>
      </p:sp>
      <p:sp>
        <p:nvSpPr>
          <p:cNvPr id="3" name="Inhaltsplatzhalter 2">
            <a:extLst>
              <a:ext uri="{FF2B5EF4-FFF2-40B4-BE49-F238E27FC236}">
                <a16:creationId xmlns:a16="http://schemas.microsoft.com/office/drawing/2014/main" id="{91A5B293-12F9-4BA6-99BC-8109CBEFB812}"/>
              </a:ext>
            </a:extLst>
          </p:cNvPr>
          <p:cNvSpPr>
            <a:spLocks noGrp="1"/>
          </p:cNvSpPr>
          <p:nvPr>
            <p:ph idx="1"/>
          </p:nvPr>
        </p:nvSpPr>
        <p:spPr/>
        <p:txBody>
          <a:bodyPr/>
          <a:lstStyle/>
          <a:p>
            <a:endParaRPr lang="de-DE" dirty="0"/>
          </a:p>
        </p:txBody>
      </p:sp>
      <p:graphicFrame>
        <p:nvGraphicFramePr>
          <p:cNvPr id="9" name="Inhaltsplatzhalter 3">
            <a:extLst>
              <a:ext uri="{FF2B5EF4-FFF2-40B4-BE49-F238E27FC236}">
                <a16:creationId xmlns:a16="http://schemas.microsoft.com/office/drawing/2014/main" id="{C796808D-B47E-4F8A-B86E-7D6184EDBDBD}"/>
              </a:ext>
            </a:extLst>
          </p:cNvPr>
          <p:cNvGraphicFramePr>
            <a:graphicFrameLocks/>
          </p:cNvGraphicFramePr>
          <p:nvPr>
            <p:extLst>
              <p:ext uri="{D42A27DB-BD31-4B8C-83A1-F6EECF244321}">
                <p14:modId xmlns:p14="http://schemas.microsoft.com/office/powerpoint/2010/main" val="193812762"/>
              </p:ext>
            </p:extLst>
          </p:nvPr>
        </p:nvGraphicFramePr>
        <p:xfrm>
          <a:off x="2727063" y="1438660"/>
          <a:ext cx="7390461" cy="4201320"/>
        </p:xfrm>
        <a:graphic>
          <a:graphicData uri="http://schemas.openxmlformats.org/drawingml/2006/table">
            <a:tbl>
              <a:tblPr firstRow="1" firstCol="1" bandRow="1">
                <a:tableStyleId>{5C22544A-7EE6-4342-B048-85BDC9FD1C3A}</a:tableStyleId>
              </a:tblPr>
              <a:tblGrid>
                <a:gridCol w="5895191">
                  <a:extLst>
                    <a:ext uri="{9D8B030D-6E8A-4147-A177-3AD203B41FA5}">
                      <a16:colId xmlns:a16="http://schemas.microsoft.com/office/drawing/2014/main" val="307251326"/>
                    </a:ext>
                  </a:extLst>
                </a:gridCol>
                <a:gridCol w="1495270">
                  <a:extLst>
                    <a:ext uri="{9D8B030D-6E8A-4147-A177-3AD203B41FA5}">
                      <a16:colId xmlns:a16="http://schemas.microsoft.com/office/drawing/2014/main" val="4240238463"/>
                    </a:ext>
                  </a:extLst>
                </a:gridCol>
              </a:tblGrid>
              <a:tr h="533973">
                <a:tc gridSpan="2">
                  <a:txBody>
                    <a:bodyPr/>
                    <a:lstStyle/>
                    <a:p>
                      <a:pPr algn="ctr">
                        <a:spcAft>
                          <a:spcPts val="0"/>
                        </a:spcAft>
                      </a:pPr>
                      <a:r>
                        <a:rPr lang="en-US" sz="2400" kern="0" dirty="0">
                          <a:effectLst/>
                        </a:rPr>
                        <a:t>Summary of operations, Year 2025, up to September 12</a:t>
                      </a:r>
                      <a:endParaRPr lang="de-DE" sz="1100" kern="100" dirty="0">
                        <a:effectLst/>
                        <a:latin typeface="Century" panose="02040604050505020304" pitchFamily="18" charset="0"/>
                        <a:ea typeface="MS Mincho"/>
                        <a:cs typeface="Arial" panose="020B0604020202020204" pitchFamily="34" charset="0"/>
                      </a:endParaRPr>
                    </a:p>
                  </a:txBody>
                  <a:tcPr marL="100120" marR="100120" marT="50060" marB="50060" anchor="ctr"/>
                </a:tc>
                <a:tc hMerge="1">
                  <a:txBody>
                    <a:bodyPr/>
                    <a:lstStyle/>
                    <a:p>
                      <a:endParaRPr lang="de-DE"/>
                    </a:p>
                  </a:txBody>
                  <a:tcPr/>
                </a:tc>
                <a:extLst>
                  <a:ext uri="{0D108BD9-81ED-4DB2-BD59-A6C34878D82A}">
                    <a16:rowId xmlns:a16="http://schemas.microsoft.com/office/drawing/2014/main" val="2773767316"/>
                  </a:ext>
                </a:extLst>
              </a:tr>
              <a:tr h="384385">
                <a:tc>
                  <a:txBody>
                    <a:bodyPr/>
                    <a:lstStyle/>
                    <a:p>
                      <a:pPr algn="l">
                        <a:lnSpc>
                          <a:spcPts val="1200"/>
                        </a:lnSpc>
                      </a:pPr>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Forwarded from 2024 @ 2025 Exchange</a:t>
                      </a:r>
                      <a:endParaRPr lang="de-DE" sz="12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b="1"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$ 130,534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65474025"/>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Cash Revenues (+) </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(includes dues advanced this year, </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but does not include dues advanced in previous years)</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$ 125,001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2122207162"/>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Cash Expenses (-)</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(does not include depreciations, </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suppliers’ outstanding costs or accrued expenses of this year)</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kern="0" dirty="0">
                          <a:solidFill>
                            <a:srgbClr val="C00000"/>
                          </a:solidFill>
                          <a:effectLst/>
                          <a:latin typeface="Calibri" panose="020F0502020204030204" pitchFamily="34" charset="0"/>
                          <a:ea typeface="Times New Roman" panose="02020603050405020304" pitchFamily="18" charset="0"/>
                          <a:cs typeface="Times New Roman" panose="02020603050405020304" pitchFamily="18" charset="0"/>
                        </a:rPr>
                        <a:t>- $ 83,303</a:t>
                      </a:r>
                      <a:endParaRPr lang="de-DE" sz="1200" kern="100" dirty="0">
                        <a:solidFill>
                          <a:srgbClr val="C00000"/>
                        </a:solidFill>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51730811"/>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Seed moneys</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sent (-) and received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de-DE" sz="1200" kern="100" dirty="0">
                          <a:solidFill>
                            <a:schemeClr val="accent1"/>
                          </a:solidFill>
                          <a:effectLst/>
                          <a:latin typeface="Century" panose="02040604050505020304" pitchFamily="18" charset="0"/>
                          <a:ea typeface="MS Mincho"/>
                          <a:cs typeface="Arial" panose="020B0604020202020204" pitchFamily="34" charset="0"/>
                        </a:rPr>
                        <a:t>./.</a:t>
                      </a:r>
                    </a:p>
                  </a:txBody>
                  <a:tcPr marL="68580" marR="68580" marT="0" marB="0" anchor="ctr"/>
                </a:tc>
                <a:extLst>
                  <a:ext uri="{0D108BD9-81ED-4DB2-BD59-A6C34878D82A}">
                    <a16:rowId xmlns:a16="http://schemas.microsoft.com/office/drawing/2014/main" val="3228511328"/>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Funds</a:t>
                      </a:r>
                      <a:endParaRPr lang="de-DE" sz="1200" kern="100" dirty="0">
                        <a:effectLst/>
                        <a:latin typeface="Century" panose="02040604050505020304" pitchFamily="18" charset="0"/>
                        <a:ea typeface="MS Mincho"/>
                        <a:cs typeface="Arial" panose="020B0604020202020204" pitchFamily="34" charset="0"/>
                      </a:endParaRPr>
                    </a:p>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disbursed (-) and received (+)</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 $ 3,033</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7462626"/>
                  </a:ext>
                </a:extLst>
              </a:tr>
              <a:tr h="384385">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Investment Changes</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marL="457200" algn="r">
                        <a:lnSpc>
                          <a:spcPts val="1200"/>
                        </a:lnSpc>
                      </a:pPr>
                      <a:r>
                        <a:rPr lang="en-US" sz="1400" kern="0" dirty="0">
                          <a:solidFill>
                            <a:schemeClr val="accent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de-DE" sz="1200" kern="100" dirty="0">
                        <a:solidFill>
                          <a:schemeClr val="accent1"/>
                        </a:solidFill>
                        <a:effectLst/>
                        <a:latin typeface="Arial" panose="020B0604020202020204" pitchFamily="34" charset="0"/>
                        <a:ea typeface="MS Mincho"/>
                        <a:cs typeface="Times New Roman" panose="02020603050405020304" pitchFamily="18" charset="0"/>
                      </a:endParaRPr>
                    </a:p>
                  </a:txBody>
                  <a:tcPr marL="68580" marR="68580" marT="0" marB="0" anchor="ctr"/>
                </a:tc>
                <a:extLst>
                  <a:ext uri="{0D108BD9-81ED-4DB2-BD59-A6C34878D82A}">
                    <a16:rowId xmlns:a16="http://schemas.microsoft.com/office/drawing/2014/main" val="2152300867"/>
                  </a:ext>
                </a:extLst>
              </a:tr>
              <a:tr h="400479">
                <a:tc>
                  <a:txBody>
                    <a:bodyPr/>
                    <a:lstStyle/>
                    <a:p>
                      <a:pPr algn="l">
                        <a:lnSpc>
                          <a:spcPts val="1200"/>
                        </a:lnSpc>
                      </a:pP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Exchange rate variation and effects from transfers between accounts, </a:t>
                      </a:r>
                      <a:b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br>
                      <a:r>
                        <a:rPr lang="en-US" sz="1400" kern="0" dirty="0">
                          <a:effectLst/>
                          <a:latin typeface="Calibri" panose="020F0502020204030204" pitchFamily="34" charset="0"/>
                          <a:ea typeface="Times New Roman" panose="02020603050405020304" pitchFamily="18" charset="0"/>
                          <a:cs typeface="Times New Roman" panose="02020603050405020304" pitchFamily="18" charset="0"/>
                        </a:rPr>
                        <a:t>currencies, refunds etc. (USD, CHF)*</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marL="457200" indent="0" algn="r">
                        <a:lnSpc>
                          <a:spcPts val="1200"/>
                        </a:lnSpc>
                        <a:buFontTx/>
                        <a:buNone/>
                      </a:pPr>
                      <a:r>
                        <a:rPr lang="de-DE" sz="1200" kern="100" dirty="0">
                          <a:effectLst/>
                          <a:latin typeface="Arial" panose="020B0604020202020204" pitchFamily="34" charset="0"/>
                          <a:ea typeface="MS Mincho"/>
                          <a:cs typeface="Times New Roman" panose="02020603050405020304" pitchFamily="18" charset="0"/>
                        </a:rPr>
                        <a:t>401</a:t>
                      </a:r>
                    </a:p>
                  </a:txBody>
                  <a:tcPr marL="68580" marR="68580" marT="0"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73900718"/>
                  </a:ext>
                </a:extLst>
              </a:tr>
              <a:tr h="384385">
                <a:tc>
                  <a:txBody>
                    <a:bodyPr/>
                    <a:lstStyle/>
                    <a:p>
                      <a:pPr marL="342900" lvl="0" indent="-342900" algn="l">
                        <a:lnSpc>
                          <a:spcPts val="1200"/>
                        </a:lnSpc>
                        <a:buFont typeface="+mj-lt"/>
                        <a:buAutoNum type="arabicPeriod" startAt="2024"/>
                      </a:pPr>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Cash Flow</a:t>
                      </a:r>
                      <a:endParaRPr lang="de-DE" sz="1200" kern="100" dirty="0">
                        <a:solidFill>
                          <a:schemeClr val="bg1"/>
                        </a:solidFill>
                        <a:effectLst/>
                        <a:latin typeface="Arial" panose="020B0604020202020204" pitchFamily="34" charset="0"/>
                        <a:ea typeface="MS Mincho"/>
                        <a:cs typeface="Times New Roman" panose="02020603050405020304" pitchFamily="18" charset="0"/>
                      </a:endParaRPr>
                    </a:p>
                  </a:txBody>
                  <a:tcPr marL="68580" marR="68580" marT="0" marB="0" anchor="ctr"/>
                </a:tc>
                <a:tc>
                  <a:txBody>
                    <a:bodyPr/>
                    <a:lstStyle/>
                    <a:p>
                      <a:pPr marL="228600" indent="-141288" algn="r">
                        <a:lnSpc>
                          <a:spcPts val="1200"/>
                        </a:lnSpc>
                      </a:pPr>
                      <a:r>
                        <a:rPr lang="en-US" sz="1400" b="1" kern="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$ 45,132</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80401386"/>
                  </a:ext>
                </a:extLst>
              </a:tr>
              <a:tr h="384385">
                <a:tc>
                  <a:txBody>
                    <a:bodyPr/>
                    <a:lstStyle/>
                    <a:p>
                      <a:pPr algn="l">
                        <a:lnSpc>
                          <a:spcPts val="1200"/>
                        </a:lnSpc>
                      </a:pPr>
                      <a:r>
                        <a:rPr lang="en-US" sz="14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Available to be forwarded between before and after September 12, 2025</a:t>
                      </a:r>
                      <a:endParaRPr lang="de-DE" sz="12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lnSpc>
                          <a:spcPts val="1200"/>
                        </a:lnSpc>
                      </a:pPr>
                      <a:r>
                        <a:rPr lang="en-US" sz="1400" b="1"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$ 175,666</a:t>
                      </a:r>
                      <a:endParaRPr lang="de-DE" sz="1200" kern="100" dirty="0">
                        <a:effectLst/>
                        <a:latin typeface="Century" panose="02040604050505020304" pitchFamily="18" charset="0"/>
                        <a:ea typeface="MS Mincho"/>
                        <a:cs typeface="Arial" panose="020B0604020202020204" pitchFamily="34" charset="0"/>
                      </a:endParaRPr>
                    </a:p>
                  </a:txBody>
                  <a:tcPr marL="68580" marR="6858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48869046"/>
                  </a:ext>
                </a:extLst>
              </a:tr>
            </a:tbl>
          </a:graphicData>
        </a:graphic>
      </p:graphicFrame>
    </p:spTree>
    <p:extLst>
      <p:ext uri="{BB962C8B-B14F-4D97-AF65-F5344CB8AC3E}">
        <p14:creationId xmlns:p14="http://schemas.microsoft.com/office/powerpoint/2010/main" val="1540380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66E69311-FA02-FC4F-ADF7-83FB01F8AE28}"/>
              </a:ext>
            </a:extLst>
          </p:cNvPr>
          <p:cNvSpPr txBox="1">
            <a:spLocks/>
          </p:cNvSpPr>
          <p:nvPr/>
        </p:nvSpPr>
        <p:spPr>
          <a:xfrm>
            <a:off x="838200" y="681038"/>
            <a:ext cx="9279325" cy="757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O" sz="4500" b="1" dirty="0">
                <a:solidFill>
                  <a:srgbClr val="009797"/>
                </a:solidFill>
                <a:latin typeface="Lato Black" panose="020F0502020204030203" pitchFamily="34" charset="77"/>
              </a:rPr>
              <a:t>2025 </a:t>
            </a:r>
            <a:r>
              <a:rPr lang="es-CO" sz="4500" b="1" dirty="0" err="1">
                <a:solidFill>
                  <a:srgbClr val="009797"/>
                </a:solidFill>
                <a:latin typeface="Lato Black" panose="020F0502020204030203" pitchFamily="34" charset="77"/>
              </a:rPr>
              <a:t>Forecast</a:t>
            </a:r>
            <a:endParaRPr lang="es-CO" sz="4500" b="1" dirty="0">
              <a:solidFill>
                <a:srgbClr val="009797"/>
              </a:solidFill>
              <a:latin typeface="Lato Black" panose="020F0502020204030203" pitchFamily="34" charset="77"/>
            </a:endParaRPr>
          </a:p>
        </p:txBody>
      </p:sp>
      <p:sp>
        <p:nvSpPr>
          <p:cNvPr id="3" name="Inhaltsplatzhalter 2">
            <a:extLst>
              <a:ext uri="{FF2B5EF4-FFF2-40B4-BE49-F238E27FC236}">
                <a16:creationId xmlns:a16="http://schemas.microsoft.com/office/drawing/2014/main" id="{91A5B293-12F9-4BA6-99BC-8109CBEFB812}"/>
              </a:ext>
            </a:extLst>
          </p:cNvPr>
          <p:cNvSpPr>
            <a:spLocks noGrp="1"/>
          </p:cNvSpPr>
          <p:nvPr>
            <p:ph idx="1"/>
          </p:nvPr>
        </p:nvSpPr>
        <p:spPr/>
        <p:txBody>
          <a:bodyPr/>
          <a:lstStyle/>
          <a:p>
            <a:endParaRPr lang="de-DE" dirty="0"/>
          </a:p>
        </p:txBody>
      </p:sp>
      <p:graphicFrame>
        <p:nvGraphicFramePr>
          <p:cNvPr id="8" name="Inhaltsplatzhalter 3">
            <a:extLst>
              <a:ext uri="{FF2B5EF4-FFF2-40B4-BE49-F238E27FC236}">
                <a16:creationId xmlns:a16="http://schemas.microsoft.com/office/drawing/2014/main" id="{24727A76-93A3-4205-A147-91D213CDBDCD}"/>
              </a:ext>
            </a:extLst>
          </p:cNvPr>
          <p:cNvGraphicFramePr>
            <a:graphicFrameLocks/>
          </p:cNvGraphicFramePr>
          <p:nvPr>
            <p:extLst>
              <p:ext uri="{D42A27DB-BD31-4B8C-83A1-F6EECF244321}">
                <p14:modId xmlns:p14="http://schemas.microsoft.com/office/powerpoint/2010/main" val="2165215480"/>
              </p:ext>
            </p:extLst>
          </p:nvPr>
        </p:nvGraphicFramePr>
        <p:xfrm>
          <a:off x="2323653" y="1457000"/>
          <a:ext cx="8035962" cy="4606769"/>
        </p:xfrm>
        <a:graphic>
          <a:graphicData uri="http://schemas.openxmlformats.org/drawingml/2006/table">
            <a:tbl>
              <a:tblPr firstRow="1" firstCol="1" bandRow="1">
                <a:tableStyleId>{5C22544A-7EE6-4342-B048-85BDC9FD1C3A}</a:tableStyleId>
              </a:tblPr>
              <a:tblGrid>
                <a:gridCol w="3077162">
                  <a:extLst>
                    <a:ext uri="{9D8B030D-6E8A-4147-A177-3AD203B41FA5}">
                      <a16:colId xmlns:a16="http://schemas.microsoft.com/office/drawing/2014/main" val="1714862109"/>
                    </a:ext>
                  </a:extLst>
                </a:gridCol>
                <a:gridCol w="892535">
                  <a:extLst>
                    <a:ext uri="{9D8B030D-6E8A-4147-A177-3AD203B41FA5}">
                      <a16:colId xmlns:a16="http://schemas.microsoft.com/office/drawing/2014/main" val="3335258525"/>
                    </a:ext>
                  </a:extLst>
                </a:gridCol>
                <a:gridCol w="2976318">
                  <a:extLst>
                    <a:ext uri="{9D8B030D-6E8A-4147-A177-3AD203B41FA5}">
                      <a16:colId xmlns:a16="http://schemas.microsoft.com/office/drawing/2014/main" val="2381429277"/>
                    </a:ext>
                  </a:extLst>
                </a:gridCol>
                <a:gridCol w="1089947">
                  <a:extLst>
                    <a:ext uri="{9D8B030D-6E8A-4147-A177-3AD203B41FA5}">
                      <a16:colId xmlns:a16="http://schemas.microsoft.com/office/drawing/2014/main" val="1371078502"/>
                    </a:ext>
                  </a:extLst>
                </a:gridCol>
              </a:tblGrid>
              <a:tr h="261147">
                <a:tc gridSpan="4">
                  <a:txBody>
                    <a:bodyPr/>
                    <a:lstStyle/>
                    <a:p>
                      <a:pPr algn="ctr">
                        <a:spcAft>
                          <a:spcPts val="0"/>
                        </a:spcAft>
                      </a:pPr>
                      <a:r>
                        <a:rPr lang="en-US" sz="2400" kern="0" dirty="0">
                          <a:effectLst/>
                        </a:rPr>
                        <a:t>2025 P&amp;L Forecast 2025</a:t>
                      </a:r>
                      <a:endParaRPr lang="de-DE" sz="1600"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1981866530"/>
                  </a:ext>
                </a:extLst>
              </a:tr>
              <a:tr h="349863">
                <a:tc gridSpan="2">
                  <a:txBody>
                    <a:bodyPr/>
                    <a:lstStyle/>
                    <a:p>
                      <a:pPr algn="ctr">
                        <a:spcAft>
                          <a:spcPts val="0"/>
                        </a:spcAft>
                      </a:pPr>
                      <a:r>
                        <a:rPr lang="en-US" sz="2000" kern="0" dirty="0">
                          <a:effectLst/>
                        </a:rPr>
                        <a:t>Revenues</a:t>
                      </a:r>
                      <a:endParaRPr lang="de-DE" sz="1100"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tc gridSpan="2">
                  <a:txBody>
                    <a:bodyPr/>
                    <a:lstStyle/>
                    <a:p>
                      <a:pPr algn="ctr">
                        <a:spcAft>
                          <a:spcPts val="0"/>
                        </a:spcAft>
                      </a:pPr>
                      <a:r>
                        <a:rPr lang="en-US" sz="2000" b="1" kern="0" dirty="0">
                          <a:effectLst/>
                        </a:rPr>
                        <a:t>Expenditures</a:t>
                      </a:r>
                      <a:endParaRPr lang="de-DE" sz="1100" b="1" kern="100" dirty="0">
                        <a:effectLst/>
                        <a:latin typeface="Century" panose="02040604050505020304" pitchFamily="18" charset="0"/>
                        <a:ea typeface="MS Mincho"/>
                        <a:cs typeface="Arial" panose="020B0604020202020204" pitchFamily="34" charset="0"/>
                      </a:endParaRPr>
                    </a:p>
                  </a:txBody>
                  <a:tcPr marL="97930" marR="97930" marT="48965" marB="48965" anchor="ctr"/>
                </a:tc>
                <a:tc hMerge="1">
                  <a:txBody>
                    <a:bodyPr/>
                    <a:lstStyle/>
                    <a:p>
                      <a:endParaRPr lang="de-DE"/>
                    </a:p>
                  </a:txBody>
                  <a:tcPr/>
                </a:tc>
                <a:extLst>
                  <a:ext uri="{0D108BD9-81ED-4DB2-BD59-A6C34878D82A}">
                    <a16:rowId xmlns:a16="http://schemas.microsoft.com/office/drawing/2014/main" val="3320685218"/>
                  </a:ext>
                </a:extLst>
              </a:tr>
              <a:tr h="231331">
                <a:tc>
                  <a:txBody>
                    <a:bodyPr/>
                    <a:lstStyle/>
                    <a:p>
                      <a:pPr algn="just"/>
                      <a:r>
                        <a:rPr lang="en-US" sz="16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FS &amp; AS Membership Dues</a:t>
                      </a:r>
                      <a:endParaRPr lang="de-DE" sz="14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$ 45,000</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Meetings,</a:t>
                      </a:r>
                      <a:b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Representation &amp; Outreach</a:t>
                      </a:r>
                      <a:endParaRPr lang="de-DE" sz="1600" b="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b="0" kern="0" dirty="0">
                          <a:effectLst/>
                          <a:latin typeface="Calibri" panose="020F0502020204030204" pitchFamily="34" charset="0"/>
                          <a:ea typeface="Times New Roman" panose="02020603050405020304" pitchFamily="18" charset="0"/>
                          <a:cs typeface="Times New Roman" panose="02020603050405020304" pitchFamily="18" charset="0"/>
                        </a:rPr>
                        <a:t>$ 14,000</a:t>
                      </a:r>
                      <a:endParaRPr lang="de-DE" sz="16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831679205"/>
                  </a:ext>
                </a:extLst>
              </a:tr>
              <a:tr h="231331">
                <a:tc>
                  <a:txBody>
                    <a:bodyPr/>
                    <a:lstStyle/>
                    <a:p>
                      <a:pPr algn="l"/>
                      <a:r>
                        <a:rPr lang="en-US" sz="16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Sustaining Member Contributions</a:t>
                      </a:r>
                      <a:endParaRPr lang="de-DE" sz="14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$ 60,000</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Awards Committee</a:t>
                      </a:r>
                      <a:endParaRPr lang="de-DE" sz="1600" b="0" kern="0" dirty="0">
                        <a:solidFill>
                          <a:srgbClr val="000000"/>
                        </a:solidFill>
                        <a:effectLst/>
                        <a:latin typeface="Calibri" panose="020F0502020204030204" pitchFamily="34" charset="0"/>
                        <a:ea typeface="MS Mincho"/>
                        <a:cs typeface="Times New Roman" panose="02020603050405020304" pitchFamily="18" charset="0"/>
                      </a:endParaRPr>
                    </a:p>
                  </a:txBody>
                  <a:tcPr marL="68580" marR="68580"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0" kern="0" dirty="0">
                          <a:effectLst/>
                          <a:latin typeface="Calibri" panose="020F0502020204030204" pitchFamily="34" charset="0"/>
                          <a:ea typeface="Times New Roman" panose="02020603050405020304" pitchFamily="18" charset="0"/>
                          <a:cs typeface="Times New Roman" panose="02020603050405020304" pitchFamily="18" charset="0"/>
                        </a:rPr>
                        <a:t>$ 36,000</a:t>
                      </a:r>
                      <a:endParaRPr lang="de-DE" sz="16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390749135"/>
                  </a:ext>
                </a:extLst>
              </a:tr>
              <a:tr h="231331">
                <a:tc>
                  <a:txBody>
                    <a:bodyPr/>
                    <a:lstStyle/>
                    <a:p>
                      <a:pPr algn="just"/>
                      <a:r>
                        <a:rPr lang="en-US" sz="16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Capitation Fees</a:t>
                      </a:r>
                      <a:endParaRPr lang="de-DE" sz="14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Office</a:t>
                      </a:r>
                      <a:endParaRPr lang="de-DE" sz="1600" b="0" kern="0" dirty="0">
                        <a:solidFill>
                          <a:srgbClr val="000000"/>
                        </a:solidFill>
                        <a:effectLst/>
                        <a:latin typeface="Calibri" panose="020F0502020204030204" pitchFamily="34" charset="0"/>
                        <a:ea typeface="MS Mincho"/>
                        <a:cs typeface="Times New Roman" panose="02020603050405020304" pitchFamily="18" charset="0"/>
                      </a:endParaRPr>
                    </a:p>
                  </a:txBody>
                  <a:tcPr marL="68580" marR="68580" marT="0" marB="0" anchor="ctr"/>
                </a:tc>
                <a:tc>
                  <a:txBody>
                    <a:bodyPr/>
                    <a:lstStyle/>
                    <a:p>
                      <a:pPr algn="r"/>
                      <a:r>
                        <a:rPr lang="en-US" sz="1600" b="0" kern="0" dirty="0">
                          <a:effectLst/>
                          <a:latin typeface="Calibri" panose="020F0502020204030204" pitchFamily="34" charset="0"/>
                          <a:ea typeface="Times New Roman" panose="02020603050405020304" pitchFamily="18" charset="0"/>
                          <a:cs typeface="Times New Roman" panose="02020603050405020304" pitchFamily="18" charset="0"/>
                        </a:rPr>
                        <a:t>$ 38,000</a:t>
                      </a:r>
                      <a:endParaRPr lang="de-DE" sz="16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2204309668"/>
                  </a:ext>
                </a:extLst>
              </a:tr>
              <a:tr h="362047">
                <a:tc>
                  <a:txBody>
                    <a:bodyPr/>
                    <a:lstStyle/>
                    <a:p>
                      <a:pPr algn="just"/>
                      <a:r>
                        <a:rPr lang="en-US" sz="16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Exchange Rate Gains</a:t>
                      </a:r>
                      <a:endParaRPr lang="de-DE" sz="14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$ 0</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de-DE" sz="1600" b="0" kern="0" dirty="0">
                          <a:solidFill>
                            <a:srgbClr val="000000"/>
                          </a:solidFill>
                          <a:effectLst/>
                          <a:latin typeface="Calibri" panose="020F0502020204030204" pitchFamily="34" charset="0"/>
                          <a:ea typeface="MS Mincho"/>
                          <a:cs typeface="Times New Roman" panose="02020603050405020304" pitchFamily="18" charset="0"/>
                        </a:rPr>
                        <a:t>Standing and ad-hoc </a:t>
                      </a:r>
                      <a:r>
                        <a:rPr lang="de-DE" sz="1600" b="0" kern="0" dirty="0" err="1">
                          <a:solidFill>
                            <a:srgbClr val="000000"/>
                          </a:solidFill>
                          <a:effectLst/>
                          <a:latin typeface="Calibri" panose="020F0502020204030204" pitchFamily="34" charset="0"/>
                          <a:ea typeface="MS Mincho"/>
                          <a:cs typeface="Times New Roman" panose="02020603050405020304" pitchFamily="18" charset="0"/>
                        </a:rPr>
                        <a:t>committees</a:t>
                      </a:r>
                      <a:endParaRPr lang="de-DE" sz="1600" b="0" kern="0" dirty="0">
                        <a:solidFill>
                          <a:srgbClr val="000000"/>
                        </a:solidFill>
                        <a:effectLst/>
                        <a:latin typeface="Calibri" panose="020F0502020204030204" pitchFamily="34" charset="0"/>
                        <a:ea typeface="MS Mincho"/>
                        <a:cs typeface="Times New Roman" panose="02020603050405020304" pitchFamily="18" charset="0"/>
                      </a:endParaRPr>
                    </a:p>
                  </a:txBody>
                  <a:tcPr marL="68580" marR="68580" marT="0" marB="0" anchor="ctr"/>
                </a:tc>
                <a:tc>
                  <a:txBody>
                    <a:bodyPr/>
                    <a:lstStyle/>
                    <a:p>
                      <a:pPr algn="r"/>
                      <a:r>
                        <a:rPr lang="de-DE" sz="1600" b="0" kern="100" dirty="0">
                          <a:effectLst/>
                          <a:latin typeface="Century" panose="02040604050505020304" pitchFamily="18" charset="0"/>
                          <a:ea typeface="MS Mincho"/>
                          <a:cs typeface="Arial" panose="020B0604020202020204" pitchFamily="34" charset="0"/>
                        </a:rPr>
                        <a:t>$ 10,000</a:t>
                      </a:r>
                    </a:p>
                  </a:txBody>
                  <a:tcPr marL="68580" marR="68580" marT="0" marB="0" anchor="ctr"/>
                </a:tc>
                <a:extLst>
                  <a:ext uri="{0D108BD9-81ED-4DB2-BD59-A6C34878D82A}">
                    <a16:rowId xmlns:a16="http://schemas.microsoft.com/office/drawing/2014/main" val="2858820566"/>
                  </a:ext>
                </a:extLst>
              </a:tr>
              <a:tr h="231331">
                <a:tc>
                  <a:txBody>
                    <a:bodyPr/>
                    <a:lstStyle/>
                    <a:p>
                      <a:pPr algn="just"/>
                      <a:r>
                        <a:rPr lang="en-US" sz="16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Interest</a:t>
                      </a:r>
                      <a:endParaRPr lang="de-DE" sz="14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$ 15,000</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Website (Dev, </a:t>
                      </a:r>
                      <a:r>
                        <a:rPr lang="en-US" sz="1600" b="0" kern="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Maint</a:t>
                      </a:r>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de-DE" sz="1600" b="0" kern="0" dirty="0">
                        <a:solidFill>
                          <a:srgbClr val="000000"/>
                        </a:solidFill>
                        <a:effectLst/>
                        <a:latin typeface="Calibri" panose="020F0502020204030204" pitchFamily="34" charset="0"/>
                        <a:ea typeface="MS Mincho"/>
                        <a:cs typeface="Times New Roman" panose="02020603050405020304" pitchFamily="18" charset="0"/>
                      </a:endParaRPr>
                    </a:p>
                  </a:txBody>
                  <a:tcPr marL="68580" marR="68580" marT="0" marB="0" anchor="ctr"/>
                </a:tc>
                <a:tc>
                  <a:txBody>
                    <a:bodyPr/>
                    <a:lstStyle/>
                    <a:p>
                      <a:pPr algn="r"/>
                      <a:r>
                        <a:rPr lang="en-US" sz="1600" b="0" kern="0" dirty="0">
                          <a:effectLst/>
                          <a:latin typeface="Calibri" panose="020F0502020204030204" pitchFamily="34" charset="0"/>
                          <a:ea typeface="Times New Roman" panose="02020603050405020304" pitchFamily="18" charset="0"/>
                          <a:cs typeface="Times New Roman" panose="02020603050405020304" pitchFamily="18" charset="0"/>
                        </a:rPr>
                        <a:t>$ 5,500</a:t>
                      </a:r>
                      <a:endParaRPr lang="de-DE" sz="16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714572763"/>
                  </a:ext>
                </a:extLst>
              </a:tr>
              <a:tr h="231331">
                <a:tc>
                  <a:txBody>
                    <a:bodyPr/>
                    <a:lstStyle/>
                    <a:p>
                      <a:pPr algn="just"/>
                      <a:r>
                        <a:rPr lang="en-US" sz="16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Misc. – </a:t>
                      </a:r>
                      <a:br>
                        <a:rPr lang="en-US" sz="16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600" kern="0"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rPr>
                        <a:t>ILO Project </a:t>
                      </a:r>
                      <a:endParaRPr lang="de-DE" sz="1400" kern="100" dirty="0">
                        <a:solidFill>
                          <a:schemeClr val="bg1"/>
                        </a:solidFill>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r"/>
                      <a:r>
                        <a:rPr lang="en-US" sz="1600" kern="0" dirty="0">
                          <a:effectLst/>
                          <a:latin typeface="Calibri" panose="020F0502020204030204" pitchFamily="34" charset="0"/>
                          <a:ea typeface="Times New Roman" panose="02020603050405020304" pitchFamily="18" charset="0"/>
                          <a:cs typeface="Times New Roman" panose="02020603050405020304" pitchFamily="18" charset="0"/>
                        </a:rPr>
                        <a:t>$ 5,500</a:t>
                      </a:r>
                      <a:endParaRPr lang="de-DE" sz="1400" kern="100" dirty="0">
                        <a:effectLst/>
                        <a:latin typeface="Century" panose="02040604050505020304" pitchFamily="18" charset="0"/>
                        <a:ea typeface="MS Mincho"/>
                        <a:cs typeface="Arial" panose="020B0604020202020204" pitchFamily="34" charset="0"/>
                      </a:endParaRPr>
                    </a:p>
                  </a:txBody>
                  <a:tcPr marL="68580" marR="68580" marT="0" marB="0" anchor="ctr"/>
                </a:tc>
                <a:tc>
                  <a:txBody>
                    <a:bodyPr/>
                    <a:lstStyle/>
                    <a:p>
                      <a:pPr algn="l"/>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Bank Fees</a:t>
                      </a:r>
                      <a:endParaRPr lang="de-DE" sz="1600" b="0" kern="0" dirty="0">
                        <a:solidFill>
                          <a:srgbClr val="000000"/>
                        </a:solidFill>
                        <a:effectLst/>
                        <a:latin typeface="Calibri" panose="020F0502020204030204" pitchFamily="34" charset="0"/>
                        <a:ea typeface="MS Mincho"/>
                        <a:cs typeface="Times New Roman" panose="02020603050405020304" pitchFamily="18" charset="0"/>
                      </a:endParaRPr>
                    </a:p>
                  </a:txBody>
                  <a:tcPr marL="68580" marR="68580" marT="0" marB="0" anchor="ct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sz="1600" b="0" kern="100" dirty="0">
                          <a:effectLst/>
                          <a:latin typeface="Century" panose="02040604050505020304" pitchFamily="18" charset="0"/>
                          <a:ea typeface="MS Mincho"/>
                          <a:cs typeface="Arial" panose="020B0604020202020204" pitchFamily="34" charset="0"/>
                        </a:rPr>
                        <a:t>$ 3,500</a:t>
                      </a:r>
                    </a:p>
                  </a:txBody>
                  <a:tcPr marL="68580" marR="68580" marT="0" marB="0" anchor="ctr"/>
                </a:tc>
                <a:extLst>
                  <a:ext uri="{0D108BD9-81ED-4DB2-BD59-A6C34878D82A}">
                    <a16:rowId xmlns:a16="http://schemas.microsoft.com/office/drawing/2014/main" val="615180108"/>
                  </a:ext>
                </a:extLst>
              </a:tr>
              <a:tr h="231331">
                <a:tc>
                  <a:txBody>
                    <a:bodyPr/>
                    <a:lstStyle/>
                    <a:p>
                      <a:pPr algn="l">
                        <a:spcAft>
                          <a:spcPts val="0"/>
                        </a:spcAft>
                      </a:pPr>
                      <a:endParaRPr lang="de-DE" sz="18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800" kern="100" dirty="0">
                        <a:effectLst/>
                        <a:latin typeface="+mn-lt"/>
                        <a:ea typeface="MS Mincho"/>
                        <a:cs typeface="Arial" panose="020B0604020202020204" pitchFamily="34" charset="0"/>
                      </a:endParaRPr>
                    </a:p>
                  </a:txBody>
                  <a:tcPr marL="73448" marR="73448" marT="0" marB="0" anchor="ctr"/>
                </a:tc>
                <a:tc>
                  <a:txBody>
                    <a:bodyPr/>
                    <a:lstStyle/>
                    <a:p>
                      <a:pPr algn="l"/>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Misc. – </a:t>
                      </a:r>
                      <a:b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ILO Core Team Travel </a:t>
                      </a:r>
                      <a:r>
                        <a:rPr lang="en-US" sz="1600" b="0" kern="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Reimb</a:t>
                      </a:r>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de-DE" sz="1600" b="0" kern="0" dirty="0">
                        <a:solidFill>
                          <a:srgbClr val="000000"/>
                        </a:solidFill>
                        <a:effectLst/>
                        <a:latin typeface="Calibri" panose="020F0502020204030204" pitchFamily="34" charset="0"/>
                        <a:ea typeface="MS Mincho"/>
                        <a:cs typeface="Times New Roman" panose="02020603050405020304" pitchFamily="18" charset="0"/>
                      </a:endParaRPr>
                    </a:p>
                  </a:txBody>
                  <a:tcPr marL="68580" marR="68580" marT="0" marB="0" anchor="ctr"/>
                </a:tc>
                <a:tc>
                  <a:txBody>
                    <a:bodyPr/>
                    <a:lstStyle/>
                    <a:p>
                      <a:pPr algn="r"/>
                      <a:r>
                        <a:rPr lang="en-US" sz="1600" b="0" kern="0" dirty="0">
                          <a:effectLst/>
                          <a:latin typeface="Calibri" panose="020F0502020204030204" pitchFamily="34" charset="0"/>
                          <a:ea typeface="Times New Roman" panose="02020603050405020304" pitchFamily="18" charset="0"/>
                          <a:cs typeface="Times New Roman" panose="02020603050405020304" pitchFamily="18" charset="0"/>
                        </a:rPr>
                        <a:t>$ 5,000</a:t>
                      </a:r>
                      <a:endParaRPr lang="de-DE" sz="16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904976277"/>
                  </a:ext>
                </a:extLst>
              </a:tr>
              <a:tr h="195860">
                <a:tc>
                  <a:txBody>
                    <a:bodyPr/>
                    <a:lstStyle/>
                    <a:p>
                      <a:pPr algn="just">
                        <a:spcAft>
                          <a:spcPts val="0"/>
                        </a:spcAft>
                      </a:pPr>
                      <a:endParaRPr lang="de-DE" sz="1800" kern="100" dirty="0">
                        <a:effectLst/>
                        <a:latin typeface="+mn-lt"/>
                        <a:ea typeface="MS Mincho"/>
                        <a:cs typeface="Arial" panose="020B0604020202020204" pitchFamily="34" charset="0"/>
                      </a:endParaRPr>
                    </a:p>
                  </a:txBody>
                  <a:tcPr marL="59102" marR="59102" marT="0" marB="0" anchor="ctr"/>
                </a:tc>
                <a:tc>
                  <a:txBody>
                    <a:bodyPr/>
                    <a:lstStyle/>
                    <a:p>
                      <a:pPr algn="r"/>
                      <a:endParaRPr lang="de-DE" sz="1800" kern="100">
                        <a:effectLst/>
                        <a:latin typeface="+mn-lt"/>
                        <a:ea typeface="MS Mincho"/>
                        <a:cs typeface="Arial" panose="020B0604020202020204" pitchFamily="34" charset="0"/>
                      </a:endParaRPr>
                    </a:p>
                  </a:txBody>
                  <a:tcPr marL="73448" marR="73448" marT="0" marB="0" anchor="ctr"/>
                </a:tc>
                <a:tc>
                  <a:txBody>
                    <a:bodyPr/>
                    <a:lstStyle/>
                    <a:p>
                      <a:pPr algn="l"/>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Misc. – </a:t>
                      </a:r>
                      <a:b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br>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 </a:t>
                      </a:r>
                      <a:r>
                        <a:rPr lang="en-US" sz="1600" b="0" kern="0"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HFiR</a:t>
                      </a:r>
                      <a:r>
                        <a:rPr lang="en-US" sz="1600" b="0" kern="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Open Access Publication</a:t>
                      </a:r>
                      <a:endParaRPr lang="de-DE" sz="1600" b="0" kern="0" dirty="0">
                        <a:solidFill>
                          <a:srgbClr val="000000"/>
                        </a:solidFill>
                        <a:effectLst/>
                        <a:latin typeface="Calibri" panose="020F0502020204030204" pitchFamily="34" charset="0"/>
                        <a:ea typeface="MS Mincho"/>
                        <a:cs typeface="Times New Roman" panose="02020603050405020304" pitchFamily="18" charset="0"/>
                      </a:endParaRPr>
                    </a:p>
                  </a:txBody>
                  <a:tcPr marL="68580" marR="68580" marT="0" marB="0" anchor="ctr"/>
                </a:tc>
                <a:tc>
                  <a:txBody>
                    <a:bodyPr/>
                    <a:lstStyle/>
                    <a:p>
                      <a:pPr algn="r"/>
                      <a:r>
                        <a:rPr lang="en-US" sz="1600" b="0" kern="0" dirty="0">
                          <a:effectLst/>
                          <a:latin typeface="Calibri" panose="020F0502020204030204" pitchFamily="34" charset="0"/>
                          <a:ea typeface="Times New Roman" panose="02020603050405020304" pitchFamily="18" charset="0"/>
                          <a:cs typeface="Times New Roman" panose="02020603050405020304" pitchFamily="18" charset="0"/>
                        </a:rPr>
                        <a:t>$ 10,000</a:t>
                      </a:r>
                      <a:endParaRPr lang="de-DE" sz="1600" b="0" kern="100" dirty="0">
                        <a:effectLst/>
                        <a:latin typeface="Century" panose="02040604050505020304" pitchFamily="18" charset="0"/>
                        <a:ea typeface="MS Mincho"/>
                        <a:cs typeface="Arial" panose="020B0604020202020204" pitchFamily="34" charset="0"/>
                      </a:endParaRPr>
                    </a:p>
                  </a:txBody>
                  <a:tcPr marL="68580" marR="68580" marT="0" marB="0" anchor="ctr"/>
                </a:tc>
                <a:extLst>
                  <a:ext uri="{0D108BD9-81ED-4DB2-BD59-A6C34878D82A}">
                    <a16:rowId xmlns:a16="http://schemas.microsoft.com/office/drawing/2014/main" val="1598106080"/>
                  </a:ext>
                </a:extLst>
              </a:tr>
              <a:tr h="421742">
                <a:tc>
                  <a:txBody>
                    <a:bodyPr/>
                    <a:lstStyle/>
                    <a:p>
                      <a:pPr algn="r">
                        <a:spcAft>
                          <a:spcPts val="0"/>
                        </a:spcAft>
                      </a:pPr>
                      <a:r>
                        <a:rPr lang="en-US" sz="1800" kern="0" dirty="0">
                          <a:effectLst/>
                          <a:latin typeface="+mn-lt"/>
                        </a:rPr>
                        <a:t>Total Revenues</a:t>
                      </a:r>
                      <a:endParaRPr lang="de-DE" sz="1800" kern="100" dirty="0">
                        <a:effectLst/>
                        <a:latin typeface="+mn-lt"/>
                        <a:ea typeface="MS Mincho"/>
                        <a:cs typeface="Arial" panose="020B0604020202020204" pitchFamily="34" charset="0"/>
                      </a:endParaRPr>
                    </a:p>
                  </a:txBody>
                  <a:tcPr marL="59102" marR="59102" marT="0" marB="0" anchor="ctr"/>
                </a:tc>
                <a:tc>
                  <a:txBody>
                    <a:bodyPr/>
                    <a:lstStyle/>
                    <a:p>
                      <a:pPr algn="r">
                        <a:spcAft>
                          <a:spcPts val="0"/>
                        </a:spcAft>
                      </a:pPr>
                      <a:r>
                        <a:rPr lang="en-US" sz="1800" b="1" kern="0" dirty="0">
                          <a:solidFill>
                            <a:schemeClr val="accent1"/>
                          </a:solidFill>
                          <a:effectLst/>
                          <a:latin typeface="+mn-lt"/>
                        </a:rPr>
                        <a:t>125,500</a:t>
                      </a:r>
                      <a:endParaRPr lang="de-DE" sz="1800" b="1" kern="100" dirty="0">
                        <a:solidFill>
                          <a:schemeClr val="accent1"/>
                        </a:solidFill>
                        <a:effectLst/>
                        <a:latin typeface="+mn-lt"/>
                        <a:ea typeface="MS Mincho"/>
                        <a:cs typeface="Arial" panose="020B0604020202020204" pitchFamily="34" charset="0"/>
                      </a:endParaRPr>
                    </a:p>
                  </a:txBody>
                  <a:tcPr marL="59102" marR="59102" marT="0" marB="0" anchor="ctr"/>
                </a:tc>
                <a:tc>
                  <a:txBody>
                    <a:bodyPr/>
                    <a:lstStyle/>
                    <a:p>
                      <a:pPr algn="just"/>
                      <a:r>
                        <a:rPr lang="de-DE" sz="1600" kern="100" dirty="0">
                          <a:effectLst/>
                          <a:latin typeface="+mn-lt"/>
                          <a:ea typeface="MS Mincho"/>
                          <a:cs typeface="Arial" panose="020B0604020202020204" pitchFamily="34" charset="0"/>
                        </a:rPr>
                        <a:t>Total </a:t>
                      </a:r>
                      <a:r>
                        <a:rPr lang="de-DE" sz="1600" kern="100" dirty="0" err="1">
                          <a:effectLst/>
                          <a:latin typeface="+mn-lt"/>
                          <a:ea typeface="MS Mincho"/>
                          <a:cs typeface="Arial" panose="020B0604020202020204" pitchFamily="34" charset="0"/>
                        </a:rPr>
                        <a:t>Expenditures</a:t>
                      </a:r>
                      <a:endParaRPr lang="de-DE" sz="1600" kern="100" dirty="0">
                        <a:effectLst/>
                        <a:latin typeface="+mn-lt"/>
                        <a:ea typeface="MS Mincho"/>
                        <a:cs typeface="Arial" panose="020B0604020202020204" pitchFamily="34" charset="0"/>
                      </a:endParaRPr>
                    </a:p>
                  </a:txBody>
                  <a:tcPr marL="73448" marR="73448" marT="0" marB="0" anchor="ctr"/>
                </a:tc>
                <a:tc>
                  <a:txBody>
                    <a:bodyPr/>
                    <a:lstStyle/>
                    <a:p>
                      <a:pPr algn="r"/>
                      <a:r>
                        <a:rPr lang="de-DE" sz="1600" b="1" kern="100" dirty="0">
                          <a:solidFill>
                            <a:srgbClr val="FF0000"/>
                          </a:solidFill>
                          <a:effectLst/>
                          <a:latin typeface="+mn-lt"/>
                          <a:ea typeface="MS Mincho"/>
                          <a:cs typeface="Arial" panose="020B0604020202020204" pitchFamily="34" charset="0"/>
                        </a:rPr>
                        <a:t> 112,000</a:t>
                      </a:r>
                    </a:p>
                  </a:txBody>
                  <a:tcPr marL="73448" marR="73448" marT="0" marB="0" anchor="ctr"/>
                </a:tc>
                <a:extLst>
                  <a:ext uri="{0D108BD9-81ED-4DB2-BD59-A6C34878D82A}">
                    <a16:rowId xmlns:a16="http://schemas.microsoft.com/office/drawing/2014/main" val="1691161393"/>
                  </a:ext>
                </a:extLst>
              </a:tr>
              <a:tr h="228504">
                <a:tc>
                  <a:txBody>
                    <a:bodyPr/>
                    <a:lstStyle/>
                    <a:p>
                      <a:pPr algn="r">
                        <a:spcAft>
                          <a:spcPts val="0"/>
                        </a:spcAft>
                      </a:pPr>
                      <a:r>
                        <a:rPr lang="en-US" sz="1800" b="1" kern="0" dirty="0">
                          <a:solidFill>
                            <a:schemeClr val="bg1"/>
                          </a:solidFill>
                          <a:effectLst/>
                        </a:rPr>
                        <a:t>Summary of operations</a:t>
                      </a:r>
                      <a:endParaRPr lang="de-DE" sz="1800" b="1" kern="100" dirty="0">
                        <a:solidFill>
                          <a:schemeClr val="bg1"/>
                        </a:solidFill>
                        <a:effectLst/>
                        <a:latin typeface="Century" panose="02040604050505020304" pitchFamily="18" charset="0"/>
                        <a:ea typeface="MS Mincho"/>
                        <a:cs typeface="Arial" panose="020B0604020202020204" pitchFamily="34" charset="0"/>
                      </a:endParaRPr>
                    </a:p>
                  </a:txBody>
                  <a:tcPr marL="59102" marR="59102" marT="0" marB="0" anchor="ctr">
                    <a:solidFill>
                      <a:schemeClr val="accent1"/>
                    </a:solidFill>
                  </a:tcPr>
                </a:tc>
                <a:tc>
                  <a:txBody>
                    <a:bodyPr/>
                    <a:lstStyle/>
                    <a:p>
                      <a:pPr algn="r">
                        <a:spcAft>
                          <a:spcPts val="0"/>
                        </a:spcAft>
                      </a:pPr>
                      <a:r>
                        <a:rPr lang="en-US" sz="1800" b="1" kern="0" dirty="0">
                          <a:solidFill>
                            <a:schemeClr val="bg1"/>
                          </a:solidFill>
                          <a:effectLst/>
                        </a:rPr>
                        <a:t> </a:t>
                      </a:r>
                      <a:endParaRPr lang="de-DE" sz="1800" b="1" kern="100" dirty="0">
                        <a:solidFill>
                          <a:schemeClr val="bg1"/>
                        </a:solidFill>
                        <a:effectLst/>
                        <a:latin typeface="Century" panose="02040604050505020304" pitchFamily="18" charset="0"/>
                        <a:ea typeface="MS Mincho"/>
                        <a:cs typeface="Arial" panose="020B0604020202020204" pitchFamily="34" charset="0"/>
                      </a:endParaRPr>
                    </a:p>
                  </a:txBody>
                  <a:tcPr marL="59102" marR="59102" marT="0" marB="0" anchor="ctr">
                    <a:solidFill>
                      <a:schemeClr val="accent1"/>
                    </a:solidFill>
                  </a:tcPr>
                </a:tc>
                <a:tc>
                  <a:txBody>
                    <a:bodyPr/>
                    <a:lstStyle/>
                    <a:p>
                      <a:pPr algn="just"/>
                      <a:endParaRPr lang="de-DE" sz="1800" b="1" kern="100" dirty="0">
                        <a:solidFill>
                          <a:schemeClr val="bg1"/>
                        </a:solidFill>
                        <a:effectLst/>
                        <a:latin typeface="+mn-lt"/>
                        <a:ea typeface="MS Mincho"/>
                        <a:cs typeface="Arial" panose="020B0604020202020204" pitchFamily="34" charset="0"/>
                      </a:endParaRPr>
                    </a:p>
                  </a:txBody>
                  <a:tcPr marL="73448" marR="73448" marT="0" marB="0" anchor="ctr">
                    <a:solidFill>
                      <a:schemeClr val="accent1"/>
                    </a:solidFill>
                  </a:tcPr>
                </a:tc>
                <a:tc>
                  <a:txBody>
                    <a:bodyPr/>
                    <a:lstStyle/>
                    <a:p>
                      <a:pPr algn="r"/>
                      <a:r>
                        <a:rPr lang="de-DE" sz="1800" b="1" kern="100" dirty="0">
                          <a:solidFill>
                            <a:schemeClr val="bg1"/>
                          </a:solidFill>
                          <a:effectLst/>
                          <a:latin typeface="+mn-lt"/>
                          <a:ea typeface="MS Mincho"/>
                          <a:cs typeface="Arial" panose="020B0604020202020204" pitchFamily="34" charset="0"/>
                        </a:rPr>
                        <a:t>$ 13,500</a:t>
                      </a:r>
                    </a:p>
                  </a:txBody>
                  <a:tcPr marL="73448" marR="73448" marT="0" marB="0" anchor="ctr">
                    <a:solidFill>
                      <a:schemeClr val="accent1"/>
                    </a:solidFill>
                  </a:tcPr>
                </a:tc>
                <a:extLst>
                  <a:ext uri="{0D108BD9-81ED-4DB2-BD59-A6C34878D82A}">
                    <a16:rowId xmlns:a16="http://schemas.microsoft.com/office/drawing/2014/main" val="3155577201"/>
                  </a:ext>
                </a:extLst>
              </a:tr>
            </a:tbl>
          </a:graphicData>
        </a:graphic>
      </p:graphicFrame>
    </p:spTree>
    <p:extLst>
      <p:ext uri="{BB962C8B-B14F-4D97-AF65-F5344CB8AC3E}">
        <p14:creationId xmlns:p14="http://schemas.microsoft.com/office/powerpoint/2010/main" val="290067093"/>
      </p:ext>
    </p:extLst>
  </p:cSld>
  <p:clrMapOvr>
    <a:masterClrMapping/>
  </p:clrMapOvr>
</p:sld>
</file>

<file path=ppt/theme/theme1.xml><?xml version="1.0" encoding="utf-8"?>
<a:theme xmlns:a="http://schemas.openxmlformats.org/drawingml/2006/main" name="Tema de Office">
  <a:themeElements>
    <a:clrScheme name="IEA Color">
      <a:dk1>
        <a:srgbClr val="009797"/>
      </a:dk1>
      <a:lt1>
        <a:srgbClr val="A2DFED"/>
      </a:lt1>
      <a:dk2>
        <a:srgbClr val="E77900"/>
      </a:dk2>
      <a:lt2>
        <a:srgbClr val="EDB81D"/>
      </a:lt2>
      <a:accent1>
        <a:srgbClr val="000000"/>
      </a:accent1>
      <a:accent2>
        <a:srgbClr val="FEFFFF"/>
      </a:accent2>
      <a:accent3>
        <a:srgbClr val="EAEAEA"/>
      </a:accent3>
      <a:accent4>
        <a:srgbClr val="C0C0C0"/>
      </a:accent4>
      <a:accent5>
        <a:srgbClr val="797979"/>
      </a:accent5>
      <a:accent6>
        <a:srgbClr val="424242"/>
      </a:accent6>
      <a:hlink>
        <a:srgbClr val="009797"/>
      </a:hlink>
      <a:folHlink>
        <a:srgbClr val="13685F"/>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1253</Words>
  <Application>Microsoft Office PowerPoint</Application>
  <PresentationFormat>Breitbild</PresentationFormat>
  <Paragraphs>346</Paragraphs>
  <Slides>12</Slides>
  <Notes>2</Notes>
  <HiddenSlides>1</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12</vt:i4>
      </vt:variant>
    </vt:vector>
  </HeadingPairs>
  <TitlesOfParts>
    <vt:vector size="21" baseType="lpstr">
      <vt:lpstr>MS Mincho</vt:lpstr>
      <vt:lpstr>Arial</vt:lpstr>
      <vt:lpstr>Calibri</vt:lpstr>
      <vt:lpstr>Calibri Light</vt:lpstr>
      <vt:lpstr>Century</vt:lpstr>
      <vt:lpstr>Lato</vt:lpstr>
      <vt:lpstr>Lato Black</vt:lpstr>
      <vt:lpstr>Times New Roman</vt:lpstr>
      <vt:lpstr>Tema de Office</vt:lpstr>
      <vt:lpstr>Treasurer’s Report 2024</vt:lpstr>
      <vt:lpstr>PowerPoint-Präsentation</vt:lpstr>
      <vt:lpstr>PowerPoint-Präsentation</vt:lpstr>
      <vt:lpstr>PowerPoint-Präsentation</vt:lpstr>
      <vt:lpstr>PowerPoint-Präsentation</vt:lpstr>
      <vt:lpstr>Auditors’ Report</vt:lpstr>
      <vt:lpstr>PowerPoint-Präsentation</vt:lpstr>
      <vt:lpstr>Interim Report 2025 and Forecast</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Microsoft Office User</dc:creator>
  <cp:lastModifiedBy>Alx</cp:lastModifiedBy>
  <cp:revision>96</cp:revision>
  <dcterms:created xsi:type="dcterms:W3CDTF">2023-11-07T16:00:47Z</dcterms:created>
  <dcterms:modified xsi:type="dcterms:W3CDTF">2025-10-27T01:58:28Z</dcterms:modified>
</cp:coreProperties>
</file>