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868" r:id="rId2"/>
    <p:sldId id="2076137364" r:id="rId3"/>
    <p:sldId id="257" r:id="rId4"/>
    <p:sldId id="263" r:id="rId5"/>
    <p:sldId id="2076137358" r:id="rId6"/>
    <p:sldId id="2076137363" r:id="rId7"/>
    <p:sldId id="811" r:id="rId8"/>
    <p:sldId id="817" r:id="rId9"/>
    <p:sldId id="2076137356" r:id="rId10"/>
    <p:sldId id="2076137365" r:id="rId11"/>
    <p:sldId id="2076137330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3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A2735-35F4-59D3-3A45-52C7847655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336F463-5176-A32E-59D1-4A7D48414E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663A97-EC24-F1C7-B9ED-23A18B6E7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4DA4FF-07FF-4D2E-9620-A56464A31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F2E896-95A3-0B9F-E23A-CD718D371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5692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B56AC2-5C9E-1930-39A2-0B94604EC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92CB319-AEB7-7A05-160E-50D53FC33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5FBF0C-F8AC-9014-0DE8-68A874204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41D5B8-5159-B73B-C02D-99A3257B2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E95032-6792-FEFB-04C7-8E86C8FB5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4386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9C64B7-D735-8AD8-02B5-C4B0B88FA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4E6A07-6C67-DA4E-7AB0-9C45B29E1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860B81-4654-61BF-9CF0-8EC66AEA0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31A8D4-7029-94AB-5FBD-6605F66FF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69C21A-A98C-BA7A-E91C-2B731FC6D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0985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A01C1F-F47F-54E9-C01A-233AF95BF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B2B68A8-286C-9AAF-09FA-3E5EEFA724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6F21CAC-6E3B-9E7F-F956-7C00FC5F45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B419605-FB9E-3381-75CC-C55821968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924E3F-8A81-1C99-43D8-DE3024B88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D60F8B3-D6D8-C080-4404-CDA9A1C23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136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EB416B-9082-3537-6BEE-21EC9F885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37EABC0-8A4D-1836-62C7-E601926B76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69CAEA6-F1FB-C5FF-5E9A-4EF63B036B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549E8D2-B4A4-7578-6AEB-12497A33B1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5C82C66-DD1C-C8B8-A412-085B6FF3D0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D207D64-34F4-0F70-4D71-BB4517A9D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E623E7F-BD82-AC4D-3432-BBC07E82C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1E6721A-87FA-1798-5A27-1B5DFE363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4498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1DA41-876F-9B0E-E159-FD684AA25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665F1C0-E677-D0CB-9AA2-5717DAD73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B326FFC-CF69-9AE1-47AB-F069067E0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2D1C381-135F-B1CD-7CF0-0B2825DC1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9081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9069231-9821-ED4F-080D-0BBAE7FB4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1D2FDED-84C0-0CB9-B1F8-A76CE382E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F0A970B-F953-DE94-27E7-B28367D42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824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666C70-A05E-EAA0-9F3C-3C2C0512A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0E4A60C-BB10-2F70-8988-D6DFF8C44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ABD5CCF-4804-5F0C-F9EA-BF31713544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48D574-654E-8AA7-8611-8AADF21E4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1F0BA10-185D-A00A-E072-EEF570979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774214-22E0-2F76-5576-85A6F2A8F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2658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2C794C-4A6F-7E91-0591-E01077D3B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B98939-A16F-5C76-49A9-5EE3F6C43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7B641F-C2A3-7021-0187-40117D5544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467E46A-C177-B09B-BE28-F293C8DA7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FB98F22-9FD5-986E-437E-CD864C8B8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3CDCF49-0D38-3A0E-6F95-43E7C75D0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0278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43A297-924D-3EF7-C615-AFF02C6B6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B785BB2-03BA-D17B-4E64-17AF6EDD1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3F228A4-FC76-E3B7-D206-5874C3F84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5056CA-91FB-1314-EB1B-02C0215E1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4A44AF-D9DC-5A69-2097-5A7B87F3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7835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B91F5DD-73A3-0E1F-F310-2C2D717652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93C83FE-E3F0-C33C-D3CA-F5065C1601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3A0736-4C88-B788-F943-0D504890B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5E418C-7521-31D4-9D24-885BD0EDD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DA2066-7785-C5FF-8594-455376A49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5966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4868103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199230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4CCFDAC-4F47-173C-952C-1D2AD056D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AAB7FF6-091E-1022-58E6-31868737B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CF21FC-5FD4-3204-FF6B-C7CA6BB320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84AAAC-6B96-4A9F-82D3-AC2C7BD87CC8}" type="datetimeFigureOut">
              <a:rPr lang="es-CL" smtClean="0"/>
              <a:t>26-10-2025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53AD76-0D9A-306C-EAE7-BCABD26661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07892F-FA9D-EC10-2A8F-FBDBC34DAC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74BF41-3EA7-41E7-AFA9-0F266F9CEB4E}" type="slidenum">
              <a:rPr lang="es-CL" smtClean="0"/>
              <a:t>‹n°›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47190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hyperlink" Target="https://www.youtube.com/watch?v=HCQjB6GS95o&amp;t=5060s" TargetMode="Externa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038E4665-68E2-F97A-8BEA-E35E47E73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3748">
            <a:off x="360119" y="-1305774"/>
            <a:ext cx="10662207" cy="104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E449E7B-E6D1-ACE0-3E2A-3595E07EF3A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15237" y="1653742"/>
            <a:ext cx="5761523" cy="3116460"/>
          </a:xfrm>
          <a:prstGeom prst="rect">
            <a:avLst/>
          </a:prstGeom>
        </p:spPr>
      </p:pic>
      <p:pic>
        <p:nvPicPr>
          <p:cNvPr id="5" name="Imagen 4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74CBA9B9-B031-EEBB-E931-C0256B4AB99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26" b="28919"/>
          <a:stretch/>
        </p:blipFill>
        <p:spPr>
          <a:xfrm>
            <a:off x="3563598" y="296183"/>
            <a:ext cx="5064803" cy="1368629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B5DD03F-FADA-F1AF-0436-0DA85F37F22B}"/>
              </a:ext>
            </a:extLst>
          </p:cNvPr>
          <p:cNvSpPr txBox="1"/>
          <p:nvPr/>
        </p:nvSpPr>
        <p:spPr>
          <a:xfrm>
            <a:off x="3651202" y="4770202"/>
            <a:ext cx="47221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www.ulaergo.org</a:t>
            </a:r>
            <a:endParaRPr lang="es-CL" sz="2800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0693E59-345F-662F-D2E6-144CAB03F3CB}"/>
              </a:ext>
            </a:extLst>
          </p:cNvPr>
          <p:cNvSpPr txBox="1"/>
          <p:nvPr/>
        </p:nvSpPr>
        <p:spPr>
          <a:xfrm>
            <a:off x="3734939" y="6210981"/>
            <a:ext cx="47221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26/10 /2025</a:t>
            </a:r>
            <a:endParaRPr lang="es-CL" sz="28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694228E-F9CD-D36E-4786-7533073F4CBB}"/>
              </a:ext>
            </a:extLst>
          </p:cNvPr>
          <p:cNvSpPr txBox="1"/>
          <p:nvPr/>
        </p:nvSpPr>
        <p:spPr>
          <a:xfrm>
            <a:off x="2653673" y="5287651"/>
            <a:ext cx="708409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/>
              <a:t>Council Meeting IEA</a:t>
            </a:r>
            <a:endParaRPr lang="es-CL" sz="5400" dirty="0"/>
          </a:p>
        </p:txBody>
      </p:sp>
    </p:spTree>
    <p:extLst>
      <p:ext uri="{BB962C8B-B14F-4D97-AF65-F5344CB8AC3E}">
        <p14:creationId xmlns:p14="http://schemas.microsoft.com/office/powerpoint/2010/main" val="2231846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DD149-1526-6314-00CE-F60767B78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2ECE33C-2F2A-BBC2-46AF-7AFC45ED15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25"/>
          <a:stretch>
            <a:fillRect/>
          </a:stretch>
        </p:blipFill>
        <p:spPr bwMode="auto">
          <a:xfrm>
            <a:off x="4256935" y="-191921"/>
            <a:ext cx="9852780" cy="704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B897720-64BC-3152-23B8-59CCAA3C03D0}"/>
              </a:ext>
            </a:extLst>
          </p:cNvPr>
          <p:cNvSpPr txBox="1"/>
          <p:nvPr/>
        </p:nvSpPr>
        <p:spPr>
          <a:xfrm>
            <a:off x="689610" y="3038333"/>
            <a:ext cx="10812780" cy="193899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endParaRPr lang="en-US" sz="4000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marL="742950" indent="-742950">
              <a:buAutoNum type="arabicPeriod"/>
            </a:pPr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Situation of Ergonomics in </a:t>
            </a:r>
          </a:p>
          <a:p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Latin America</a:t>
            </a:r>
            <a:endParaRPr lang="es-CL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00077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Picture 2">
            <a:extLst>
              <a:ext uri="{FF2B5EF4-FFF2-40B4-BE49-F238E27FC236}">
                <a16:creationId xmlns:a16="http://schemas.microsoft.com/office/drawing/2014/main" id="{56861231-E2A2-FC08-7516-84CB8BE290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366"/>
          <a:stretch>
            <a:fillRect/>
          </a:stretch>
        </p:blipFill>
        <p:spPr bwMode="auto">
          <a:xfrm>
            <a:off x="1025093" y="-969762"/>
            <a:ext cx="9700896" cy="782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E47E97D-B661-5EE4-97FC-CC112AF1B939}"/>
              </a:ext>
            </a:extLst>
          </p:cNvPr>
          <p:cNvSpPr txBox="1"/>
          <p:nvPr/>
        </p:nvSpPr>
        <p:spPr>
          <a:xfrm>
            <a:off x="3097240" y="199850"/>
            <a:ext cx="915735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3000" dirty="0" err="1">
                <a:latin typeface="Arial Black" panose="020B0A04020102020204" pitchFamily="34" charset="0"/>
              </a:rPr>
              <a:t>Ergonomics</a:t>
            </a:r>
            <a:r>
              <a:rPr lang="es-MX" sz="3000" dirty="0">
                <a:latin typeface="Arial Black" panose="020B0A04020102020204" pitchFamily="34" charset="0"/>
              </a:rPr>
              <a:t> </a:t>
            </a:r>
            <a:r>
              <a:rPr lang="es-MX" sz="3000" dirty="0" err="1">
                <a:latin typeface="Arial Black" panose="020B0A04020102020204" pitchFamily="34" charset="0"/>
              </a:rPr>
              <a:t>grows</a:t>
            </a:r>
            <a:r>
              <a:rPr lang="es-MX" sz="3000" dirty="0">
                <a:latin typeface="Arial Black" panose="020B0A04020102020204" pitchFamily="34" charset="0"/>
              </a:rPr>
              <a:t> in </a:t>
            </a:r>
            <a:r>
              <a:rPr lang="es-MX" sz="3000" dirty="0" err="1">
                <a:latin typeface="Arial Black" panose="020B0A04020102020204" pitchFamily="34" charset="0"/>
              </a:rPr>
              <a:t>Latin</a:t>
            </a:r>
            <a:r>
              <a:rPr lang="es-MX" sz="3000" dirty="0">
                <a:latin typeface="Arial Black" panose="020B0A04020102020204" pitchFamily="34" charset="0"/>
              </a:rPr>
              <a:t> </a:t>
            </a:r>
            <a:r>
              <a:rPr lang="es-MX" sz="3000" dirty="0" err="1">
                <a:latin typeface="Arial Black" panose="020B0A04020102020204" pitchFamily="34" charset="0"/>
              </a:rPr>
              <a:t>America</a:t>
            </a:r>
            <a:endParaRPr lang="es-MX" sz="3000" dirty="0">
              <a:latin typeface="Arial Black" panose="020B0A04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DE0E76F-F007-7450-96AA-646B2EF60A86}"/>
              </a:ext>
            </a:extLst>
          </p:cNvPr>
          <p:cNvSpPr txBox="1"/>
          <p:nvPr/>
        </p:nvSpPr>
        <p:spPr>
          <a:xfrm>
            <a:off x="9687799" y="1106552"/>
            <a:ext cx="1983047" cy="12054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40" hangingPunct="0"/>
            <a:r>
              <a:rPr lang="es-MX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295 </a:t>
            </a:r>
          </a:p>
          <a:p>
            <a:pPr algn="ctr" defTabSz="412740" hangingPunct="0"/>
            <a:r>
              <a:rPr lang="en-US" sz="1600" dirty="0">
                <a:sym typeface="Helvetica Neue"/>
              </a:rPr>
              <a:t>HF/E Related Regulations in 18 countries</a:t>
            </a:r>
            <a:endParaRPr lang="es-CL" sz="1600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3255E92-EBAD-EFE7-A684-9459277A67AE}"/>
              </a:ext>
            </a:extLst>
          </p:cNvPr>
          <p:cNvSpPr txBox="1"/>
          <p:nvPr/>
        </p:nvSpPr>
        <p:spPr>
          <a:xfrm>
            <a:off x="471714" y="1223123"/>
            <a:ext cx="1470388" cy="12054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40" hangingPunct="0"/>
            <a:r>
              <a:rPr lang="es-MX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4.434</a:t>
            </a:r>
          </a:p>
          <a:p>
            <a:pPr algn="ctr" defTabSz="412740" hangingPunct="0"/>
            <a:r>
              <a:rPr lang="en-US" sz="1600" dirty="0"/>
              <a:t>Ergonomics specialists in 18 countries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4907FCE-9662-9768-BC7B-D08AE064720C}"/>
              </a:ext>
            </a:extLst>
          </p:cNvPr>
          <p:cNvSpPr txBox="1"/>
          <p:nvPr/>
        </p:nvSpPr>
        <p:spPr>
          <a:xfrm>
            <a:off x="9567869" y="4328479"/>
            <a:ext cx="2318748" cy="95923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40" hangingPunct="0"/>
            <a:r>
              <a:rPr lang="es-MX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75%</a:t>
            </a:r>
          </a:p>
          <a:p>
            <a:pPr algn="ctr" defTabSz="412740" hangingPunct="0"/>
            <a:r>
              <a:rPr lang="en-US" sz="1600" dirty="0"/>
              <a:t>ULAERGO countries have approved standards ISO</a:t>
            </a:r>
            <a:endParaRPr lang="es-CL" sz="1600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2160939-594E-99C1-1E9B-8C3171DF7C4B}"/>
              </a:ext>
            </a:extLst>
          </p:cNvPr>
          <p:cNvSpPr txBox="1"/>
          <p:nvPr/>
        </p:nvSpPr>
        <p:spPr>
          <a:xfrm>
            <a:off x="471714" y="5134417"/>
            <a:ext cx="1688172" cy="14516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40" hangingPunct="0"/>
            <a:r>
              <a:rPr lang="es-MX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530</a:t>
            </a:r>
          </a:p>
          <a:p>
            <a:pPr algn="ctr" defTabSz="412740" hangingPunct="0"/>
            <a:r>
              <a:rPr lang="es-MX" sz="1600" dirty="0"/>
              <a:t>HF/E </a:t>
            </a:r>
            <a:r>
              <a:rPr lang="es-MX" sz="1600" dirty="0" err="1"/>
              <a:t>specialists</a:t>
            </a:r>
            <a:r>
              <a:rPr lang="es-MX" sz="1600" dirty="0"/>
              <a:t> are </a:t>
            </a:r>
            <a:r>
              <a:rPr lang="es-MX" sz="1600" dirty="0" err="1"/>
              <a:t>certified</a:t>
            </a:r>
            <a:r>
              <a:rPr lang="es-MX" sz="1600" dirty="0"/>
              <a:t> in Argentina, </a:t>
            </a:r>
            <a:r>
              <a:rPr lang="es-MX" sz="1600" dirty="0" err="1"/>
              <a:t>Brazil</a:t>
            </a:r>
            <a:r>
              <a:rPr lang="es-MX" sz="1600" dirty="0"/>
              <a:t>, Chile and </a:t>
            </a:r>
            <a:r>
              <a:rPr lang="es-MX" sz="1600" dirty="0" err="1"/>
              <a:t>Mexico</a:t>
            </a:r>
            <a:endParaRPr lang="es-CL" sz="1600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44FDD2C-4F94-611F-8415-F999A7991DE6}"/>
              </a:ext>
            </a:extLst>
          </p:cNvPr>
          <p:cNvSpPr txBox="1"/>
          <p:nvPr/>
        </p:nvSpPr>
        <p:spPr>
          <a:xfrm>
            <a:off x="9567867" y="5654794"/>
            <a:ext cx="2318748" cy="95923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40" hangingPunct="0"/>
            <a:r>
              <a:rPr lang="es-MX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9 de 16</a:t>
            </a:r>
          </a:p>
          <a:p>
            <a:pPr algn="ctr" defTabSz="412740" hangingPunct="0"/>
            <a:r>
              <a:rPr lang="en-US" sz="1600" dirty="0"/>
              <a:t>countries have training centers in</a:t>
            </a:r>
            <a:r>
              <a:rPr lang="es-MX" sz="1600" dirty="0"/>
              <a:t>  HF/E</a:t>
            </a:r>
            <a:endParaRPr lang="es-CL" sz="1600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A580BAB-6AE6-0E11-E1CB-80AADA2C5BE5}"/>
              </a:ext>
            </a:extLst>
          </p:cNvPr>
          <p:cNvSpPr txBox="1"/>
          <p:nvPr/>
        </p:nvSpPr>
        <p:spPr>
          <a:xfrm>
            <a:off x="9567867" y="2476546"/>
            <a:ext cx="2315716" cy="14516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40" hangingPunct="0"/>
            <a:r>
              <a:rPr lang="es-MX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58%</a:t>
            </a:r>
          </a:p>
          <a:p>
            <a:pPr algn="ctr" defTabSz="412740" hangingPunct="0"/>
            <a:r>
              <a:rPr lang="es-MX" sz="1600" dirty="0"/>
              <a:t> </a:t>
            </a:r>
            <a:r>
              <a:rPr lang="en-US" sz="1600" dirty="0"/>
              <a:t>of HF/E specialists are from the area of architecture, design and engineering</a:t>
            </a:r>
            <a:endParaRPr lang="es-CL" sz="1600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1" name="Imagen 10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C8A2ACB6-B169-F6E9-0121-118B76A02A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8" t="25999" r="7041" b="30667"/>
          <a:stretch/>
        </p:blipFill>
        <p:spPr>
          <a:xfrm>
            <a:off x="368908" y="199849"/>
            <a:ext cx="2423457" cy="69907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5901572F-0CD7-E5C1-E80A-50A10652882A}"/>
              </a:ext>
            </a:extLst>
          </p:cNvPr>
          <p:cNvSpPr txBox="1"/>
          <p:nvPr/>
        </p:nvSpPr>
        <p:spPr>
          <a:xfrm>
            <a:off x="368908" y="2956531"/>
            <a:ext cx="1905953" cy="16979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40" hangingPunct="0"/>
            <a:r>
              <a:rPr lang="es-MX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2.308</a:t>
            </a:r>
          </a:p>
          <a:p>
            <a:pPr algn="ctr" defTabSz="412740" hangingPunct="0"/>
            <a:r>
              <a:rPr lang="en-US" sz="1600" dirty="0"/>
              <a:t>Specialists in HF/E associated with the 17 associations and societies that make up </a:t>
            </a:r>
            <a:r>
              <a:rPr lang="es-MX" sz="1600" dirty="0"/>
              <a:t>ULAERGO</a:t>
            </a:r>
            <a:endParaRPr lang="es-CL" sz="1600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A7FDCAE-82D0-40E9-D49F-D34387250C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4404" y="752278"/>
            <a:ext cx="6728916" cy="6107292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13D5818C-0DE2-DBAB-0131-3A2EB4864B1D}"/>
              </a:ext>
            </a:extLst>
          </p:cNvPr>
          <p:cNvSpPr txBox="1"/>
          <p:nvPr/>
        </p:nvSpPr>
        <p:spPr>
          <a:xfrm>
            <a:off x="6129975" y="616468"/>
            <a:ext cx="4572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MX" sz="1350" dirty="0" err="1">
                <a:solidFill>
                  <a:srgbClr val="4A36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October</a:t>
            </a:r>
            <a:r>
              <a:rPr lang="es-MX" sz="1350" dirty="0">
                <a:solidFill>
                  <a:srgbClr val="4A36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2025</a:t>
            </a:r>
            <a:endParaRPr lang="es-CL" sz="1350" dirty="0"/>
          </a:p>
        </p:txBody>
      </p:sp>
      <p:sp>
        <p:nvSpPr>
          <p:cNvPr id="15" name="Flecha: a la derecha 14">
            <a:extLst>
              <a:ext uri="{FF2B5EF4-FFF2-40B4-BE49-F238E27FC236}">
                <a16:creationId xmlns:a16="http://schemas.microsoft.com/office/drawing/2014/main" id="{FE6FCC19-671B-FE11-6243-4D61F6066C80}"/>
              </a:ext>
            </a:extLst>
          </p:cNvPr>
          <p:cNvSpPr/>
          <p:nvPr/>
        </p:nvSpPr>
        <p:spPr>
          <a:xfrm rot="16200000">
            <a:off x="871538" y="2466938"/>
            <a:ext cx="248528" cy="2332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761BFD0-71CB-6522-67A0-086D20AF4AC9}"/>
              </a:ext>
            </a:extLst>
          </p:cNvPr>
          <p:cNvSpPr txBox="1"/>
          <p:nvPr/>
        </p:nvSpPr>
        <p:spPr>
          <a:xfrm>
            <a:off x="966511" y="2427832"/>
            <a:ext cx="6650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12740" hangingPunct="0"/>
            <a:r>
              <a:rPr lang="en-US" sz="18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5%</a:t>
            </a:r>
            <a:endParaRPr lang="es-CL" sz="1800" b="1" dirty="0"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22C0B6F-DE02-3831-9353-EA391A07A2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25"/>
          <a:stretch>
            <a:fillRect/>
          </a:stretch>
        </p:blipFill>
        <p:spPr bwMode="auto">
          <a:xfrm>
            <a:off x="4256935" y="-191921"/>
            <a:ext cx="9852780" cy="704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292220D-B5E2-57BF-D24E-8816B289399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00950" y="1232388"/>
            <a:ext cx="8131959" cy="5545751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6451D1A-0A57-6087-A0AC-A74D6C7EB8B9}"/>
              </a:ext>
            </a:extLst>
          </p:cNvPr>
          <p:cNvSpPr txBox="1"/>
          <p:nvPr/>
        </p:nvSpPr>
        <p:spPr>
          <a:xfrm>
            <a:off x="7100720" y="2804935"/>
            <a:ext cx="5046994" cy="1200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US" dirty="0"/>
              <a:t>295 </a:t>
            </a:r>
            <a:r>
              <a:rPr lang="en-US" dirty="0" err="1"/>
              <a:t>reulations</a:t>
            </a:r>
            <a:r>
              <a:rPr lang="en-US" dirty="0"/>
              <a:t>  in 18 countries
10% law
27% decrees and regulations
62.8% ISO standards approved</a:t>
            </a:r>
            <a:endParaRPr lang="es-MX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51F0CBE-089B-CF02-937D-21CC5F5FBF3A}"/>
              </a:ext>
            </a:extLst>
          </p:cNvPr>
          <p:cNvSpPr txBox="1"/>
          <p:nvPr/>
        </p:nvSpPr>
        <p:spPr>
          <a:xfrm>
            <a:off x="3491177" y="303268"/>
            <a:ext cx="865653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>
                <a:latin typeface="Arial Black" panose="020B0A04020102020204" pitchFamily="34" charset="0"/>
              </a:rPr>
              <a:t>Latin American E/FH Regulations</a:t>
            </a:r>
            <a:endParaRPr lang="es-MX" sz="3000" dirty="0">
              <a:latin typeface="Arial Black" panose="020B0A04020102020204" pitchFamily="34" charset="0"/>
            </a:endParaRPr>
          </a:p>
        </p:txBody>
      </p:sp>
      <p:pic>
        <p:nvPicPr>
          <p:cNvPr id="8" name="Imagen 7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2C82F4C0-631C-41AF-4073-23694B2D87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8" t="25999" r="7041" b="30667"/>
          <a:stretch/>
        </p:blipFill>
        <p:spPr>
          <a:xfrm>
            <a:off x="537192" y="246117"/>
            <a:ext cx="2423457" cy="699075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54133A0F-8DB0-D6AC-31F3-4103AE83A616}"/>
              </a:ext>
            </a:extLst>
          </p:cNvPr>
          <p:cNvSpPr txBox="1"/>
          <p:nvPr/>
        </p:nvSpPr>
        <p:spPr>
          <a:xfrm>
            <a:off x="6049808" y="1217010"/>
            <a:ext cx="5046994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 dirty="0"/>
              <a:t>Distribution of type of regulation, law, decree and ISO approved standard</a:t>
            </a:r>
            <a:endParaRPr lang="es-CL" sz="2133" dirty="0"/>
          </a:p>
        </p:txBody>
      </p:sp>
    </p:spTree>
    <p:extLst>
      <p:ext uri="{BB962C8B-B14F-4D97-AF65-F5344CB8AC3E}">
        <p14:creationId xmlns:p14="http://schemas.microsoft.com/office/powerpoint/2010/main" val="3328902141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D7034-A8E9-EF68-47F4-88F7B8EFA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3394A64-66D5-2D7F-0E9F-9DA2D8857E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25"/>
          <a:stretch>
            <a:fillRect/>
          </a:stretch>
        </p:blipFill>
        <p:spPr bwMode="auto">
          <a:xfrm>
            <a:off x="4256935" y="-191921"/>
            <a:ext cx="9852780" cy="704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445F965-E2A5-1F91-8DCF-6BBDE4EC8AE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7192" y="1127499"/>
            <a:ext cx="8686933" cy="5666691"/>
          </a:xfrm>
          <a:prstGeom prst="rect">
            <a:avLst/>
          </a:prstGeom>
        </p:spPr>
      </p:pic>
      <p:pic>
        <p:nvPicPr>
          <p:cNvPr id="8" name="Imagen 7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800B4121-D632-C61A-49D2-8F6CDF6B08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8" t="25999" r="7041" b="30667"/>
          <a:stretch/>
        </p:blipFill>
        <p:spPr>
          <a:xfrm>
            <a:off x="537192" y="246117"/>
            <a:ext cx="2423457" cy="69907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5D56B16-3C85-63FA-0068-A7E9A05EF7F6}"/>
              </a:ext>
            </a:extLst>
          </p:cNvPr>
          <p:cNvSpPr txBox="1"/>
          <p:nvPr/>
        </p:nvSpPr>
        <p:spPr>
          <a:xfrm>
            <a:off x="5593277" y="1312670"/>
            <a:ext cx="673256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>
                <a:latin typeface="Arial Black" panose="020B0A04020102020204" pitchFamily="34" charset="0"/>
              </a:rPr>
              <a:t>Latin American E/FH Regulations by Subject</a:t>
            </a:r>
            <a:endParaRPr lang="es-MX" sz="3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48348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C918D-5E75-4D53-94B1-C1E901149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F930AAC-457A-386B-A399-A54E1F19A2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25"/>
          <a:stretch>
            <a:fillRect/>
          </a:stretch>
        </p:blipFill>
        <p:spPr bwMode="auto">
          <a:xfrm>
            <a:off x="4256935" y="-191921"/>
            <a:ext cx="9852780" cy="704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9E7E14C-28DE-7FFF-0C64-B475D630C185}"/>
              </a:ext>
            </a:extLst>
          </p:cNvPr>
          <p:cNvSpPr txBox="1"/>
          <p:nvPr/>
        </p:nvSpPr>
        <p:spPr>
          <a:xfrm>
            <a:off x="689610" y="3038333"/>
            <a:ext cx="10812780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MX" sz="4000" dirty="0">
                <a:solidFill>
                  <a:srgbClr val="C00000"/>
                </a:solidFill>
                <a:latin typeface="Arial Black" panose="020B0A04020102020204" pitchFamily="34" charset="0"/>
              </a:rPr>
              <a:t>2. </a:t>
            </a:r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Initiatives to promote HF/E</a:t>
            </a:r>
            <a:endParaRPr lang="es-CL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060146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D27CA-8CCA-8DD3-3685-38CA1BC8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foto de un grupo de personas posando para una foto&#10;&#10;El contenido generado por IA puede ser incorrecto.">
            <a:extLst>
              <a:ext uri="{FF2B5EF4-FFF2-40B4-BE49-F238E27FC236}">
                <a16:creationId xmlns:a16="http://schemas.microsoft.com/office/drawing/2014/main" id="{47DDD6C4-0F78-FB1E-C0E0-D302B61E9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324" y="4279433"/>
            <a:ext cx="3394658" cy="1909494"/>
          </a:xfrm>
          <a:prstGeom prst="rect">
            <a:avLst/>
          </a:prstGeom>
        </p:spPr>
      </p:pic>
      <p:pic>
        <p:nvPicPr>
          <p:cNvPr id="7" name="Imagen 6" descr="Imagen que contiene Texto&#10;&#10;El contenido generado por IA puede ser incorrecto.">
            <a:extLst>
              <a:ext uri="{FF2B5EF4-FFF2-40B4-BE49-F238E27FC236}">
                <a16:creationId xmlns:a16="http://schemas.microsoft.com/office/drawing/2014/main" id="{BAFD2C35-8C03-387A-5F52-A53EFD39C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952" y="743325"/>
            <a:ext cx="3386915" cy="338691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C9104E38-90BB-EA26-545D-CBA165D0D0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3746" y="743325"/>
            <a:ext cx="3197661" cy="23276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58A06474-5269-D4ED-51BA-C13D5C1AC388}"/>
              </a:ext>
            </a:extLst>
          </p:cNvPr>
          <p:cNvSpPr txBox="1"/>
          <p:nvPr/>
        </p:nvSpPr>
        <p:spPr>
          <a:xfrm>
            <a:off x="5010622" y="6306419"/>
            <a:ext cx="8161791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100" dirty="0">
                <a:hlinkClick r:id="rId5"/>
              </a:rPr>
              <a:t>https://www.youtube.com/watch?v=HCQjB6GS95o&amp;t=5060s</a:t>
            </a:r>
            <a:r>
              <a:rPr lang="es-CL" sz="2100" dirty="0"/>
              <a:t> 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B19DFBDA-19DA-80C3-DD63-6F963F0959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96758" y="3108966"/>
            <a:ext cx="3184649" cy="2233534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F209AB-1A38-B431-D072-AF3DE26B1FD4}"/>
              </a:ext>
            </a:extLst>
          </p:cNvPr>
          <p:cNvSpPr txBox="1"/>
          <p:nvPr/>
        </p:nvSpPr>
        <p:spPr>
          <a:xfrm>
            <a:off x="168644" y="551289"/>
            <a:ext cx="4568845" cy="575542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r"/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First Latin American workshop on applied HF/E in design.
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undergraduate students from 3 countries participated.</a:t>
            </a:r>
          </a:p>
          <a:p>
            <a:pPr algn="r"/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
Jose Orlando was on the evaluation commission</a:t>
            </a:r>
            <a:endParaRPr lang="es-CL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508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1C7DCDD-F71A-0748-C4F6-25B501C5D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1857" y="771895"/>
            <a:ext cx="6424402" cy="549736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9E08434-BCE2-FCA0-5938-F11A1EB94E1C}"/>
              </a:ext>
            </a:extLst>
          </p:cNvPr>
          <p:cNvSpPr txBox="1"/>
          <p:nvPr/>
        </p:nvSpPr>
        <p:spPr>
          <a:xfrm>
            <a:off x="391885" y="1252506"/>
            <a:ext cx="4845133" cy="50167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r"/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Continuous 
The cycle of free talks of the specialty</a:t>
            </a:r>
            <a:endParaRPr lang="es-MX" sz="4000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r"/>
            <a:endParaRPr lang="en-US" sz="4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the participation of an </a:t>
            </a:r>
            <a:r>
              <a:rPr lang="en-US" sz="40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Ulaergo</a:t>
            </a:r>
            <a:r>
              <a:rPr lang="en-US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association</a:t>
            </a:r>
            <a:endParaRPr lang="es-CL" sz="3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817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FBCBAE-C0F2-B6E3-361F-BAE0C6E4A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7165" y="5331456"/>
            <a:ext cx="6924907" cy="123619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0" rIns="121920" bIns="12696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s-CL" sz="2400" b="1" dirty="0">
                <a:solidFill>
                  <a:srgbClr val="FF0000"/>
                </a:solidFill>
                <a:latin typeface="Playfair Display" panose="00000500000000000000" pitchFamily="2" charset="0"/>
              </a:rPr>
              <a:t>"Forgers of Latin American ergonomics“:</a:t>
            </a:r>
          </a:p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s-CL" sz="2400" b="1" dirty="0">
                <a:solidFill>
                  <a:srgbClr val="101218"/>
                </a:solidFill>
                <a:latin typeface="Playfair Display" panose="00000500000000000000" pitchFamily="2" charset="0"/>
              </a:rPr>
              <a:t>Recognition of those who were the first generation  of ergonomics specialists</a:t>
            </a:r>
            <a:endParaRPr lang="es-CL" altLang="es-CL" sz="2400" b="1" dirty="0">
              <a:solidFill>
                <a:srgbClr val="101218"/>
              </a:solidFill>
              <a:latin typeface="Playfair Display" panose="00000500000000000000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6880DEE-5F25-C5F0-0D29-66BA50BEF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439" y="1380144"/>
            <a:ext cx="6496505" cy="365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C968DBB-0851-2EBE-1F5B-0D97C66DBEC1}"/>
              </a:ext>
            </a:extLst>
          </p:cNvPr>
          <p:cNvSpPr txBox="1"/>
          <p:nvPr/>
        </p:nvSpPr>
        <p:spPr>
          <a:xfrm>
            <a:off x="229928" y="1228397"/>
            <a:ext cx="4845133" cy="44012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r"/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A series of interviews with the first generation of ergonomics specialists in Latin America</a:t>
            </a:r>
            <a:endParaRPr lang="en-US" sz="4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237233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FABFB2-6F6A-EAFB-1FA6-44B88014DD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0BE2A0D-9821-0FC4-258C-FC49FF3428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25"/>
          <a:stretch>
            <a:fillRect/>
          </a:stretch>
        </p:blipFill>
        <p:spPr bwMode="auto">
          <a:xfrm>
            <a:off x="4256935" y="-191921"/>
            <a:ext cx="9852780" cy="704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795B0F0-B774-F6AB-108D-C1B3D659D31F}"/>
              </a:ext>
            </a:extLst>
          </p:cNvPr>
          <p:cNvSpPr txBox="1"/>
          <p:nvPr/>
        </p:nvSpPr>
        <p:spPr>
          <a:xfrm>
            <a:off x="143345" y="834775"/>
            <a:ext cx="4666161" cy="563231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r"/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November 5 ends this </a:t>
            </a:r>
          </a:p>
          <a:p>
            <a:pPr algn="r"/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ULAERGO board of directors.</a:t>
            </a:r>
          </a:p>
          <a:p>
            <a:pPr algn="r"/>
            <a:endParaRPr lang="en-US" sz="4000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r"/>
            <a:r>
              <a:rPr lang="en-US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to all the members of the board</a:t>
            </a:r>
            <a:endParaRPr lang="es-CL" sz="3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3622565-A14D-4B62-0212-15BA59BF8FE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47013" y="834774"/>
            <a:ext cx="6882889" cy="583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92865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F6A9475-4A96-AC83-6029-9B1337241508}"/>
              </a:ext>
            </a:extLst>
          </p:cNvPr>
          <p:cNvSpPr/>
          <p:nvPr/>
        </p:nvSpPr>
        <p:spPr>
          <a:xfrm>
            <a:off x="587297" y="731700"/>
            <a:ext cx="1101740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dirty="0"/>
              <a:t>Paolo Bandeo, </a:t>
            </a:r>
            <a:r>
              <a:rPr lang="es-CL" sz="2000" dirty="0" err="1"/>
              <a:t>president</a:t>
            </a:r>
            <a:r>
              <a:rPr lang="es-CL" sz="2000" dirty="0"/>
              <a:t> and Marcela Pellegrino </a:t>
            </a:r>
            <a:r>
              <a:rPr lang="es-CL" sz="2000" dirty="0" err="1"/>
              <a:t>member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board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directors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and Human </a:t>
            </a:r>
            <a:r>
              <a:rPr lang="es-CL" sz="2000" dirty="0" err="1"/>
              <a:t>Factors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Argentina (ADEA), Lucy Mara </a:t>
            </a:r>
            <a:r>
              <a:rPr lang="es-CL" sz="2000" dirty="0" err="1"/>
              <a:t>Baú</a:t>
            </a:r>
            <a:r>
              <a:rPr lang="es-CL" sz="2000" dirty="0"/>
              <a:t> </a:t>
            </a:r>
            <a:r>
              <a:rPr lang="es-CL" sz="2000" dirty="0" err="1"/>
              <a:t>president</a:t>
            </a:r>
            <a:r>
              <a:rPr lang="es-CL" sz="2000" dirty="0"/>
              <a:t> and Patricia </a:t>
            </a:r>
            <a:r>
              <a:rPr lang="es-CL" sz="2000" dirty="0" err="1"/>
              <a:t>Rossafa</a:t>
            </a:r>
            <a:r>
              <a:rPr lang="es-CL" sz="2000" dirty="0"/>
              <a:t> Branco </a:t>
            </a:r>
            <a:r>
              <a:rPr lang="es-CL" sz="2000" dirty="0" err="1"/>
              <a:t>member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and Human </a:t>
            </a:r>
            <a:r>
              <a:rPr lang="es-CL" sz="2000" dirty="0" err="1"/>
              <a:t>Factors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Brazil</a:t>
            </a:r>
            <a:r>
              <a:rPr lang="es-CL" sz="2000" dirty="0"/>
              <a:t>, (ABERGO), Nelson Chávez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and Human </a:t>
            </a:r>
            <a:r>
              <a:rPr lang="es-CL" sz="2000" dirty="0" err="1"/>
              <a:t>Factors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Bolivia (ASERFHU), </a:t>
            </a:r>
            <a:r>
              <a:rPr lang="es-CL" sz="2000" dirty="0" err="1"/>
              <a:t>Jeisy</a:t>
            </a:r>
            <a:r>
              <a:rPr lang="es-CL" sz="2000" dirty="0"/>
              <a:t> Jofré F. </a:t>
            </a:r>
            <a:r>
              <a:rPr lang="es-CL" sz="2000" dirty="0" err="1"/>
              <a:t>president</a:t>
            </a:r>
            <a:r>
              <a:rPr lang="es-CL" sz="2000" dirty="0"/>
              <a:t>,  Gabriel Portal, director and Daniel Lizama, </a:t>
            </a:r>
            <a:r>
              <a:rPr lang="es-CL" sz="2000" dirty="0" err="1"/>
              <a:t>member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Chilean</a:t>
            </a:r>
            <a:r>
              <a:rPr lang="es-CL" sz="2000" dirty="0"/>
              <a:t> </a:t>
            </a:r>
            <a:r>
              <a:rPr lang="es-CL" sz="2000" dirty="0" err="1"/>
              <a:t>Society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and Human </a:t>
            </a:r>
            <a:r>
              <a:rPr lang="es-CL" sz="2000" dirty="0" err="1"/>
              <a:t>Factors</a:t>
            </a:r>
            <a:r>
              <a:rPr lang="es-CL" sz="2000" dirty="0"/>
              <a:t> (SOCHERGO), Gustavo Barrantes, </a:t>
            </a:r>
            <a:r>
              <a:rPr lang="es-CL" sz="2000" dirty="0" err="1"/>
              <a:t>president</a:t>
            </a:r>
            <a:r>
              <a:rPr lang="es-CL" sz="2000" dirty="0"/>
              <a:t> and Marco García, vice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Costa </a:t>
            </a:r>
            <a:r>
              <a:rPr lang="es-CL" sz="2000" dirty="0" err="1"/>
              <a:t>Rican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(ACERGO), Liliana </a:t>
            </a:r>
            <a:r>
              <a:rPr lang="es-CL" sz="2000" dirty="0" err="1"/>
              <a:t>Joaqui</a:t>
            </a:r>
            <a:r>
              <a:rPr lang="es-CL" sz="2000" dirty="0"/>
              <a:t>,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Colombian</a:t>
            </a:r>
            <a:r>
              <a:rPr lang="es-CL" sz="2000" dirty="0"/>
              <a:t> </a:t>
            </a:r>
            <a:r>
              <a:rPr lang="es-CL" sz="2000" dirty="0" err="1"/>
              <a:t>Society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(SCE), Iván López,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Ecuadorian</a:t>
            </a:r>
            <a:r>
              <a:rPr lang="es-CL" sz="2000" dirty="0"/>
              <a:t> </a:t>
            </a:r>
            <a:r>
              <a:rPr lang="es-CL" sz="2000" dirty="0" err="1"/>
              <a:t>Scientific</a:t>
            </a:r>
            <a:r>
              <a:rPr lang="es-CL" sz="2000" dirty="0"/>
              <a:t> </a:t>
            </a:r>
            <a:r>
              <a:rPr lang="es-CL" sz="2000" dirty="0" err="1"/>
              <a:t>Society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(SOCEERGO), Ivone Soto,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Dominican</a:t>
            </a:r>
            <a:r>
              <a:rPr lang="es-CL" sz="2000" dirty="0"/>
              <a:t> </a:t>
            </a:r>
            <a:r>
              <a:rPr lang="es-CL" sz="2000" dirty="0" err="1"/>
              <a:t>Society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(SODOERGO),  Luis García G,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Guatemala (ASERGUA), Mario </a:t>
            </a:r>
            <a:r>
              <a:rPr lang="es-CL" sz="2000" dirty="0" err="1"/>
              <a:t>Sabillón</a:t>
            </a:r>
            <a:r>
              <a:rPr lang="es-CL" sz="2000" dirty="0"/>
              <a:t>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Honduran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(ASOHERGO), Carlos Navarro </a:t>
            </a:r>
            <a:r>
              <a:rPr lang="es-CL" sz="2000" dirty="0" err="1"/>
              <a:t>President</a:t>
            </a:r>
            <a:r>
              <a:rPr lang="es-CL" sz="2000" dirty="0"/>
              <a:t>, Carlos Espejo </a:t>
            </a:r>
            <a:r>
              <a:rPr lang="es-CL" sz="2000" dirty="0" err="1"/>
              <a:t>former</a:t>
            </a:r>
            <a:r>
              <a:rPr lang="es-CL" sz="2000" dirty="0"/>
              <a:t> </a:t>
            </a:r>
            <a:r>
              <a:rPr lang="es-CL" sz="2000" dirty="0" err="1"/>
              <a:t>President</a:t>
            </a:r>
            <a:r>
              <a:rPr lang="es-CL" sz="2000" dirty="0"/>
              <a:t> and Jean Paul Becker </a:t>
            </a:r>
            <a:r>
              <a:rPr lang="es-CL" sz="2000" dirty="0" err="1"/>
              <a:t>member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Society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Ergonomists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Mexico</a:t>
            </a:r>
            <a:r>
              <a:rPr lang="es-CL" sz="2000" dirty="0"/>
              <a:t> (SEMAC), Javier Córdoba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National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Panama</a:t>
            </a:r>
            <a:r>
              <a:rPr lang="es-CL" sz="2000" dirty="0"/>
              <a:t> (ANAERGO), Marta Centurión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Paraguayan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(APE),  Andrés Arce G,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Peruvian </a:t>
            </a:r>
            <a:r>
              <a:rPr lang="es-CL" sz="2000" dirty="0" err="1"/>
              <a:t>Society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(SOPERGO), Silvia Díaz, </a:t>
            </a:r>
            <a:r>
              <a:rPr lang="es-CL" sz="2000" dirty="0" err="1"/>
              <a:t>President</a:t>
            </a:r>
            <a:r>
              <a:rPr lang="es-CL" sz="2000" dirty="0"/>
              <a:t>, Federico Ferreira, Vice </a:t>
            </a:r>
            <a:r>
              <a:rPr lang="es-CL" sz="2000" dirty="0" err="1"/>
              <a:t>President</a:t>
            </a:r>
            <a:r>
              <a:rPr lang="es-CL" sz="2000" dirty="0"/>
              <a:t> and Marcelo </a:t>
            </a:r>
            <a:r>
              <a:rPr lang="es-CL" sz="2000" dirty="0" err="1"/>
              <a:t>Scavone</a:t>
            </a:r>
            <a:r>
              <a:rPr lang="es-CL" sz="2000" dirty="0"/>
              <a:t>, </a:t>
            </a:r>
            <a:r>
              <a:rPr lang="es-CL" sz="2000" dirty="0" err="1"/>
              <a:t>Treasurer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the</a:t>
            </a:r>
            <a:r>
              <a:rPr lang="es-CL" sz="2000" dirty="0"/>
              <a:t> </a:t>
            </a:r>
            <a:r>
              <a:rPr lang="es-CL" sz="2000" dirty="0" err="1"/>
              <a:t>Uruguayan</a:t>
            </a:r>
            <a:r>
              <a:rPr lang="es-CL" sz="2000" dirty="0"/>
              <a:t> </a:t>
            </a:r>
            <a:r>
              <a:rPr lang="es-CL" sz="2000" dirty="0" err="1"/>
              <a:t>Association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</a:t>
            </a:r>
            <a:r>
              <a:rPr lang="es-CL" sz="2000" dirty="0" err="1"/>
              <a:t>Ergonomics</a:t>
            </a:r>
            <a:r>
              <a:rPr lang="es-CL" sz="2000" dirty="0"/>
              <a:t> and Human </a:t>
            </a:r>
            <a:r>
              <a:rPr lang="es-CL" sz="2000" dirty="0" err="1"/>
              <a:t>Factors</a:t>
            </a:r>
            <a:r>
              <a:rPr lang="es-CL" sz="2000" dirty="0"/>
              <a:t> (AUDERGO), Erick Vega (Puerto Rico) and Joaquín García and Juan Lázaro Acosta </a:t>
            </a:r>
            <a:r>
              <a:rPr lang="es-CL" sz="2000" dirty="0" err="1"/>
              <a:t>of</a:t>
            </a:r>
            <a:r>
              <a:rPr lang="es-CL" sz="2000" dirty="0"/>
              <a:t> CUBA. </a:t>
            </a:r>
            <a:r>
              <a:rPr lang="es-CL" sz="2000" dirty="0" err="1"/>
              <a:t>Special</a:t>
            </a:r>
            <a:r>
              <a:rPr lang="es-CL" sz="2000" dirty="0"/>
              <a:t> </a:t>
            </a:r>
            <a:r>
              <a:rPr lang="es-CL" sz="2000" dirty="0" err="1"/>
              <a:t>thanks</a:t>
            </a:r>
            <a:r>
              <a:rPr lang="es-CL" sz="2000" dirty="0"/>
              <a:t> </a:t>
            </a:r>
            <a:r>
              <a:rPr lang="es-CL" sz="2000" dirty="0" err="1"/>
              <a:t>to</a:t>
            </a:r>
            <a:r>
              <a:rPr lang="es-CL" sz="2000" dirty="0"/>
              <a:t> Paulina Hernández Albrecht, </a:t>
            </a:r>
            <a:r>
              <a:rPr lang="es-CL" sz="2000" dirty="0" err="1"/>
              <a:t>former</a:t>
            </a:r>
            <a:r>
              <a:rPr lang="es-CL" sz="2000" dirty="0"/>
              <a:t>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SOCHERGO and </a:t>
            </a:r>
            <a:r>
              <a:rPr lang="es-CL" sz="2000" dirty="0" err="1"/>
              <a:t>former</a:t>
            </a:r>
            <a:r>
              <a:rPr lang="es-CL" sz="2000" dirty="0"/>
              <a:t> </a:t>
            </a:r>
            <a:r>
              <a:rPr lang="es-CL" sz="2000" dirty="0" err="1"/>
              <a:t>president</a:t>
            </a:r>
            <a:r>
              <a:rPr lang="es-CL" sz="2000" dirty="0"/>
              <a:t> </a:t>
            </a:r>
            <a:r>
              <a:rPr lang="es-CL" sz="2000" dirty="0" err="1"/>
              <a:t>of</a:t>
            </a:r>
            <a:r>
              <a:rPr lang="es-CL" sz="2000" dirty="0"/>
              <a:t> ULAERGO.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69BBD6C-D200-33FD-4B84-3C49482BB7F0}"/>
              </a:ext>
            </a:extLst>
          </p:cNvPr>
          <p:cNvSpPr txBox="1"/>
          <p:nvPr/>
        </p:nvSpPr>
        <p:spPr>
          <a:xfrm>
            <a:off x="2913256" y="186212"/>
            <a:ext cx="60857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800">
                <a:solidFill>
                  <a:srgbClr val="C00000"/>
                </a:solidFill>
                <a:latin typeface="Arial Black" panose="020B0A04020102020204" pitchFamily="34" charset="0"/>
              </a:rPr>
              <a:t>Special thanks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3184828423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582</Words>
  <Application>Microsoft Office PowerPoint</Application>
  <PresentationFormat>Grand écran</PresentationFormat>
  <Paragraphs>43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9" baseType="lpstr">
      <vt:lpstr>Aptos</vt:lpstr>
      <vt:lpstr>Aptos Display</vt:lpstr>
      <vt:lpstr>Arial</vt:lpstr>
      <vt:lpstr>Arial Black</vt:lpstr>
      <vt:lpstr>Helvetica Neue</vt:lpstr>
      <vt:lpstr>Playfair Display</vt:lpstr>
      <vt:lpstr>Verdana</vt:lpstr>
      <vt:lpstr>Tema de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Mauricio Alejandro Santos</dc:creator>
  <cp:lastModifiedBy>Nancy Black</cp:lastModifiedBy>
  <cp:revision>2</cp:revision>
  <dcterms:created xsi:type="dcterms:W3CDTF">2025-02-20T12:48:58Z</dcterms:created>
  <dcterms:modified xsi:type="dcterms:W3CDTF">2025-10-27T02:22:03Z</dcterms:modified>
</cp:coreProperties>
</file>