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bin" ContentType="application/vnd.openxmlformats-officedocument.spreadsheetml.sheet"/>
  <Default Extension="rels" ContentType="application/vnd.openxmlformats-package.relationships+xml"/>
  <Override PartName="/ppt/slideMasters/slideMaster11.xml" ContentType="application/vnd.openxmlformats-officedocument.presentationml.slideMaster+xml"/>
  <Override PartName="/ppt/slideLayouts/slideLayout3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11.xml" ContentType="application/vnd.openxmlformats-officedocument.theme+xml"/>
  <Override PartName="/ppt/slideLayouts/slideLayout44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charts/chart1.xml" ContentType="application/vnd.openxmlformats-officedocument.drawingml.chart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charts/chart2.xml" ContentType="application/vnd.openxmlformats-officedocument.drawingml.chart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charts/chart3.xml" ContentType="application/vnd.openxmlformats-officedocument.drawingml.chart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charts/chart4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charts/chart5.xml" ContentType="application/vnd.openxmlformats-officedocument.drawingml.chart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charts/chart6.xml" ContentType="application/vnd.openxmlformats-officedocument.drawingml.chart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charts/chart7.xml" ContentType="application/vnd.openxmlformats-officedocument.drawingml.chart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charts/chart8.xml" ContentType="application/vnd.openxmlformats-officedocument.drawingml.chart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charts/chart9.xml" ContentType="application/vnd.openxmlformats-officedocument.drawingml.chart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charts/chart10.xml" ContentType="application/vnd.openxmlformats-officedocument.drawingml.chart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charts/chart11.xml" ContentType="application/vnd.openxmlformats-officedocument.drawingml.chart+xml"/>
  <Override PartName="/ppt/slides/slide24.xml" ContentType="application/vnd.openxmlformats-officedocument.presentationml.slide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744b5087a4654fde" /></Relationships>
</file>

<file path=ppt/presentation.xml><?xml version="1.0" encoding="utf-8"?>
<p:presentation xmlns:p="http://schemas.openxmlformats.org/presentationml/2006/main" saveSubsetFonts="1" autoCompressPictures="0">
  <p:sldMasterIdLst>
    <p:sldMasterId xmlns:r="http://schemas.openxmlformats.org/officeDocument/2006/relationships" r:id="rId1"/>
  </p:sldMasterIdLst>
  <p:sldIdLst>
    <p:sldId xmlns:r="http://schemas.openxmlformats.org/officeDocument/2006/relationships" id="256" r:id="R2cffa5f8284647d7"/>
    <p:sldId xmlns:r="http://schemas.openxmlformats.org/officeDocument/2006/relationships" id="257" r:id="R0cac844c0cd44ea1"/>
    <p:sldId xmlns:r="http://schemas.openxmlformats.org/officeDocument/2006/relationships" id="258" r:id="R00a7dda6c4314a25"/>
    <p:sldId xmlns:r="http://schemas.openxmlformats.org/officeDocument/2006/relationships" id="259" r:id="Rb2ce397eb76c48b3"/>
    <p:sldId xmlns:r="http://schemas.openxmlformats.org/officeDocument/2006/relationships" id="260" r:id="Redda93380cae47a9"/>
    <p:sldId xmlns:r="http://schemas.openxmlformats.org/officeDocument/2006/relationships" id="261" r:id="Rcb94b9da68cf4ea4"/>
    <p:sldId xmlns:r="http://schemas.openxmlformats.org/officeDocument/2006/relationships" id="262" r:id="Rdcad90f7f1df4002"/>
    <p:sldId xmlns:r="http://schemas.openxmlformats.org/officeDocument/2006/relationships" id="263" r:id="R6da8559e27454815"/>
    <p:sldId xmlns:r="http://schemas.openxmlformats.org/officeDocument/2006/relationships" id="264" r:id="R4bd54a73a3b24379"/>
    <p:sldId xmlns:r="http://schemas.openxmlformats.org/officeDocument/2006/relationships" id="265" r:id="Rf8b7035bf50a47b4"/>
    <p:sldId xmlns:r="http://schemas.openxmlformats.org/officeDocument/2006/relationships" id="266" r:id="R35eed8f102d14814"/>
    <p:sldId xmlns:r="http://schemas.openxmlformats.org/officeDocument/2006/relationships" id="267" r:id="R7d914d993f064bcf"/>
    <p:sldId xmlns:r="http://schemas.openxmlformats.org/officeDocument/2006/relationships" id="268" r:id="R63d290619e79401a"/>
    <p:sldId xmlns:r="http://schemas.openxmlformats.org/officeDocument/2006/relationships" id="269" r:id="R31f46c1bb2da4ea4"/>
    <p:sldId xmlns:r="http://schemas.openxmlformats.org/officeDocument/2006/relationships" id="270" r:id="R975f6ef0153e4ba0"/>
    <p:sldId xmlns:r="http://schemas.openxmlformats.org/officeDocument/2006/relationships" id="271" r:id="R23a06361fcfb4e56"/>
    <p:sldId xmlns:r="http://schemas.openxmlformats.org/officeDocument/2006/relationships" id="272" r:id="Rb65477769a874a34"/>
    <p:sldId xmlns:r="http://schemas.openxmlformats.org/officeDocument/2006/relationships" id="273" r:id="R31d30251e7614919"/>
    <p:sldId xmlns:r="http://schemas.openxmlformats.org/officeDocument/2006/relationships" id="274" r:id="R16bd572d338d4485"/>
    <p:sldId xmlns:r="http://schemas.openxmlformats.org/officeDocument/2006/relationships" id="275" r:id="Rdaf3daf08b224a17"/>
    <p:sldId xmlns:r="http://schemas.openxmlformats.org/officeDocument/2006/relationships" id="276" r:id="Rc3e9b75c950043cb"/>
    <p:sldId xmlns:r="http://schemas.openxmlformats.org/officeDocument/2006/relationships" id="277" r:id="R42d403b6fb4146a5"/>
    <p:sldId xmlns:r="http://schemas.openxmlformats.org/officeDocument/2006/relationships" id="278" r:id="R078c3b31a59f4f6f"/>
    <p:sldId xmlns:r="http://schemas.openxmlformats.org/officeDocument/2006/relationships" id="279" r:id="R2c0ed993360e4d69"/>
  </p:sldIdLst>
  <p:sldSz cx="9144000" cy="5143500" type="screen16x9"/>
  <p:notesSz cx="6858000" cy="9144000"/>
  <p:defaultTextStyle/>
</p:presentation>
</file>

<file path=ppt/_rels/presentation.xml.rels>&#65279;<?xml version="1.0" encoding="utf-8"?><Relationships xmlns="http://schemas.openxmlformats.org/package/2006/relationships"><Relationship Type="http://schemas.openxmlformats.org/officeDocument/2006/relationships/slideMaster" Target="/ppt/slideMasters/slideMaster11.xml" Id="rId1" /><Relationship Type="http://schemas.openxmlformats.org/officeDocument/2006/relationships/slide" Target="/ppt/slides/slide1.xml" Id="R2cffa5f8284647d7" /><Relationship Type="http://schemas.openxmlformats.org/officeDocument/2006/relationships/slide" Target="/ppt/slides/slide2.xml" Id="R0cac844c0cd44ea1" /><Relationship Type="http://schemas.openxmlformats.org/officeDocument/2006/relationships/slide" Target="/ppt/slides/slide3.xml" Id="R00a7dda6c4314a25" /><Relationship Type="http://schemas.openxmlformats.org/officeDocument/2006/relationships/slide" Target="/ppt/slides/slide4.xml" Id="Rb2ce397eb76c48b3" /><Relationship Type="http://schemas.openxmlformats.org/officeDocument/2006/relationships/slide" Target="/ppt/slides/slide5.xml" Id="Redda93380cae47a9" /><Relationship Type="http://schemas.openxmlformats.org/officeDocument/2006/relationships/slide" Target="/ppt/slides/slide6.xml" Id="Rcb94b9da68cf4ea4" /><Relationship Type="http://schemas.openxmlformats.org/officeDocument/2006/relationships/slide" Target="/ppt/slides/slide7.xml" Id="Rdcad90f7f1df4002" /><Relationship Type="http://schemas.openxmlformats.org/officeDocument/2006/relationships/slide" Target="/ppt/slides/slide8.xml" Id="R6da8559e27454815" /><Relationship Type="http://schemas.openxmlformats.org/officeDocument/2006/relationships/slide" Target="/ppt/slides/slide9.xml" Id="R4bd54a73a3b24379" /><Relationship Type="http://schemas.openxmlformats.org/officeDocument/2006/relationships/slide" Target="/ppt/slides/slide10.xml" Id="Rf8b7035bf50a47b4" /><Relationship Type="http://schemas.openxmlformats.org/officeDocument/2006/relationships/slide" Target="/ppt/slides/slide11.xml" Id="R35eed8f102d14814" /><Relationship Type="http://schemas.openxmlformats.org/officeDocument/2006/relationships/slide" Target="/ppt/slides/slide12.xml" Id="R7d914d993f064bcf" /><Relationship Type="http://schemas.openxmlformats.org/officeDocument/2006/relationships/slide" Target="/ppt/slides/slide13.xml" Id="R63d290619e79401a" /><Relationship Type="http://schemas.openxmlformats.org/officeDocument/2006/relationships/slide" Target="/ppt/slides/slide14.xml" Id="R31f46c1bb2da4ea4" /><Relationship Type="http://schemas.openxmlformats.org/officeDocument/2006/relationships/slide" Target="/ppt/slides/slide15.xml" Id="R975f6ef0153e4ba0" /><Relationship Type="http://schemas.openxmlformats.org/officeDocument/2006/relationships/slide" Target="/ppt/slides/slide16.xml" Id="R23a06361fcfb4e56" /><Relationship Type="http://schemas.openxmlformats.org/officeDocument/2006/relationships/slide" Target="/ppt/slides/slide17.xml" Id="Rb65477769a874a34" /><Relationship Type="http://schemas.openxmlformats.org/officeDocument/2006/relationships/slide" Target="/ppt/slides/slide18.xml" Id="R31d30251e7614919" /><Relationship Type="http://schemas.openxmlformats.org/officeDocument/2006/relationships/slide" Target="/ppt/slides/slide19.xml" Id="R16bd572d338d4485" /><Relationship Type="http://schemas.openxmlformats.org/officeDocument/2006/relationships/slide" Target="/ppt/slides/slide20.xml" Id="Rdaf3daf08b224a17" /><Relationship Type="http://schemas.openxmlformats.org/officeDocument/2006/relationships/slide" Target="/ppt/slides/slide21.xml" Id="Rc3e9b75c950043cb" /><Relationship Type="http://schemas.openxmlformats.org/officeDocument/2006/relationships/slide" Target="/ppt/slides/slide22.xml" Id="R42d403b6fb4146a5" /><Relationship Type="http://schemas.openxmlformats.org/officeDocument/2006/relationships/slide" Target="/ppt/slides/slide23.xml" Id="R078c3b31a59f4f6f" /><Relationship Type="http://schemas.openxmlformats.org/officeDocument/2006/relationships/slide" Target="/ppt/slides/slide24.xml" Id="R2c0ed993360e4d69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image" Target="/ppt/media/image1.png" Id="rId2" /><Relationship Type="http://schemas.openxmlformats.org/officeDocument/2006/relationships/slideMaster" Target="/ppt/slideMasters/slideMaster11.xml" Id="rId1" /></Relationships>
</file>

<file path=ppt/slideLayouts/_rels/slideLayout22.xml.rels>&#65279;<?xml version="1.0" encoding="utf-8"?><Relationships xmlns="http://schemas.openxmlformats.org/package/2006/relationships"><Relationship Type="http://schemas.openxmlformats.org/officeDocument/2006/relationships/image" Target="/ppt/media/image22.png" Id="rId2" /><Relationship Type="http://schemas.openxmlformats.org/officeDocument/2006/relationships/slideMaster" Target="/ppt/slideMasters/slideMaster11.xml" Id="rId1" /></Relationships>
</file>

<file path=ppt/slideLayouts/_rels/slideLayout31.xml.rels>&#65279;<?xml version="1.0" encoding="utf-8"?><Relationships xmlns="http://schemas.openxmlformats.org/package/2006/relationships"><Relationship Type="http://schemas.openxmlformats.org/officeDocument/2006/relationships/image" Target="/ppt/media/image1.png" Id="rId2" /><Relationship Type="http://schemas.openxmlformats.org/officeDocument/2006/relationships/slideMaster" Target="/ppt/slideMasters/slideMaster11.xml" Id="rId1" /></Relationships>
</file>

<file path=ppt/slideLayouts/_rels/slideLayout44.xml.rels>&#65279;<?xml version="1.0" encoding="utf-8"?><Relationships xmlns="http://schemas.openxmlformats.org/package/2006/relationships"><Relationship Type="http://schemas.openxmlformats.org/officeDocument/2006/relationships/image" Target="/ppt/media/image1.png" Id="rId2" /><Relationship Type="http://schemas.openxmlformats.org/officeDocument/2006/relationships/slideMaster" Target="/ppt/slideMasters/slideMaster11.xml" Id="rId1" /></Relationships>
</file>

<file path=ppt/slideLayouts/slideLayout13.xml><?xml version="1.0" encoding="utf-8"?>
<p:sldLayout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5136" y="80645"/>
            <a:ext cx="8229600" cy="54871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Master title style (only changes made to the parent slide will be reflected in the app)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252A03B-2D42-4DAE-8460-CF96145A8DF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5136" y="1005080"/>
            <a:ext cx="8229600" cy="3569013"/>
          </a:xfrm>
        </p:spPr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1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Master text style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B14CF1-AB9B-4870-9E5C-AD8F31C7FF6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3322" y="627419"/>
            <a:ext cx="8229600" cy="2397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Master text style</a:t>
            </a:r>
            <a:endParaRPr lang="en-GB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E39551A5-770E-3978-ED85-9963EA0819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57400" y="4811867"/>
            <a:ext cx="6339374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ubtitle 1">
            <a:extLst>
              <a:ext uri="{FF2B5EF4-FFF2-40B4-BE49-F238E27FC236}">
                <a16:creationId xmlns:a16="http://schemas.microsoft.com/office/drawing/2014/main" id="{598A6424-24D4-9A7A-503B-1810D9718646}"/>
              </a:ext>
            </a:extLst>
          </p:cNvPr>
          <p:cNvSpPr txBox="1">
            <a:spLocks/>
          </p:cNvSpPr>
          <p:nvPr userDrawn="1"/>
        </p:nvSpPr>
        <p:spPr>
          <a:xfrm>
            <a:off x="44110" y="4880795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7C878E"/>
                </a:solidFill>
                <a:latin typeface="Helvetica Neue"/>
                <a:cs typeface="Helvetica Neue"/>
              </a:rPr>
              <a:t>Powered by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D6880F-98FC-C70E-7434-35DAC835CC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0" y="4835992"/>
            <a:ext cx="1213734" cy="29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44306"/>
      </p:ext>
    </p:extLst>
  </p:cSld>
  <p:clrMapOvr>
    <a:masterClrMapping/>
  </p:clrMapOvr>
</p:sldLayout>
</file>

<file path=ppt/slideLayouts/slideLayout22.xml><?xml version="1.0" encoding="utf-8"?>
<p:sldLayout xmlns:a16="http://schemas.microsoft.com/office/drawing/2014/main" xmlns:a14="http://schemas.microsoft.com/office/drawing/2010/main"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56494" y="2494609"/>
            <a:ext cx="7787252" cy="1234730"/>
          </a:xfrm>
        </p:spPr>
        <p:txBody>
          <a:bodyPr anchor="b">
            <a:normAutofit/>
          </a:bodyPr>
          <a:lstStyle>
            <a:lvl1pPr marL="0" indent="0">
              <a:buNone/>
              <a:defRPr sz="3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Title style (only changes made to the parent slide will be reflected in the app)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 hasCustomPrompt="1"/>
          </p:nvPr>
        </p:nvSpPr>
        <p:spPr>
          <a:xfrm>
            <a:off x="266162" y="3729038"/>
            <a:ext cx="2938463" cy="385762"/>
          </a:xfrm>
        </p:spPr>
        <p:txBody>
          <a:bodyPr>
            <a:normAutofit/>
          </a:bodyPr>
          <a:lstStyle>
            <a:lvl1pPr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Title slide subtitle style</a:t>
            </a:r>
          </a:p>
        </p:txBody>
      </p:sp>
      <p:sp>
        <p:nvSpPr>
          <p:cNvPr id="5" name="Subtitle 1">
            <a:extLst>
              <a:ext uri="{FF2B5EF4-FFF2-40B4-BE49-F238E27FC236}">
                <a16:creationId xmlns:a16="http://schemas.microsoft.com/office/drawing/2014/main" id="{B397FB30-D0E6-47F8-D354-616B0E20A00C}"/>
              </a:ext>
            </a:extLst>
          </p:cNvPr>
          <p:cNvSpPr txBox="1">
            <a:spLocks/>
          </p:cNvSpPr>
          <p:nvPr userDrawn="1"/>
        </p:nvSpPr>
        <p:spPr>
          <a:xfrm>
            <a:off x="3389891" y="4862023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FFFFFF"/>
                </a:solidFill>
                <a:latin typeface="Helvetica Neue"/>
                <a:cs typeface="Helvetica Neue"/>
              </a:rPr>
              <a:t>Powered by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4C1F35-7934-3723-FBBD-74C99BCA9C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014" y="4791407"/>
            <a:ext cx="1381743" cy="33654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1.xml><?xml version="1.0" encoding="utf-8"?>
<p:sldLayout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Response Summar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3F9-7B30-274B-BFFF-492683631E4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211403" y="3639393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/>
              <a:t>Master text style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 hasCustomPrompt="1"/>
          </p:nvPr>
        </p:nvSpPr>
        <p:spPr>
          <a:xfrm>
            <a:off x="204788" y="2334751"/>
            <a:ext cx="8229600" cy="857250"/>
          </a:xfrm>
        </p:spPr>
        <p:txBody>
          <a:bodyPr/>
          <a:lstStyle/>
          <a:p>
            <a:r>
              <a:rPr lang="en-US" dirty="0"/>
              <a:t>Master title style (only changes made to the parent slide will be reflected in the app)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204788" y="3158633"/>
            <a:ext cx="3859212" cy="280987"/>
          </a:xfrm>
        </p:spPr>
        <p:txBody>
          <a:bodyPr/>
          <a:lstStyle>
            <a:lvl2pPr marL="4763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defRPr>
            </a:lvl2pPr>
          </a:lstStyle>
          <a:p>
            <a:pPr lvl="1"/>
            <a:r>
              <a:rPr lang="en-US" dirty="0"/>
              <a:t>Total Responses style</a:t>
            </a:r>
          </a:p>
        </p:txBody>
      </p:sp>
      <p:sp>
        <p:nvSpPr>
          <p:cNvPr id="7" name="Text Placeholder 12"/>
          <p:cNvSpPr>
            <a:spLocks noGrp="1"/>
          </p:cNvSpPr>
          <p:nvPr>
            <p:ph type="body" sz="quarter" idx="18" hasCustomPrompt="1"/>
          </p:nvPr>
        </p:nvSpPr>
        <p:spPr>
          <a:xfrm>
            <a:off x="211403" y="4047840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/>
              <a:t>Master text style</a:t>
            </a:r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CDF05C82-1244-9CA3-984A-2EEF32F796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57400" y="4811867"/>
            <a:ext cx="6306014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ubtitle 1">
            <a:extLst>
              <a:ext uri="{FF2B5EF4-FFF2-40B4-BE49-F238E27FC236}">
                <a16:creationId xmlns:a16="http://schemas.microsoft.com/office/drawing/2014/main" id="{95CE0200-F192-0824-3C26-E467CCA0AF48}"/>
              </a:ext>
            </a:extLst>
          </p:cNvPr>
          <p:cNvSpPr txBox="1">
            <a:spLocks/>
          </p:cNvSpPr>
          <p:nvPr userDrawn="1"/>
        </p:nvSpPr>
        <p:spPr>
          <a:xfrm>
            <a:off x="44110" y="4880795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7C878E"/>
                </a:solidFill>
                <a:latin typeface="Helvetica Neue"/>
                <a:cs typeface="Helvetica Neue"/>
              </a:rPr>
              <a:t>Powered by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AE7EF1-F906-EB3F-7B2E-99EE2BAA37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0" y="4835992"/>
            <a:ext cx="1213734" cy="29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3022"/>
      </p:ext>
    </p:extLst>
  </p:cSld>
  <p:clrMapOvr>
    <a:masterClrMapping/>
  </p:clrMapOvr>
</p:sldLayout>
</file>

<file path=ppt/slideLayouts/slideLayout44.xml><?xml version="1.0" encoding="utf-8"?>
<p:sldLayout xmlns:a16="http://schemas.microsoft.com/office/drawing/2014/main" xmlns:a14="http://schemas.microsoft.com/office/drawing/2010/main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userDrawn="1">
  <p:cSld name="1_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5136" y="80645"/>
            <a:ext cx="8229600" cy="581143"/>
          </a:xfrm>
        </p:spPr>
        <p:txBody>
          <a:bodyPr/>
          <a:lstStyle/>
          <a:p>
            <a:r>
              <a:rPr lang="en-US" dirty="0"/>
              <a:t>Master title style (only changes made to the parent slide will be reflected in the app)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22570" y="666350"/>
            <a:ext cx="5332506" cy="249144"/>
          </a:xfrm>
        </p:spPr>
        <p:txBody>
          <a:bodyPr/>
          <a:lstStyle/>
          <a:p>
            <a:pPr lvl="0"/>
            <a:r>
              <a:rPr lang="en-US" dirty="0"/>
              <a:t>Master text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FE2B938-E785-E802-7A9A-5AD4FEF608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3976" y="4811867"/>
            <a:ext cx="6302798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ubtitle 1">
            <a:extLst>
              <a:ext uri="{FF2B5EF4-FFF2-40B4-BE49-F238E27FC236}">
                <a16:creationId xmlns:a16="http://schemas.microsoft.com/office/drawing/2014/main" id="{13756DC3-62A3-EAD0-0902-502D886CC750}"/>
              </a:ext>
            </a:extLst>
          </p:cNvPr>
          <p:cNvSpPr txBox="1">
            <a:spLocks/>
          </p:cNvSpPr>
          <p:nvPr userDrawn="1"/>
        </p:nvSpPr>
        <p:spPr>
          <a:xfrm>
            <a:off x="44110" y="4880795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7C878E"/>
                </a:solidFill>
                <a:latin typeface="Helvetica Neue"/>
                <a:cs typeface="Helvetica Neue"/>
              </a:rPr>
              <a:t>Powered by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750C52-00F9-42B7-9AC0-F5417C88D4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0" y="4835992"/>
            <a:ext cx="1213734" cy="29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240473"/>
      </p:ext>
    </p:extLst>
  </p:cSld>
  <p:clrMapOvr>
    <a:masterClrMapping/>
  </p:clrMapOvr>
</p:sldLayout>
</file>

<file path=ppt/slideMasters/_rels/slideMaster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31.xml" Id="rId3" /><Relationship Type="http://schemas.openxmlformats.org/officeDocument/2006/relationships/slideLayout" Target="/ppt/slideLayouts/slideLayout22.xml" Id="rId2" /><Relationship Type="http://schemas.openxmlformats.org/officeDocument/2006/relationships/slideLayout" Target="/ppt/slideLayouts/slideLayout13.xml" Id="rId1" /><Relationship Type="http://schemas.openxmlformats.org/officeDocument/2006/relationships/theme" Target="/ppt/theme/theme11.xml" Id="rId5" /><Relationship Type="http://schemas.openxmlformats.org/officeDocument/2006/relationships/slideLayout" Target="/ppt/slideLayouts/slideLayout44.xml" Id="rId4" /></Relationships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5136" y="270516"/>
            <a:ext cx="8229600" cy="3912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570" y="666350"/>
            <a:ext cx="5332506" cy="249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7076" y="4815076"/>
            <a:ext cx="62603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defRPr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7FE218-D8C1-4598-C115-912209DA1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58920" y="4811866"/>
            <a:ext cx="6380992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875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4" r:id="rId2"/>
    <p:sldLayoutId id="2147483671" r:id="rId3"/>
    <p:sldLayoutId id="2147483675" r:id="rId4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18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kern="1200">
          <a:solidFill>
            <a:schemeClr val="bg1">
              <a:lumMod val="50000"/>
            </a:schemeClr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2.xml" Id="rId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31.xml" Id="rId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1.xml" Id="rId38d9fe5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2.xml" Id="rIdb58b155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3.xml" Id="rId6cfe588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4.xml" Id="rId2d065fd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5.xml" Id="rIda0953e6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6.xml" Id="rIda891e73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7.xml" Id="rId0533b64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8.xml" Id="rId6408e0c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9.xml" Id="rId0585907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10.xml" Id="rId7b6283f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chart" Target="/ppt/slides/charts/chart11.xml" Id="rIdd6f8844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/Relationships>
</file>

<file path=ppt/slides/charts/_rels/chart1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.bin" Id="rId96384b1a" /></Relationships>
</file>

<file path=ppt/slides/charts/_rels/chart2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2.bin" Id="rIde3ee3662" /></Relationships>
</file>

<file path=ppt/slides/charts/_rels/chart3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3.bin" Id="rIda2beb88e" /></Relationships>
</file>

<file path=ppt/slides/charts/_rels/chart4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4.bin" Id="rIdba8cdc5e" /></Relationships>
</file>

<file path=ppt/slides/charts/_rels/chart5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5.bin" Id="rIdedb2eb3c" /></Relationships>
</file>

<file path=ppt/slides/charts/_rels/chart6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6.bin" Id="rId75ae25b3" /></Relationships>
</file>

<file path=ppt/slides/charts/_rels/chart7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7.bin" Id="rId6cb1e27e" /></Relationships>
</file>

<file path=ppt/slides/charts/_rels/chart8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8.bin" Id="rIda16f6bc7" /></Relationships>
</file>

<file path=ppt/slides/charts/_rels/chart9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9.bin" Id="rIdbeae8ee0" /></Relationships>
</file>

<file path=ppt/slides/charts/_rels/chart10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10.bin" Id="rIda0b1a990" /></Relationships>
</file>

<file path=ppt/slides/charts/_rels/chart11.xml.rels>&#65279;<?xml version="1.0" encoding="utf-8"?><Relationships xmlns="http://schemas.openxmlformats.org/package/2006/relationships"><Relationship Type="http://schemas.openxmlformats.org/officeDocument/2006/relationships/package" Target="/ppt/slides/charts/embeddings/package11.bin" Id="rId590862c0" /></Relationships>
</file>

<file path=ppt/slides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Pt>
            <c:idx val="3"/>
            <c:invertIfNegative val="0"/>
            <c:spPr>
              <a:solidFill>
                <a:srgbClr val="6BC8CD"/>
              </a:solidFill>
              <a:ln w="0">
                <a:noFill/>
              </a:ln>
            </c:spPr>
          </c:dPt>
          <c:dPt>
            <c:idx val="4"/>
            <c:invertIfNegative val="0"/>
            <c:spPr>
              <a:solidFill>
                <a:srgbClr val="FF8B4F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Sheet1!$A$2:$A$6</c:f>
              <c:strCache>
                <c:ptCount val="5"/>
                <c:pt idx="0">
                  <c:v>Fewer than 50</c:v>
                </c:pt>
                <c:pt idx="1">
                  <c:v>50–100</c:v>
                </c:pt>
                <c:pt idx="2">
                  <c:v>101–500</c:v>
                </c:pt>
                <c:pt idx="3">
                  <c:v>501-1000</c:v>
                </c:pt>
                <c:pt idx="4">
                  <c:v>More than 1,000</c:v>
                </c:pt>
              </c:strCache>
            </c:strRef>
          </c:cat>
          <c:val>
            <c:numRef>
              <c:f>Sheet1!$B$2:$B$6</c:f>
              <c:numCache>
                <c:formatCode>0.00%</c:formatCode>
                <c:ptCount val="5"/>
                <c:pt idx="0">
                  <c:v>0.1389</c:v>
                </c:pt>
                <c:pt idx="1">
                  <c:v>0.2778</c:v>
                </c:pt>
                <c:pt idx="2">
                  <c:v>0.3056</c:v>
                </c:pt>
                <c:pt idx="3">
                  <c:v>0.1389</c:v>
                </c:pt>
                <c:pt idx="4">
                  <c:v>0.1389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96384b1a"/>
</c:chartSpace>
</file>

<file path=ppt/slides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Pt>
            <c:idx val="3"/>
            <c:invertIfNegative val="0"/>
            <c:spPr>
              <a:solidFill>
                <a:srgbClr val="6BC8CD"/>
              </a:solidFill>
              <a:ln w="0">
                <a:noFill/>
              </a:ln>
            </c:spPr>
          </c:dPt>
          <c:dPt>
            <c:idx val="4"/>
            <c:invertIfNegative val="0"/>
            <c:spPr>
              <a:solidFill>
                <a:srgbClr val="FF8B4F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Sheet1!$A$2:$A$6</c:f>
              <c:strCache>
                <c:ptCount val="5"/>
                <c:pt idx="0">
                  <c:v>Recruiting and retaining young members</c:v>
                </c:pt>
                <c:pt idx="1">
                  <c:v>Membership growth</c:v>
                </c:pt>
                <c:pt idx="2">
                  <c:v>Funding or financial stability</c:v>
                </c:pt>
                <c:pt idx="3">
                  <c:v>Access to professional resources</c:v>
                </c:pt>
                <c:pt idx="4">
                  <c:v>Networking and collaboration opportunities</c:v>
                </c:pt>
              </c:strCache>
            </c:strRef>
          </c:cat>
          <c:val>
            <c:numRef>
              <c:f>Sheet1!$B$2:$B$6</c:f>
              <c:numCache>
                <c:formatCode>0.00%</c:formatCode>
                <c:ptCount val="5"/>
                <c:pt idx="0">
                  <c:v>0.6944</c:v>
                </c:pt>
                <c:pt idx="1">
                  <c:v>0.6667</c:v>
                </c:pt>
                <c:pt idx="2">
                  <c:v>0.5278</c:v>
                </c:pt>
                <c:pt idx="3">
                  <c:v>0.1944</c:v>
                </c:pt>
                <c:pt idx="4">
                  <c:v>0.5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e3ee3662"/>
</c:chartSpace>
</file>

<file path=ppt/slides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Lbls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0">
                    <a:solidFill>
                      <a:srgbClr val="7F7F7F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</c:f>
              <c:strCache>
                <c:ptCount val="1"/>
                <c:pt idx="0">
                  <c:v> </c:v>
                </c:pt>
              </c:strCache>
            </c:strRef>
          </c:cat>
          <c:val>
            <c:numRef>
              <c:f>Sheet1!$B$2:$B$2</c:f>
              <c:numCache>
                <c:formatCode>0.00%</c:formatCode>
                <c:ptCount val="1"/>
                <c:pt idx="0">
                  <c:v>3.89</c:v>
                </c:pt>
              </c:numCache>
            </c:numRef>
          </c:val>
        </c:ser>
        <c:dLbls>
          <c:numFmt formatCode="0" sourceLinked="0"/>
          <c:spPr>
            <a:noFill/>
            <a:ln>
              <a:noFill/>
            </a:ln>
            <a:effectLst/>
          </c:spPr>
          <c:txPr>
            <a:bodyPr/>
            <a:lstStyle/>
            <a:p>
              <a:pPr>
                <a:defRPr sz="1000" b="0">
                  <a:solidFill>
                    <a:srgbClr val="7F7F7F"/>
                  </a:solidFill>
                </a:defRPr>
              </a:pPr>
              <a:endParaRPr lang="en-US"/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gapWidth val="50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5"/>
          <c:min val="1"/>
        </c:scaling>
        <c:delete val="0"/>
        <c:axPos val="b"/>
        <c:numFmt formatCode="0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  <c:majorUnit val="1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a2beb88e"/>
</c:chartSpace>
</file>

<file path=ppt/slides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Pt>
            <c:idx val="3"/>
            <c:invertIfNegative val="0"/>
            <c:spPr>
              <a:solidFill>
                <a:srgbClr val="6BC8CD"/>
              </a:solidFill>
              <a:ln w="0">
                <a:noFill/>
              </a:ln>
            </c:spPr>
          </c:dPt>
          <c:dPt>
            <c:idx val="4"/>
            <c:invertIfNegative val="0"/>
            <c:spPr>
              <a:solidFill>
                <a:srgbClr val="FF8B4F"/>
              </a:solidFill>
              <a:ln w="0">
                <a:noFill/>
              </a:ln>
            </c:spPr>
          </c:dPt>
          <c:dPt>
            <c:idx val="5"/>
            <c:invertIfNegative val="0"/>
            <c:spPr>
              <a:solidFill>
                <a:srgbClr val="7D5E90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Sheet1!$A$2:$A$7</c:f>
              <c:strCache>
                <c:ptCount val="6"/>
                <c:pt idx="0">
                  <c:v>None of the above</c:v>
                </c:pt>
                <c:pt idx="1">
                  <c:v>Webinars</c:v>
                </c:pt>
                <c:pt idx="2">
                  <c:v>Tutorials</c:v>
                </c:pt>
                <c:pt idx="3">
                  <c:v>Workshops</c:v>
                </c:pt>
                <c:pt idx="4">
                  <c:v>Checklists or guidelines</c:v>
                </c:pt>
                <c:pt idx="5">
                  <c:v>Online courses</c:v>
                </c:pt>
              </c:strCache>
            </c:strRef>
          </c:cat>
          <c:val>
            <c:numRef>
              <c:f>Sheet1!$B$2:$B$7</c:f>
              <c:numCache>
                <c:formatCode>0.00%</c:formatCode>
                <c:ptCount val="6"/>
                <c:pt idx="0">
                  <c:v>0.1111</c:v>
                </c:pt>
                <c:pt idx="1">
                  <c:v>0.6389</c:v>
                </c:pt>
                <c:pt idx="2">
                  <c:v>0.2222</c:v>
                </c:pt>
                <c:pt idx="3">
                  <c:v>0.7778</c:v>
                </c:pt>
                <c:pt idx="4">
                  <c:v>0.25</c:v>
                </c:pt>
                <c:pt idx="5">
                  <c:v>0.1944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ba8cdc5e"/>
</c:chartSpace>
</file>

<file path=ppt/slides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Developed internally by your society</c:v>
                </c:pt>
                <c:pt idx="1">
                  <c:v>Sourced from external providers</c:v>
                </c:pt>
                <c:pt idx="2">
                  <c:v>A mix of both</c:v>
                </c:pt>
              </c:strCache>
            </c:strRef>
          </c:cat>
          <c:val>
            <c:numRef>
              <c:f>Sheet1!$B$2:$B$4</c:f>
              <c:numCache>
                <c:formatCode>0.00%</c:formatCode>
                <c:ptCount val="3"/>
                <c:pt idx="0">
                  <c:v>0.3333</c:v>
                </c:pt>
                <c:pt idx="1">
                  <c:v>0.1333</c:v>
                </c:pt>
                <c:pt idx="2">
                  <c:v>0.5333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edb2eb3c"/>
</c:chartSpace>
</file>

<file path=ppt/slides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Yes, for free</c:v>
                </c:pt>
                <c:pt idx="1">
                  <c:v>Yes, for a fee</c:v>
                </c:pt>
                <c:pt idx="2">
                  <c:v>No</c:v>
                </c:pt>
              </c:strCache>
            </c:strRef>
          </c:cat>
          <c:val>
            <c:numRef>
              <c:f>Sheet1!$B$2:$B$4</c:f>
              <c:numCache>
                <c:formatCode>0.00%</c:formatCode>
                <c:ptCount val="3"/>
                <c:pt idx="0">
                  <c:v>0.6786</c:v>
                </c:pt>
                <c:pt idx="1">
                  <c:v>0.25</c:v>
                </c:pt>
                <c:pt idx="2">
                  <c:v>0.0714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75ae25b3"/>
</c:chartSpace>
</file>

<file path=ppt/slides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Yes</c:v>
                </c:pt>
                <c:pt idx="1">
                  <c:v>No</c:v>
                </c:pt>
                <c:pt idx="2">
                  <c:v>Maybe</c:v>
                </c:pt>
              </c:strCache>
            </c:strRef>
          </c:cat>
          <c:val>
            <c:numRef>
              <c:f>Sheet1!$B$2:$B$4</c:f>
              <c:numCache>
                <c:formatCode>0.00%</c:formatCode>
                <c:ptCount val="3"/>
                <c:pt idx="0">
                  <c:v>0.7778</c:v>
                </c:pt>
                <c:pt idx="1">
                  <c:v>0</c:v>
                </c:pt>
                <c:pt idx="2">
                  <c:v>0.2222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6cb1e27e"/>
</c:chartSpace>
</file>

<file path=ppt/slides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Sheet1!$B$2:$B$3</c:f>
              <c:numCache>
                <c:formatCode>0.00%</c:formatCode>
                <c:ptCount val="2"/>
                <c:pt idx="0">
                  <c:v>0.3333</c:v>
                </c:pt>
                <c:pt idx="1">
                  <c:v>0.6667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a16f6bc7"/>
</c:chartSpace>
</file>

<file path=ppt/slides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Pt>
            <c:idx val="3"/>
            <c:invertIfNegative val="0"/>
            <c:spPr>
              <a:solidFill>
                <a:srgbClr val="6BC8CD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Sheet1!$A$2:$A$5</c:f>
              <c:strCache>
                <c:ptCount val="4"/>
                <c:pt idx="0">
                  <c:v>One-on-one mentoring</c:v>
                </c:pt>
                <c:pt idx="1">
                  <c:v>Group mentoring</c:v>
                </c:pt>
                <c:pt idx="2">
                  <c:v>Career development workshops</c:v>
                </c:pt>
                <c:pt idx="3">
                  <c:v>Peer-to-peer mentoring</c:v>
                </c:pt>
              </c:strCache>
            </c:strRef>
          </c:cat>
          <c:val>
            <c:numRef>
              <c:f>Sheet1!$B$2:$B$5</c:f>
              <c:numCache>
                <c:formatCode>0.00%</c:formatCode>
                <c:ptCount val="4"/>
                <c:pt idx="0">
                  <c:v>0.6667</c:v>
                </c:pt>
                <c:pt idx="1">
                  <c:v>0.1667</c:v>
                </c:pt>
                <c:pt idx="2">
                  <c:v>0.3333</c:v>
                </c:pt>
                <c:pt idx="3">
                  <c:v>0.4167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beae8ee0"/>
</c:chartSpace>
</file>

<file path=ppt/slides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Yes</c:v>
                </c:pt>
                <c:pt idx="1">
                  <c:v>No</c:v>
                </c:pt>
                <c:pt idx="2">
                  <c:v>Maybe</c:v>
                </c:pt>
              </c:strCache>
            </c:strRef>
          </c:cat>
          <c:val>
            <c:numRef>
              <c:f>Sheet1!$B$2:$B$4</c:f>
              <c:numCache>
                <c:formatCode>0.00%</c:formatCode>
                <c:ptCount val="3"/>
                <c:pt idx="0">
                  <c:v>0.7222</c:v>
                </c:pt>
                <c:pt idx="1">
                  <c:v>0</c:v>
                </c:pt>
                <c:pt idx="2">
                  <c:v>0.2778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a0b1a990"/>
</c:chartSpace>
</file>

<file path=ppt/slides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</c:v>
                </c:pt>
              </c:strCache>
            </c:strRef>
          </c:tx>
          <c:spPr>
            <a:solidFill>
              <a:srgbClr val="00BF6F"/>
            </a:solidFill>
          </c:spPr>
          <c:invertIfNegative val="0"/>
          <c:dPt>
            <c:idx val="0"/>
            <c:invertIfNegative val="0"/>
            <c:spPr>
              <a:solidFill>
                <a:srgbClr val="00BF6F"/>
              </a:solidFill>
              <a:ln w="0">
                <a:noFill/>
              </a:ln>
            </c:spPr>
          </c:dPt>
          <c:dPt>
            <c:idx val="1"/>
            <c:invertIfNegative val="0"/>
            <c:spPr>
              <a:solidFill>
                <a:srgbClr val="507CB6"/>
              </a:solidFill>
              <a:ln w="0">
                <a:noFill/>
              </a:ln>
            </c:spPr>
          </c:dPt>
          <c:dPt>
            <c:idx val="2"/>
            <c:invertIfNegative val="0"/>
            <c:spPr>
              <a:solidFill>
                <a:srgbClr val="F9BE00"/>
              </a:solidFill>
              <a:ln w="0">
                <a:noFill/>
              </a:ln>
            </c:spPr>
          </c:dPt>
          <c:dPt>
            <c:idx val="3"/>
            <c:invertIfNegative val="0"/>
            <c:spPr>
              <a:solidFill>
                <a:srgbClr val="6BC8CD"/>
              </a:solidFill>
              <a:ln w="0">
                <a:noFill/>
              </a:ln>
            </c:spPr>
          </c:dPt>
          <c:dPt>
            <c:idx val="4"/>
            <c:invertIfNegative val="0"/>
            <c:spPr>
              <a:solidFill>
                <a:srgbClr val="FF8B4F"/>
              </a:solidFill>
              <a:ln w="0">
                <a:noFill/>
              </a:ln>
            </c:spPr>
          </c:dPt>
          <c:dPt>
            <c:idx val="5"/>
            <c:invertIfNegative val="0"/>
            <c:spPr>
              <a:solidFill>
                <a:srgbClr val="7D5E90"/>
              </a:solidFill>
              <a:ln w="0">
                <a:noFill/>
              </a:ln>
            </c:spPr>
          </c:dPt>
          <c:dLbls>
            <c:numFmt formatCode="0.00%" sourceLinked="0"/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Sheet1!$A$2:$A$7</c:f>
              <c:strCache>
                <c:ptCount val="6"/>
                <c:pt idx="0">
                  <c:v>Joint webinars or events</c:v>
                </c:pt>
                <c:pt idx="1">
                  <c:v>Educational content development</c:v>
                </c:pt>
                <c:pt idx="2">
                  <c:v>Member exchange programs</c:v>
                </c:pt>
                <c:pt idx="3">
                  <c:v>Mentorship programs</c:v>
                </c:pt>
                <c:pt idx="4">
                  <c:v>Advocacy and policy initiatives</c:v>
                </c:pt>
                <c:pt idx="5">
                  <c:v>Research initiatives &amp; publications</c:v>
                </c:pt>
              </c:strCache>
            </c:strRef>
          </c:cat>
          <c:val>
            <c:numRef>
              <c:f>Sheet1!$B$2:$B$7</c:f>
              <c:numCache>
                <c:formatCode>0.00%</c:formatCode>
                <c:ptCount val="6"/>
                <c:pt idx="0">
                  <c:v>0.8611</c:v>
                </c:pt>
                <c:pt idx="1">
                  <c:v>0.7222</c:v>
                </c:pt>
                <c:pt idx="2">
                  <c:v>0.5833</c:v>
                </c:pt>
                <c:pt idx="3">
                  <c:v>0.6111</c:v>
                </c:pt>
                <c:pt idx="4">
                  <c:v>0.4167</c:v>
                </c:pt>
                <c:pt idx="5">
                  <c:v>0.8611</c:v>
                </c:pt>
              </c:numCache>
            </c:numRef>
          </c:val>
        </c:ser>
        <c:dLbls>
          <c:numFmt formatCode="0.00%" sourceLinked="0"/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2068027336"/>
        <c:axId val="2113994440"/>
      </c:barChart>
      <c:catAx>
        <c:axId val="2068027336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low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113994440"/>
        <c:crosses val="autoZero"/>
        <c:auto val="1"/>
        <c:lblAlgn val="ctr"/>
        <c:lblOffset val="100"/>
        <c:noMultiLvlLbl val="0"/>
      </c:catAx>
      <c:valAx>
        <c:axId val="2113994440"/>
        <c:scaling>
          <c:orientation val="minMax"/>
          <c:max val="1"/>
          <c:min val="0"/>
        </c:scaling>
        <c:delete val="0"/>
        <c:axPos val="b"/>
        <c:numFmt formatCode="0%" sourceLinked="0"/>
        <c:majorTickMark val="out"/>
        <c:minorTickMark val="none"/>
        <c:tickLblPos val="nextTo"/>
        <c:spPr>
          <a:ln>
            <a:solidFill>
              <a:srgbClr val="7F7F7F"/>
            </a:solidFill>
          </a:ln>
        </c:spPr>
        <c:txPr>
          <a:bodyPr/>
          <a:lstStyle/>
          <a:p>
            <a:pPr>
              <a:defRPr sz="1000" b="0">
                <a:solidFill>
                  <a:srgbClr val="7F7F7F"/>
                </a:solidFill>
              </a:defRPr>
            </a:pPr>
            <a:endParaRPr lang="en-US"/>
          </a:p>
        </c:txPr>
        <c:crossAx val="2068027336"/>
        <c:crosses val="max"/>
        <c:crossBetween val="between"/>
      </c:valAx>
    </c:plotArea>
    <c:plotVisOnly val="1"/>
    <c:dispBlanksAs val="gap"/>
    <c:showDLblsOverMax val="1"/>
  </c:chart>
  <c:txPr>
    <a:bodyPr/>
    <a:lstStyle/>
    <a:p>
      <a:pPr>
        <a:defRPr sz="1800"/>
      </a:pPr>
      <a:endParaRPr lang="en-US"/>
    </a:p>
  </c:txPr>
  <c:externalData r:id="rId590862c0"/>
</c:chartSpace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xmlns:a="http://schemas.openxmlformats.org/drawingml/2006/main" noGrp="1"/>
          </p:cNvSpPr>
          <p:nvPr>
            <p:ph type="body" sz="quarte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May 2025 Survey for International Ergonomics Association Society Members, prepared by the Professional Standards and Education Standing Committee</a:t>
            </a:r>
            <a:endParaRPr dirty="0"/>
          </a:p>
        </p:txBody>
      </p:sp>
      <p:sp>
        <p:nvSpPr>
          <p:cNvPr id="3" name="Text Placeholder 2"/>
          <p:cNvSpPr>
            <a:spLocks xmlns:a="http://schemas.openxmlformats.org/drawingml/2006/main" noGrp="1"/>
          </p:cNvSpPr>
          <p:nvPr>
            <p:ph type="body" sz="quarter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Friday, October 17, 2025</a:t>
            </a:r>
            <a:endParaRPr dirty="0"/>
          </a:p>
        </p:txBody>
      </p:sp>
    </p:spTree>
  </p:cSld>
  <p:clrMapOvr>
    <a:masterClrMapping xmlns:a="http://schemas.openxmlformats.org/drawingml/2006/main"/>
  </p:clrMapOvr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xmlns:a="http://schemas.openxmlformats.org/drawingml/2006/main" noGrp="1"/>
          </p:cNvSpPr>
          <p:nvPr>
            <p:ph type="body" sz="quarter" idx="13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Date Created</a:t>
            </a:r>
            <a:r>
              <a:rPr lang="en-GB" dirty="0"/>
              <a:t>: </a:t>
            </a:r>
            <a:r>
              <a:rPr lang="en-GB" dirty="0"/>
              <a:t>Tuesday, May 13, 2025</a:t>
            </a:r>
            <a:endParaRPr dirty="0"/>
          </a:p>
        </p:txBody>
      </p:sp>
      <p:sp>
        <p:nvSpPr>
          <p:cNvPr id="3" name="Title 2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36</a:t>
            </a:r>
            <a:endParaRPr dirty="0"/>
          </a:p>
        </p:txBody>
      </p:sp>
      <p:sp>
        <p:nvSpPr>
          <p:cNvPr id="4" name="Text Placaholder 3"/>
          <p:cNvSpPr>
            <a:spLocks xmlns:a="http://schemas.openxmlformats.org/drawingml/2006/main" noGrp="1"/>
          </p:cNvSpPr>
          <p:nvPr>
            <p:ph type="body" sz="quarter" idx="17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Total Responses</a:t>
            </a:r>
            <a:endParaRPr dirty="0"/>
          </a:p>
        </p:txBody>
      </p:sp>
      <p:sp>
        <p:nvSpPr>
          <p:cNvPr id="5" name="Text Placaholder 4"/>
          <p:cNvSpPr>
            <a:spLocks xmlns:a="http://schemas.openxmlformats.org/drawingml/2006/main" noGrp="1"/>
          </p:cNvSpPr>
          <p:nvPr>
            <p:ph type="body" sz="quarter" idx="18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Complete Responses</a:t>
            </a:r>
            <a:r>
              <a:rPr lang="en-GB" dirty="0"/>
              <a:t>: </a:t>
            </a:r>
            <a:r>
              <a:rPr lang="en-GB" dirty="0"/>
              <a:t>36</a:t>
            </a:r>
            <a:endParaRPr dirty="0"/>
          </a:p>
        </p:txBody>
      </p:sp>
    </p:spTree>
  </p:cSld>
  <p:clrMapOvr>
    <a:masterClrMapping xmlns:a="http://schemas.openxmlformats.org/drawingml/2006/main"/>
  </p:clrMapOvr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Q3: How many members (incl. student members) does your society currently have?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38d9fe5e"/>
          </a:graphicData>
        </a:graphic>
      </p:graphicFrame>
    </p:spTree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Q3: How many members (incl. student members) does your society currently have?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Fewer than 50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13.89%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50–100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27.78%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101–500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30.56%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501-1000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13.89%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More than 1,000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13.89%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Q4: What are the biggest concerns for your society? (Select all that apply)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b58b1555"/>
          </a:graphicData>
        </a:graphic>
      </p:graphicFrame>
    </p:spTree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Q4: What are the biggest concerns for your society? (Select all that apply)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Recruiting and retaining young members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69.44%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Membership growth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66.67%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Funding or financial stability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52.78%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Access to professional resources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19.44%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Networking and collaboration opportunities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50.00%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93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Q5: On a scale of 1 to 5, how significant is the challenge of recruiting young members? (1 = not at all significant; 5 = very significant)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6cfe588e"/>
          </a:graphicData>
        </a:graphic>
      </p:graphicFrame>
    </p:spTree>
  </p:cSld>
</p:sld>
</file>

<file path=ppt/slides/slide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Q5: On a scale of 1 to 5, how significant is the challenge of recruiting young members? (1 = not at all significant; 5 = very significant)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750000"/>
                <a:gridCol w="1750000"/>
                <a:gridCol w="1750000"/>
                <a:gridCol w="1750000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AVERAGE NUMBER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 NUMBER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Q7: Does your society currently offer the following educational resources for HFE topics? (Select all that apply)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2d065fda"/>
          </a:graphicData>
        </a:graphic>
      </p:graphicFrame>
    </p:spTree>
  </p:cSld>
</p:sld>
</file>

<file path=ppt/slides/slide1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Q7: Does your society currently offer the following educational resources for HFE topics? (Select all that apply)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None of the above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11.11%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Webinars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63.89%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Tutorials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22.22%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Workshops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77.78%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Checklists or guidelines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25.00%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Online courses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19.44%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79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1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Q8: If your society offers educational resources, are they primarily: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30   Skipped: 6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a0953e64"/>
          </a:graphicData>
        </a:graphic>
      </p:graphicFrame>
    </p:spTree>
  </p:cSld>
</p:sld>
</file>

<file path=ppt/slides/slide1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Q8: If your society offers educational resources, are they primarily: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30   Skipped: 6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Developed internally by your society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33.33%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Sourced from external providers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13.33%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 mix of both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53.33%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1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Q10: If your society offers educational resources, would your society be interested in sharing them with other societies?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28   Skipped: 8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a891e730"/>
          </a:graphicData>
        </a:graphic>
      </p:graphicFrame>
    </p:spTree>
  </p:cSld>
</p:sld>
</file>

<file path=ppt/slides/slide1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Q10: If your society offers educational resources, would your society be interested in sharing them with other societies?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28   Skipped: 8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Yes, for free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67.86%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Yes, for a fee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25.00%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No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7.14%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1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Q11: Would your society be interested in utilizing educational resources shared by other societies?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0533b649"/>
          </a:graphicData>
        </a:graphic>
      </p:graphicFrame>
    </p:spTree>
  </p:cSld>
</p:sld>
</file>

<file path=ppt/slides/slide1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Q11: Would your society be interested in utilizing educational resources shared by other societies?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77.78%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No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0.00%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Maybe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22.22%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1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Q12: Does your society currently have an active mentorship program?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6408e0c5"/>
          </a:graphicData>
        </a:graphic>
      </p:graphicFrame>
    </p:spTree>
  </p:cSld>
</p:sld>
</file>

<file path=ppt/slides/slide1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Q12: Does your society currently have an active mentorship program?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33.33%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No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66.67%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1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Q13: If yes, what does your mentorship program include? (Select all that apply)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12   Skipped: 24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05859072"/>
          </a:graphicData>
        </a:graphic>
      </p:graphicFrame>
    </p:spTree>
  </p:cSld>
</p:sld>
</file>

<file path=ppt/slides/slide2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Q13: If yes, what does your mentorship program include? (Select all that apply)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12   Skipped: 24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One-on-one mentoring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66.67%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Group mentoring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16.67%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Career development workshops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33.33%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Peer-to-peer mentoring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41.67%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2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Q14: Would your society be interested in collaborating on an international mentorship program?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7b6283f4"/>
          </a:graphicData>
        </a:graphic>
      </p:graphicFrame>
    </p:spTree>
  </p:cSld>
</p:sld>
</file>

<file path=ppt/slides/slide2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Q14: Would your society be interested in collaborating on an international mentorship program?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Yes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72.22%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No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0.00%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Maybe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27.78%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10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slides/slide2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Q16: Indicate which elements your society is open to collaborating with other HFE societies on: (Select all that apply)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Chart Placeholder"/>
          <p:cNvGraphicFramePr>
            <a:graphicFrameLocks xmlns:a="http://schemas.openxmlformats.org/drawingml/2006/main" noGrp="1"/>
          </p:cNvGraphicFramePr>
          <p:nvPr/>
        </p:nvGraphicFramePr>
        <p:xfrm>
          <a:off xmlns:a="http://schemas.openxmlformats.org/drawingml/2006/main" x="1097280" y="1049658"/>
          <a:ext xmlns:a="http://schemas.openxmlformats.org/drawingml/2006/main" cx="6998677" cy="3569013"/>
        </p:xfrm>
        <a:graphic xmlns:a="http://schemas.openxmlformats.org/drawingml/2006/main">
          <a:graphicData uri="http://schemas.openxmlformats.org/drawingml/2006/chart">
            <c:chart xmlns:r="http://schemas.openxmlformats.org/officeDocument/2006/relationships" xmlns:c="http://schemas.openxmlformats.org/drawingml/2006/chart" r:id="rIdd6f8844e"/>
          </a:graphicData>
        </a:graphic>
      </p:graphicFrame>
    </p:spTree>
  </p:cSld>
</p:sld>
</file>

<file path=ppt/slides/slide2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xmlns:a="http://schemas.openxmlformats.org/drawingml/2006/main" noGrp="1"/>
          </p:cNvSpPr>
          <p:nvPr>
            <p:ph type="title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Q16: Indicate which elements your society is open to collaborating with other HFE societies on: (Select all that apply)</a:t>
            </a:r>
            <a:endParaRPr dirty="0"/>
          </a:p>
        </p:txBody>
      </p:sp>
      <p:sp>
        <p:nvSpPr>
          <p:cNvPr id="3" name="Title"/>
          <p:cNvSpPr>
            <a:spLocks xmlns:a="http://schemas.openxmlformats.org/drawingml/2006/main" noGrp="1"/>
          </p:cNvSpPr>
          <p:nvPr>
            <p:ph type="body" sz="quarter" idx="14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rPr lang="en-GB" dirty="0"/>
              <a:t>Answered: 36   Skipped: 0</a:t>
            </a:r>
            <a:endParaRPr dirty="0"/>
          </a:p>
        </p:txBody>
      </p:sp>
      <p:graphicFrame>
        <p:nvGraphicFramePr>
          <p:cNvPr id="4" name="Table Placeholder"/>
          <p:cNvGraphicFramePr>
            <a:graphicFrameLocks xmlns:a="http://schemas.openxmlformats.org/drawingml/2006/main"/>
          </p:cNvGraphicFramePr>
          <p:nvPr/>
        </p:nvGraphicFramePr>
        <p:xfrm>
          <a:off xmlns:a="http://schemas.openxmlformats.org/drawingml/2006/main" x="961534" y="1390848"/>
          <a:ext xmlns:a="http://schemas.openxmlformats.org/drawingml/2006/main" cx="7220932" cy="2804160"/>
        </p:xfrm>
        <a:graphic xmlns:a="http://schemas.openxmlformats.org/drawingml/2006/main"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333333"/>
                <a:gridCol w="2333333"/>
                <a:gridCol w="2333333"/>
              </a:tblGrid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ANSWER CHOICES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RESPONSES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Joint webinars or events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86.11%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31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Educational content development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72.22%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Member exchange programs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58.33%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21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Mentorship programs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61.11%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Advocacy and policy initiatives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41.67%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367998">
                <a:tc>
                  <a:txBody>
                    <a:bodyPr/>
                    <a:lstStyle/>
                    <a:p>
                      <a:pPr algn="l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Research initiatives &amp; publications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86.11%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31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noFill/>
                  </a:tcPr>
                </a:tc>
              </a:tr>
              <a:tr h="281820">
                <a:tc>
                  <a:txBody>
                    <a:bodyPr/>
                    <a:lstStyle/>
                    <a:p>
                      <a:pPr algn="l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TOTAL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400" dirty="0"/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146</a:t>
                      </a:r>
                    </a:p>
                  </a:txBody>
                  <a:tcPr>
                    <a:lnL w="0" cmpd="sng">
                      <a:noFill/>
                    </a:lnL>
                    <a:lnR w="0" cmpd="sng">
                      <a:noFill/>
                    </a:lnR>
                    <a:lnT w="0" cmpd="sng">
                      <a:noFill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0" cmpd="sng">
                      <a:noFill/>
                      <a:prstDash val="solid"/>
                    </a:lnTlToBr>
                    <a:lnBlToTr w="0" cmpd="sng">
                      <a:noFill/>
                      <a:prstDash val="solid"/>
                    </a:lnBlToTr>
                    <a:solidFill>
                      <a:srgbClr val="e8e8e8"/>
                    </a:solidFill>
                  </a:tcPr>
                </a:tc>
              </a:tr>
            </a:tbl>
          </a:graphicData>
        </a:graphic>
      </p:graphicFrame>
    </p:spTree>
  </p:cSld>
  <p:clrMapOvr>
    <a:masterClrMapping xmlns:a="http://schemas.openxmlformats.org/drawingml/2006/main"/>
  </p:clrMapOvr>
</p:sld>
</file>

<file path=ppt/theme/theme11.xml><?xml version="1.0" encoding="utf-8"?>
<a:theme xmlns:a="http://schemas.openxmlformats.org/drawingml/2006/main" name="Data slides">
  <a:themeElements>
    <a:clrScheme name="Custom 93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00BF6F"/>
      </a:accent1>
      <a:accent2>
        <a:srgbClr val="507CB6"/>
      </a:accent2>
      <a:accent3>
        <a:srgbClr val="F9BE00"/>
      </a:accent3>
      <a:accent4>
        <a:srgbClr val="6BC8CD"/>
      </a:accent4>
      <a:accent5>
        <a:srgbClr val="EA854B"/>
      </a:accent5>
      <a:accent6>
        <a:srgbClr val="7D5E8F"/>
      </a:accent6>
      <a:hlink>
        <a:srgbClr val="31859C"/>
      </a:hlink>
      <a:folHlink>
        <a:srgbClr val="31859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