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1" r:id="rId1"/>
  </p:sldMasterIdLst>
  <p:notesMasterIdLst>
    <p:notesMasterId r:id="rId7"/>
  </p:notesMasterIdLst>
  <p:sldIdLst>
    <p:sldId id="310" r:id="rId2"/>
    <p:sldId id="1958" r:id="rId3"/>
    <p:sldId id="1959" r:id="rId4"/>
    <p:sldId id="1962" r:id="rId5"/>
    <p:sldId id="1956" r:id="rId6"/>
  </p:sldIdLst>
  <p:sldSz cx="9144000" cy="5715000" type="screen16x10"/>
  <p:notesSz cx="6858000" cy="9144000"/>
  <p:defaultTextStyle>
    <a:defPPr>
      <a:defRPr lang="ja-JP"/>
    </a:defPPr>
    <a:lvl1pPr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B2B75"/>
    <a:srgbClr val="79D9D7"/>
    <a:srgbClr val="5572CE"/>
    <a:srgbClr val="DAD454"/>
    <a:srgbClr val="66FF99"/>
    <a:srgbClr val="214BB9"/>
    <a:srgbClr val="426DC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Style léger 2 - Accentuation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25" autoAdjust="0"/>
    <p:restoredTop sz="75271"/>
  </p:normalViewPr>
  <p:slideViewPr>
    <p:cSldViewPr snapToGrid="0" snapToObjects="1">
      <p:cViewPr varScale="1">
        <p:scale>
          <a:sx n="114" d="100"/>
          <a:sy n="114" d="100"/>
        </p:scale>
        <p:origin x="78" y="2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>
            <a:extLst>
              <a:ext uri="{FF2B5EF4-FFF2-40B4-BE49-F238E27FC236}">
                <a16:creationId xmlns:a16="http://schemas.microsoft.com/office/drawing/2014/main" id="{3C45CD82-3BBE-68CC-95D5-511F1C26A08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3" name="日付プレースホルダー 2">
            <a:extLst>
              <a:ext uri="{FF2B5EF4-FFF2-40B4-BE49-F238E27FC236}">
                <a16:creationId xmlns:a16="http://schemas.microsoft.com/office/drawing/2014/main" id="{7960413A-88C7-2D76-8B46-9089C59C1A2F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8E3CDBE7-0FE6-4B9A-86FD-1083989436C2}" type="datetimeFigureOut">
              <a:rPr lang="ja-JP" altLang="fr-FR"/>
              <a:pPr>
                <a:defRPr/>
              </a:pPr>
              <a:t>2025/10/26</a:t>
            </a:fld>
            <a:endParaRPr lang="ja-JP" altLang="en-US"/>
          </a:p>
        </p:txBody>
      </p:sp>
      <p:sp>
        <p:nvSpPr>
          <p:cNvPr id="4" name="スライド イメージ プレースホルダー 3">
            <a:extLst>
              <a:ext uri="{FF2B5EF4-FFF2-40B4-BE49-F238E27FC236}">
                <a16:creationId xmlns:a16="http://schemas.microsoft.com/office/drawing/2014/main" id="{45623B49-5851-8BC5-8906-78FEE45674C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960438" y="1143000"/>
            <a:ext cx="49371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ja-JP" altLang="en-US" noProof="0"/>
          </a:p>
        </p:txBody>
      </p:sp>
      <p:sp>
        <p:nvSpPr>
          <p:cNvPr id="5" name="ノート プレースホルダー 4">
            <a:extLst>
              <a:ext uri="{FF2B5EF4-FFF2-40B4-BE49-F238E27FC236}">
                <a16:creationId xmlns:a16="http://schemas.microsoft.com/office/drawing/2014/main" id="{2F4AD8C6-B919-5689-4119-FCD6003B989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ja-JP" altLang="en-US" noProof="0"/>
              <a:t>マスター テキストの書式設定</a:t>
            </a:r>
          </a:p>
          <a:p>
            <a:pPr lvl="1"/>
            <a:r>
              <a:rPr lang="ja-JP" altLang="en-US" noProof="0"/>
              <a:t>第 </a:t>
            </a:r>
            <a:r>
              <a:rPr lang="en-US" altLang="ja-JP" noProof="0"/>
              <a:t>2 </a:t>
            </a:r>
            <a:r>
              <a:rPr lang="ja-JP" altLang="en-US" noProof="0"/>
              <a:t>レベル</a:t>
            </a:r>
          </a:p>
          <a:p>
            <a:pPr lvl="2"/>
            <a:r>
              <a:rPr lang="ja-JP" altLang="en-US" noProof="0"/>
              <a:t>第 </a:t>
            </a:r>
            <a:r>
              <a:rPr lang="en-US" altLang="ja-JP" noProof="0"/>
              <a:t>3 </a:t>
            </a:r>
            <a:r>
              <a:rPr lang="ja-JP" altLang="en-US" noProof="0"/>
              <a:t>レベル</a:t>
            </a:r>
          </a:p>
          <a:p>
            <a:pPr lvl="3"/>
            <a:r>
              <a:rPr lang="ja-JP" altLang="en-US" noProof="0"/>
              <a:t>第 </a:t>
            </a:r>
            <a:r>
              <a:rPr lang="en-US" altLang="ja-JP" noProof="0"/>
              <a:t>4 </a:t>
            </a:r>
            <a:r>
              <a:rPr lang="ja-JP" altLang="en-US" noProof="0"/>
              <a:t>レベル</a:t>
            </a:r>
          </a:p>
          <a:p>
            <a:pPr lvl="4"/>
            <a:r>
              <a:rPr lang="ja-JP" altLang="en-US" noProof="0"/>
              <a:t>第 </a:t>
            </a:r>
            <a:r>
              <a:rPr lang="en-US" altLang="ja-JP" noProof="0"/>
              <a:t>5 </a:t>
            </a:r>
            <a:r>
              <a:rPr lang="ja-JP" altLang="en-US" noProof="0"/>
              <a:t>レベル</a:t>
            </a:r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C00B78AB-170E-475E-D938-5639036E4CC4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20DC1857-D40E-622E-6CAB-30B52E9E70B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76C6E552-FE78-4239-982C-D23D48C23D5F}" type="slidenum">
              <a:rPr lang="ja-JP" altLang="en-US"/>
              <a:pPr>
                <a:defRPr/>
              </a:pPr>
              <a:t>‹n°›</a:t>
            </a:fld>
            <a:endParaRPr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スライド イメージ プレースホルダー 1">
            <a:extLst>
              <a:ext uri="{FF2B5EF4-FFF2-40B4-BE49-F238E27FC236}">
                <a16:creationId xmlns:a16="http://schemas.microsoft.com/office/drawing/2014/main" id="{7A76E4F9-A4F3-9DA1-5F63-D138412CB26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ノート プレースホルダー 2">
            <a:extLst>
              <a:ext uri="{FF2B5EF4-FFF2-40B4-BE49-F238E27FC236}">
                <a16:creationId xmlns:a16="http://schemas.microsoft.com/office/drawing/2014/main" id="{F2AE296B-7277-4DB1-3F42-37D9AF8F087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ja-JP" altLang="en-US"/>
          </a:p>
        </p:txBody>
      </p:sp>
      <p:sp>
        <p:nvSpPr>
          <p:cNvPr id="5124" name="スライド番号プレースホルダー 3">
            <a:extLst>
              <a:ext uri="{FF2B5EF4-FFF2-40B4-BE49-F238E27FC236}">
                <a16:creationId xmlns:a16="http://schemas.microsoft.com/office/drawing/2014/main" id="{0EB1A5D9-57E8-CD50-CBC2-875E2DAA4E6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1A63B3D-07E1-41DB-BD80-CC1C03AA61A4}" type="slidenum">
              <a:rPr lang="ja-JP" altLang="en-US" smtClean="0"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ja-JP" altLang="en-US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スライド イメージ プレースホルダー 1">
            <a:extLst>
              <a:ext uri="{FF2B5EF4-FFF2-40B4-BE49-F238E27FC236}">
                <a16:creationId xmlns:a16="http://schemas.microsoft.com/office/drawing/2014/main" id="{2C4E252B-9714-56BD-2C49-92A9DAF9DE2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ノート プレースホルダー 2">
            <a:extLst>
              <a:ext uri="{FF2B5EF4-FFF2-40B4-BE49-F238E27FC236}">
                <a16:creationId xmlns:a16="http://schemas.microsoft.com/office/drawing/2014/main" id="{B453E088-EB0F-9081-ED6B-AED30FA528E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is a process for helping systematic HFE project design. Various HFE methods  or tools can be integrated into P^DT to conduct specific steps of the process.</a:t>
            </a:r>
          </a:p>
          <a:p>
            <a:pPr algn="just" eaLnBrk="1" hangingPunct="1">
              <a:spcBef>
                <a:spcPct val="0"/>
              </a:spcBef>
            </a:pPr>
            <a:endParaRPr lang="en-US" altLang="ja-JP" sz="1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assumes participatory design approaches. The benefits of adopting participatory approaches are discussed later.</a:t>
            </a:r>
          </a:p>
          <a:p>
            <a:pPr algn="just" eaLnBrk="1" hangingPunct="1">
              <a:spcBef>
                <a:spcPct val="0"/>
              </a:spcBef>
            </a:pPr>
            <a:endParaRPr lang="en-US" altLang="ja-JP" sz="1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is designed to be applicable to any HFE-related projects in various work places such as healthcare, office work space and environment, process plant, aviation,… </a:t>
            </a:r>
            <a:endParaRPr lang="ja-JP" altLang="en-US" sz="10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172" name="スライド番号プレースホルダー 3">
            <a:extLst>
              <a:ext uri="{FF2B5EF4-FFF2-40B4-BE49-F238E27FC236}">
                <a16:creationId xmlns:a16="http://schemas.microsoft.com/office/drawing/2014/main" id="{A2265190-50AD-59BC-23DB-8AFDAC73D06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1DAF05B-2675-4D77-847D-D4CA10C2397F}" type="slidenum">
              <a:rPr lang="ja-JP" altLang="en-US" smtClean="0"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ja-JP" altLang="en-US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スライド イメージ プレースホルダー 1">
            <a:extLst>
              <a:ext uri="{FF2B5EF4-FFF2-40B4-BE49-F238E27FC236}">
                <a16:creationId xmlns:a16="http://schemas.microsoft.com/office/drawing/2014/main" id="{1C264987-5D0A-6899-D045-DCE070B712C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ノート プレースホルダー 2">
            <a:extLst>
              <a:ext uri="{FF2B5EF4-FFF2-40B4-BE49-F238E27FC236}">
                <a16:creationId xmlns:a16="http://schemas.microsoft.com/office/drawing/2014/main" id="{4043E4A0-23FC-139D-1355-F9628249C4A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is a process for helping systematic HFE project design. Various HFE methods  or tools can be integrated into P^DT to conduct specific steps of the process.</a:t>
            </a:r>
          </a:p>
          <a:p>
            <a:pPr algn="just" eaLnBrk="1" hangingPunct="1">
              <a:spcBef>
                <a:spcPct val="0"/>
              </a:spcBef>
            </a:pPr>
            <a:endParaRPr lang="en-US" altLang="ja-JP" sz="1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assumes participatory design approaches. The benefits of adopting participatory approaches are discussed later.</a:t>
            </a:r>
          </a:p>
          <a:p>
            <a:pPr algn="just" eaLnBrk="1" hangingPunct="1">
              <a:spcBef>
                <a:spcPct val="0"/>
              </a:spcBef>
            </a:pPr>
            <a:endParaRPr lang="en-US" altLang="ja-JP" sz="1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is designed to be applicable to any HFE-related projects in various work places such as healthcare, office work space and environment, process plant, aviation,… </a:t>
            </a:r>
            <a:endParaRPr lang="ja-JP" altLang="en-US" sz="10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220" name="スライド番号プレースホルダー 3">
            <a:extLst>
              <a:ext uri="{FF2B5EF4-FFF2-40B4-BE49-F238E27FC236}">
                <a16:creationId xmlns:a16="http://schemas.microsoft.com/office/drawing/2014/main" id="{ECB0731C-0FD7-0141-746E-39742251BD6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300B703-2901-4FD8-82C9-FB855DD1068F}" type="slidenum">
              <a:rPr lang="ja-JP" altLang="en-US" smtClean="0"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ja-JP" altLang="en-US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スライド イメージ プレースホルダー 1">
            <a:extLst>
              <a:ext uri="{FF2B5EF4-FFF2-40B4-BE49-F238E27FC236}">
                <a16:creationId xmlns:a16="http://schemas.microsoft.com/office/drawing/2014/main" id="{986C15A3-8189-E837-00E1-D86EE10F8ED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ノート プレースホルダー 2">
            <a:extLst>
              <a:ext uri="{FF2B5EF4-FFF2-40B4-BE49-F238E27FC236}">
                <a16:creationId xmlns:a16="http://schemas.microsoft.com/office/drawing/2014/main" id="{0B76D345-50A4-BA24-DCA4-94340612617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is a process for helping systematic HFE project design. Various HFE methods  or tools can be integrated into P^DT to conduct specific steps of the process.</a:t>
            </a:r>
          </a:p>
          <a:p>
            <a:pPr algn="just" eaLnBrk="1" hangingPunct="1">
              <a:spcBef>
                <a:spcPct val="0"/>
              </a:spcBef>
            </a:pPr>
            <a:endParaRPr lang="en-US" altLang="ja-JP" sz="1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assumes participatory design approaches. The benefits of adopting participatory approaches are discussed later.</a:t>
            </a:r>
          </a:p>
          <a:p>
            <a:pPr algn="just" eaLnBrk="1" hangingPunct="1">
              <a:spcBef>
                <a:spcPct val="0"/>
              </a:spcBef>
            </a:pPr>
            <a:endParaRPr lang="en-US" altLang="ja-JP" sz="1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is designed to be applicable to any HFE-related projects in various work places such as healthcare, office work space and environment, process plant, aviation,… </a:t>
            </a:r>
            <a:endParaRPr lang="ja-JP" altLang="en-US" sz="10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268" name="スライド番号プレースホルダー 3">
            <a:extLst>
              <a:ext uri="{FF2B5EF4-FFF2-40B4-BE49-F238E27FC236}">
                <a16:creationId xmlns:a16="http://schemas.microsoft.com/office/drawing/2014/main" id="{5E642DE1-E75B-F6F4-9D49-DBC5B1213AB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46DD295-F6E4-4E9D-9DFA-3603B3C98717}" type="slidenum">
              <a:rPr lang="ja-JP" altLang="en-US" smtClean="0"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ja-JP" altLang="en-US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スライド イメージ プレースホルダー 1">
            <a:extLst>
              <a:ext uri="{FF2B5EF4-FFF2-40B4-BE49-F238E27FC236}">
                <a16:creationId xmlns:a16="http://schemas.microsoft.com/office/drawing/2014/main" id="{F40FAFC9-C7AF-0492-95D4-54E4C545DB1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ノート プレースホルダー 2">
            <a:extLst>
              <a:ext uri="{FF2B5EF4-FFF2-40B4-BE49-F238E27FC236}">
                <a16:creationId xmlns:a16="http://schemas.microsoft.com/office/drawing/2014/main" id="{4D7654F7-3907-DE27-79FD-4B99424D1EC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ja-JP"/>
              <a:t>Coupled with the understanding of stakeholder benefits (Step 6), the understanding the relations among stakeholders is critically important for developing promotional strategies. </a:t>
            </a:r>
          </a:p>
          <a:p>
            <a:pPr eaLnBrk="1" hangingPunct="1">
              <a:spcBef>
                <a:spcPct val="0"/>
              </a:spcBef>
            </a:pPr>
            <a:endParaRPr lang="en-US" altLang="ja-JP"/>
          </a:p>
          <a:p>
            <a:pPr eaLnBrk="1" hangingPunct="1">
              <a:spcBef>
                <a:spcPct val="0"/>
              </a:spcBef>
            </a:pPr>
            <a:r>
              <a:rPr lang="en-US" altLang="ja-JP"/>
              <a:t>It will form a basis for specifying subprojects: The underlying consideration is to develop a set of projects which do not conflict in each project. For instance, develop a science-oriented HFE project and a more application-oriented HFE project: The science-oriented HFE project is designed to contribute to the development of HFE science, while the application-oriented HFE project is designed to provide practical benefits. They together achieve a high-quality HFE project. Others may include promotion projects for influential stakeholders (i.e., system influencers). </a:t>
            </a:r>
          </a:p>
          <a:p>
            <a:pPr eaLnBrk="1" hangingPunct="1">
              <a:spcBef>
                <a:spcPct val="0"/>
              </a:spcBef>
            </a:pPr>
            <a:endParaRPr lang="en-US" altLang="ja-JP"/>
          </a:p>
          <a:p>
            <a:pPr eaLnBrk="1" hangingPunct="1">
              <a:spcBef>
                <a:spcPct val="0"/>
              </a:spcBef>
            </a:pPr>
            <a:r>
              <a:rPr lang="en-US" altLang="ja-JP"/>
              <a:t> </a:t>
            </a:r>
            <a:endParaRPr lang="ja-JP" altLang="en-US"/>
          </a:p>
        </p:txBody>
      </p:sp>
      <p:sp>
        <p:nvSpPr>
          <p:cNvPr id="13316" name="スライド番号プレースホルダー 3">
            <a:extLst>
              <a:ext uri="{FF2B5EF4-FFF2-40B4-BE49-F238E27FC236}">
                <a16:creationId xmlns:a16="http://schemas.microsoft.com/office/drawing/2014/main" id="{6C9B8334-19E2-5A67-4616-825DC78EC9F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62B21D3-CEA0-42D1-AD1A-5AA9CFDCCB9C}" type="slidenum">
              <a:rPr lang="ja-JP" altLang="en-US" smtClean="0">
                <a:solidFill>
                  <a:srgbClr val="000000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ja-JP" altLang="en-US">
              <a:solidFill>
                <a:srgbClr val="000000"/>
              </a:solidFill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143000" y="935302"/>
            <a:ext cx="6858000" cy="1989667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 altLang="ja-JP"/>
              <a:t>Modifiez le style du titre</a:t>
            </a:r>
            <a:endParaRPr lang="ja-JP" altLang="en-US" dirty="0"/>
          </a:p>
        </p:txBody>
      </p:sp>
      <p:sp>
        <p:nvSpPr>
          <p:cNvPr id="3" name="字幕 2"/>
          <p:cNvSpPr>
            <a:spLocks noGrp="1"/>
          </p:cNvSpPr>
          <p:nvPr>
            <p:ph type="subTitle" idx="1"/>
          </p:nvPr>
        </p:nvSpPr>
        <p:spPr>
          <a:xfrm>
            <a:off x="1143000" y="3001698"/>
            <a:ext cx="6858000" cy="137980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 altLang="ja-JP"/>
              <a:t>Modifiez le style des sous-titres du masque</a:t>
            </a:r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20367182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8650" y="113770"/>
            <a:ext cx="7886700" cy="70144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320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28650" y="947854"/>
            <a:ext cx="7886700" cy="38334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altLang="ja-JP"/>
              <a:t>Cliquez pour modifier les styles du texte du masque</a:t>
            </a:r>
          </a:p>
        </p:txBody>
      </p:sp>
      <p:sp>
        <p:nvSpPr>
          <p:cNvPr id="4" name="スライド番号プレースホルダー 5">
            <a:extLst>
              <a:ext uri="{FF2B5EF4-FFF2-40B4-BE49-F238E27FC236}">
                <a16:creationId xmlns:a16="http://schemas.microsoft.com/office/drawing/2014/main" id="{8322CAD8-6609-5098-B23C-4F8D50D60FD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6457950" y="5297488"/>
            <a:ext cx="2057400" cy="303212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7C3D973D-EB90-4C4A-8E1F-2272CD701876}" type="slidenum">
              <a:rPr lang="en-US"/>
              <a:pPr>
                <a:defRPr/>
              </a:pPr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35382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3888" y="1424782"/>
            <a:ext cx="7886700" cy="2377281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623888" y="3824553"/>
            <a:ext cx="7886700" cy="97880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altLang="ja-JP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11397322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8650" y="206710"/>
            <a:ext cx="7886700" cy="721641"/>
          </a:xfrm>
          <a:prstGeom prst="rect">
            <a:avLst/>
          </a:prstGeom>
        </p:spPr>
        <p:txBody>
          <a:bodyPr/>
          <a:lstStyle>
            <a:lvl1pPr algn="ctr">
              <a:defRPr sz="320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628650" y="1070518"/>
            <a:ext cx="3886200" cy="407695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altLang="ja-JP"/>
              <a:t>Cliquez pour modifier les styles du texte du masque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629150" y="1070518"/>
            <a:ext cx="3886200" cy="407695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altLang="ja-JP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19654425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9841" y="304271"/>
            <a:ext cx="7886700" cy="1104636"/>
          </a:xfrm>
          <a:prstGeom prst="rect">
            <a:avLst/>
          </a:prstGeom>
        </p:spPr>
        <p:txBody>
          <a:bodyPr/>
          <a:lstStyle/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629842" y="1400969"/>
            <a:ext cx="3868340" cy="68659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 altLang="ja-JP"/>
              <a:t>Cliquez pour modifier les styles du texte du masque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629842" y="2087563"/>
            <a:ext cx="3868340" cy="307049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altLang="ja-JP"/>
              <a:t>Cliquez pour modifier les styles du texte du masque</a:t>
            </a:r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4629150" y="1400969"/>
            <a:ext cx="3887391" cy="68659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 altLang="ja-JP"/>
              <a:t>Cliquez pour modifier les styles du texte du masque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4629150" y="2087563"/>
            <a:ext cx="3887391" cy="307049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altLang="ja-JP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6174964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8650" y="304271"/>
            <a:ext cx="7886700" cy="1104636"/>
          </a:xfrm>
          <a:prstGeom prst="rect">
            <a:avLst/>
          </a:prstGeom>
        </p:spPr>
        <p:txBody>
          <a:bodyPr/>
          <a:lstStyle/>
          <a:p>
            <a:r>
              <a:rPr lang="fr-FR" altLang="ja-JP"/>
              <a:t>Modifiez le style du titre</a:t>
            </a:r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6753972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580461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9841" y="381000"/>
            <a:ext cx="2949178" cy="13335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887391" y="822855"/>
            <a:ext cx="4629150" cy="4061354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altLang="ja-JP"/>
              <a:t>Cliquez pour modifier les styles du texte du masque</a:t>
            </a:r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629841" y="1714500"/>
            <a:ext cx="2949178" cy="317632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 altLang="ja-JP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18972335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9841" y="381000"/>
            <a:ext cx="2949178" cy="13335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3887391" y="822855"/>
            <a:ext cx="4629150" cy="4061354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fr-FR" altLang="ja-JP" noProof="0"/>
              <a:t>Cliquez sur l'icône pour ajouter une image</a:t>
            </a:r>
            <a:endParaRPr lang="ja-JP" altLang="en-US" noProof="0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629841" y="1714500"/>
            <a:ext cx="2949178" cy="317632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 altLang="ja-JP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33312148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8650" y="304271"/>
            <a:ext cx="7886700" cy="1104636"/>
          </a:xfrm>
          <a:prstGeom prst="rect">
            <a:avLst/>
          </a:prstGeom>
        </p:spPr>
        <p:txBody>
          <a:bodyPr/>
          <a:lstStyle/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628650" y="1521354"/>
            <a:ext cx="7886700" cy="36468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altLang="ja-JP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348306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543675" y="304271"/>
            <a:ext cx="1971675" cy="4843198"/>
          </a:xfrm>
          <a:prstGeom prst="rect">
            <a:avLst/>
          </a:prstGeom>
        </p:spPr>
        <p:txBody>
          <a:bodyPr vert="eaVert"/>
          <a:lstStyle/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628650" y="304271"/>
            <a:ext cx="5800725" cy="484319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altLang="ja-JP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25037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テキスト プレースホルダー 2">
            <a:extLst>
              <a:ext uri="{FF2B5EF4-FFF2-40B4-BE49-F238E27FC236}">
                <a16:creationId xmlns:a16="http://schemas.microsoft.com/office/drawing/2014/main" id="{43CB1E1E-F5BE-7575-A3D2-39AC1C4AED5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520825"/>
            <a:ext cx="7886700" cy="364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/>
              <a:t>マスター テキストの書式設定
第 </a:t>
            </a:r>
            <a:r>
              <a:rPr lang="en-US" altLang="ja-JP"/>
              <a:t>2 </a:t>
            </a:r>
            <a:r>
              <a:rPr lang="ja-JP" altLang="en-US"/>
              <a:t>レベル
第 </a:t>
            </a:r>
            <a:r>
              <a:rPr lang="en-US" altLang="ja-JP"/>
              <a:t>3 </a:t>
            </a:r>
            <a:r>
              <a:rPr lang="ja-JP" altLang="en-US"/>
              <a:t>レベル
第 </a:t>
            </a:r>
            <a:r>
              <a:rPr lang="en-US" altLang="ja-JP"/>
              <a:t>4 </a:t>
            </a:r>
            <a:r>
              <a:rPr lang="ja-JP" altLang="en-US"/>
              <a:t>レベル
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1027" name="タイトル プレースホルダー 7">
            <a:extLst>
              <a:ext uri="{FF2B5EF4-FFF2-40B4-BE49-F238E27FC236}">
                <a16:creationId xmlns:a16="http://schemas.microsoft.com/office/drawing/2014/main" id="{149A24C0-7BE5-EB0E-7EF3-F1C54BBBDC2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04800"/>
            <a:ext cx="7886700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CO" altLang="fr-FR"/>
              <a:t>ENTATION TIt</a:t>
            </a:r>
            <a:endParaRPr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5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hf sldNum="0" hdr="0" dt="0"/>
  <p:txStyles>
    <p:titleStyle>
      <a:lvl1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kumimoji="1" sz="4500" kern="1200">
          <a:solidFill>
            <a:schemeClr val="tx1"/>
          </a:solidFill>
          <a:latin typeface="Lato Black" panose="020F0502020204030203" pitchFamily="34" charset="0"/>
          <a:ea typeface="Lato Black" panose="020F0502020204030203" pitchFamily="34" charset="0"/>
          <a:cs typeface="Lato Black" panose="020F0502020204030203" pitchFamily="34" charset="0"/>
        </a:defRPr>
      </a:lvl1pPr>
      <a:lvl2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ea typeface="Lato Black" panose="020F0502020204030203" pitchFamily="34" charset="0"/>
          <a:cs typeface="Lato Black" panose="020F0502020204030203" pitchFamily="34" charset="0"/>
        </a:defRPr>
      </a:lvl2pPr>
      <a:lvl3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ea typeface="Lato Black" panose="020F0502020204030203" pitchFamily="34" charset="0"/>
          <a:cs typeface="Lato Black" panose="020F0502020204030203" pitchFamily="34" charset="0"/>
        </a:defRPr>
      </a:lvl3pPr>
      <a:lvl4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ea typeface="Lato Black" panose="020F0502020204030203" pitchFamily="34" charset="0"/>
          <a:cs typeface="Lato Black" panose="020F0502020204030203" pitchFamily="34" charset="0"/>
        </a:defRPr>
      </a:lvl4pPr>
      <a:lvl5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ea typeface="Lato Black" panose="020F0502020204030203" pitchFamily="34" charset="0"/>
          <a:cs typeface="Lato Black" panose="020F0502020204030203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cs typeface="Lato Black" panose="020F0502020204030203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cs typeface="Lato Black" panose="020F0502020204030203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cs typeface="Lato Black" panose="020F0502020204030203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cs typeface="Lato Black" panose="020F0502020204030203" pitchFamily="34" charset="0"/>
        </a:defRPr>
      </a:lvl9pPr>
    </p:titleStyle>
    <p:bodyStyle>
      <a:lvl1pPr marL="171450" indent="-171450" algn="l" defTabSz="685800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5143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umimoji="1"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umimoji="1"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umimoji="1"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9932A193-9798-A289-02E6-D20E5AE925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6050" y="184150"/>
            <a:ext cx="8604250" cy="836613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altLang="zh-CN" sz="2900" b="1">
                <a:solidFill>
                  <a:srgbClr val="009797"/>
                </a:solidFill>
                <a:ea typeface="宋体" panose="02010600030101010101" pitchFamily="2" charset="-122"/>
              </a:rPr>
              <a:t>Main</a:t>
            </a:r>
            <a:r>
              <a:rPr lang="es-CO" altLang="zh-CN" sz="2900" b="1">
                <a:solidFill>
                  <a:srgbClr val="009797"/>
                </a:solidFill>
                <a:ea typeface="宋体" panose="02010600030101010101" pitchFamily="2" charset="-122"/>
              </a:rPr>
              <a:t> projects of </a:t>
            </a:r>
            <a:r>
              <a:rPr lang="en-US" altLang="zh-CN" sz="2900" b="1" i="1">
                <a:solidFill>
                  <a:srgbClr val="009797"/>
                </a:solidFill>
                <a:ea typeface="宋体" panose="02010600030101010101" pitchFamily="2" charset="-122"/>
              </a:rPr>
              <a:t>Development</a:t>
            </a:r>
            <a:r>
              <a:rPr lang="zh-CN" altLang="en-US" sz="2900" b="1" i="1">
                <a:solidFill>
                  <a:srgbClr val="009797"/>
                </a:solidFill>
                <a:ea typeface="宋体" panose="02010600030101010101" pitchFamily="2" charset="-122"/>
              </a:rPr>
              <a:t> </a:t>
            </a:r>
            <a:r>
              <a:rPr lang="en-US" altLang="zh-CN" sz="2900" b="1" i="1">
                <a:solidFill>
                  <a:srgbClr val="009797"/>
                </a:solidFill>
                <a:ea typeface="宋体" panose="02010600030101010101" pitchFamily="2" charset="-122"/>
              </a:rPr>
              <a:t>and</a:t>
            </a:r>
            <a:r>
              <a:rPr lang="zh-CN" altLang="en-US" sz="2900" b="1" i="1">
                <a:solidFill>
                  <a:srgbClr val="009797"/>
                </a:solidFill>
                <a:ea typeface="宋体" panose="02010600030101010101" pitchFamily="2" charset="-122"/>
              </a:rPr>
              <a:t> </a:t>
            </a:r>
            <a:r>
              <a:rPr lang="en-US" altLang="zh-CN" sz="2900" b="1" i="1">
                <a:solidFill>
                  <a:srgbClr val="009797"/>
                </a:solidFill>
                <a:ea typeface="宋体" panose="02010600030101010101" pitchFamily="2" charset="-122"/>
              </a:rPr>
              <a:t>Promotion Standing Committee</a:t>
            </a:r>
            <a:r>
              <a:rPr lang="zh-CN" altLang="en-US" sz="2900" b="1" i="1">
                <a:solidFill>
                  <a:srgbClr val="009797"/>
                </a:solidFill>
                <a:ea typeface="宋体" panose="02010600030101010101" pitchFamily="2" charset="-122"/>
              </a:rPr>
              <a:t> </a:t>
            </a:r>
            <a:endParaRPr lang="ja-JP" altLang="en-US" sz="2900">
              <a:solidFill>
                <a:srgbClr val="404040"/>
              </a:solidFill>
              <a:ea typeface="ＭＳ Ｐゴシック" panose="020B0600070205080204" pitchFamily="34" charset="-128"/>
            </a:endParaRPr>
          </a:p>
        </p:txBody>
      </p:sp>
      <p:sp>
        <p:nvSpPr>
          <p:cNvPr id="3" name="字幕 2">
            <a:extLst>
              <a:ext uri="{FF2B5EF4-FFF2-40B4-BE49-F238E27FC236}">
                <a16:creationId xmlns:a16="http://schemas.microsoft.com/office/drawing/2014/main" id="{2AC4C4F2-A5CD-56BC-45AB-FB98CCF0B7B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12838" y="3781425"/>
            <a:ext cx="7169150" cy="722313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ja-JP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IEA Council meeting: Oct 28-29, 2025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altLang="ja-JP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Presenter: </a:t>
            </a:r>
            <a:r>
              <a:rPr lang="en-US" altLang="ja-JP" sz="20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Wei ZHANG</a:t>
            </a:r>
          </a:p>
        </p:txBody>
      </p:sp>
      <p:pic>
        <p:nvPicPr>
          <p:cNvPr id="4100" name="図 7" descr="物体 が含まれている画像&#10;&#10;自動的に生成された説明">
            <a:extLst>
              <a:ext uri="{FF2B5EF4-FFF2-40B4-BE49-F238E27FC236}">
                <a16:creationId xmlns:a16="http://schemas.microsoft.com/office/drawing/2014/main" id="{694F6BFC-2EA3-38AE-B9F5-25B161746F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620"/>
          <a:stretch>
            <a:fillRect/>
          </a:stretch>
        </p:blipFill>
        <p:spPr bwMode="auto">
          <a:xfrm>
            <a:off x="7570788" y="3983038"/>
            <a:ext cx="1422400" cy="71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1" name="TextBox 4">
            <a:extLst>
              <a:ext uri="{FF2B5EF4-FFF2-40B4-BE49-F238E27FC236}">
                <a16:creationId xmlns:a16="http://schemas.microsoft.com/office/drawing/2014/main" id="{A58A6A73-CB6F-F955-8AE6-168F05C2CA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9013" y="1195388"/>
            <a:ext cx="6978650" cy="210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1200150" indent="-4572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eaLnBrk="1" hangingPunct="1"/>
            <a:r>
              <a:rPr lang="en-GB" altLang="fr-FR" sz="2000" b="1"/>
              <a:t>List of Projects</a:t>
            </a:r>
          </a:p>
          <a:p>
            <a:pPr lvl="1" eaLnBrk="1" hangingPunct="1">
              <a:spcBef>
                <a:spcPts val="600"/>
              </a:spcBef>
              <a:buFont typeface="Calibri" panose="020F0502020204030204" pitchFamily="34" charset="0"/>
              <a:buAutoNum type="arabicPeriod"/>
            </a:pPr>
            <a:r>
              <a:rPr lang="en-US" altLang="fr-FR" sz="2400"/>
              <a:t>Promote inter-society/region collaborations</a:t>
            </a:r>
          </a:p>
          <a:p>
            <a:pPr lvl="1" eaLnBrk="1" hangingPunct="1">
              <a:spcBef>
                <a:spcPts val="600"/>
              </a:spcBef>
              <a:buFont typeface="Calibri" panose="020F0502020204030204" pitchFamily="34" charset="0"/>
              <a:buAutoNum type="arabicPeriod"/>
            </a:pPr>
            <a:r>
              <a:rPr lang="en-US" altLang="fr-FR" sz="2400"/>
              <a:t>Secure and promote IEA awards to recognize key individuals/groups</a:t>
            </a:r>
          </a:p>
          <a:p>
            <a:pPr lvl="1" eaLnBrk="1" hangingPunct="1">
              <a:spcBef>
                <a:spcPts val="600"/>
              </a:spcBef>
              <a:buFont typeface="Calibri" panose="020F0502020204030204" pitchFamily="34" charset="0"/>
              <a:buAutoNum type="arabicPeriod"/>
            </a:pPr>
            <a:r>
              <a:rPr lang="en-US" altLang="fr-FR" sz="2400"/>
              <a:t>Promote some </a:t>
            </a:r>
            <a:r>
              <a:rPr lang="en-US" altLang="zh-CN" sz="2400"/>
              <a:t>major </a:t>
            </a:r>
            <a:r>
              <a:rPr lang="en-US" altLang="fr-FR" sz="2400"/>
              <a:t>platforms and events</a:t>
            </a:r>
            <a:endParaRPr lang="en-GB" altLang="fr-FR" sz="24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re 1">
            <a:extLst>
              <a:ext uri="{FF2B5EF4-FFF2-40B4-BE49-F238E27FC236}">
                <a16:creationId xmlns:a16="http://schemas.microsoft.com/office/drawing/2014/main" id="{5D4AB306-B45A-0B39-4371-B60DF4F3CDD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74650" y="95250"/>
            <a:ext cx="8264525" cy="647700"/>
          </a:xfrm>
        </p:spPr>
        <p:txBody>
          <a:bodyPr/>
          <a:lstStyle/>
          <a:p>
            <a:pPr algn="ctr" eaLnBrk="1" hangingPunct="1"/>
            <a:r>
              <a:rPr lang="en-US" altLang="fr-FR" sz="3200"/>
              <a:t>Promote inter-society/region collaborations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C2C7160-0441-CC84-FDC2-E6BE6F4137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4650" y="803275"/>
            <a:ext cx="3868738" cy="369888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pPr eaLnBrk="1" hangingPunct="1">
              <a:defRPr/>
            </a:pPr>
            <a:r>
              <a:rPr lang="fr-CA" dirty="0"/>
              <a:t>Value-add</a:t>
            </a:r>
          </a:p>
        </p:txBody>
      </p:sp>
      <p:sp>
        <p:nvSpPr>
          <p:cNvPr id="10" name="コンテンツ プレースホルダー 3">
            <a:extLst>
              <a:ext uri="{FF2B5EF4-FFF2-40B4-BE49-F238E27FC236}">
                <a16:creationId xmlns:a16="http://schemas.microsoft.com/office/drawing/2014/main" id="{0D986634-EB3A-1BAD-5159-6F8873D330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58775" y="1212850"/>
            <a:ext cx="3868738" cy="1784350"/>
          </a:xfrm>
          <a:solidFill>
            <a:schemeClr val="accent2">
              <a:lumMod val="40000"/>
              <a:lumOff val="60000"/>
            </a:schemeClr>
          </a:solidFill>
        </p:spPr>
        <p:txBody>
          <a:bodyPr rtlCol="0">
            <a:normAutofit fontScale="77500" lnSpcReduction="20000"/>
          </a:bodyPr>
          <a:lstStyle/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US" sz="1800" dirty="0">
                <a:ea typeface="Calibri" panose="020F0502020204030204" pitchFamily="34" charset="0"/>
                <a:cs typeface="Times New Roman" panose="02020603050405020304" pitchFamily="18" charset="0"/>
              </a:rPr>
              <a:t>Supported </a:t>
            </a:r>
            <a:r>
              <a:rPr lang="en-US" sz="1800" dirty="0">
                <a:highlight>
                  <a:srgbClr val="FFFF00"/>
                </a:highlight>
                <a:ea typeface="Calibri" panose="020F0502020204030204" pitchFamily="34" charset="0"/>
                <a:cs typeface="Times New Roman" panose="02020603050405020304" pitchFamily="18" charset="0"/>
              </a:rPr>
              <a:t>36</a:t>
            </a:r>
            <a:r>
              <a:rPr lang="en-US" sz="1800" dirty="0">
                <a:ea typeface="Calibri" panose="020F0502020204030204" pitchFamily="34" charset="0"/>
                <a:cs typeface="Times New Roman" panose="02020603050405020304" pitchFamily="18" charset="0"/>
              </a:rPr>
              <a:t> out of 56</a:t>
            </a:r>
            <a:r>
              <a:rPr lang="es-CO" sz="1800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a typeface="Calibri" panose="020F0502020204030204" pitchFamily="34" charset="0"/>
                <a:cs typeface="Times New Roman" panose="02020603050405020304" pitchFamily="18" charset="0"/>
              </a:rPr>
              <a:t>federated</a:t>
            </a:r>
            <a:r>
              <a:rPr lang="es-CO" sz="1800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a typeface="Calibri" panose="020F0502020204030204" pitchFamily="34" charset="0"/>
                <a:cs typeface="Times New Roman" panose="02020603050405020304" pitchFamily="18" charset="0"/>
              </a:rPr>
              <a:t>societies</a:t>
            </a:r>
            <a:r>
              <a:rPr lang="es-CO" sz="1800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zh-CN" sz="1800" dirty="0">
                <a:ea typeface="Calibri" panose="020F0502020204030204" pitchFamily="34" charset="0"/>
                <a:cs typeface="Times New Roman" panose="02020603050405020304" pitchFamily="18" charset="0"/>
              </a:rPr>
              <a:t>to participate</a:t>
            </a:r>
            <a:r>
              <a:rPr lang="es-CO" sz="1800" dirty="0"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de-DE" sz="18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1800" dirty="0">
                <a:ea typeface="Calibri" panose="020F0502020204030204" pitchFamily="34" charset="0"/>
                <a:cs typeface="Times New Roman" panose="02020603050405020304" pitchFamily="18" charset="0"/>
              </a:rPr>
              <a:t>In partnership with </a:t>
            </a:r>
            <a:r>
              <a:rPr lang="en-GB" sz="1800" dirty="0">
                <a:highlight>
                  <a:srgbClr val="FFFF00"/>
                </a:highlight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n-GB" sz="1800" dirty="0">
                <a:ea typeface="Calibri" panose="020F0502020204030204" pitchFamily="34" charset="0"/>
                <a:cs typeface="Times New Roman" panose="02020603050405020304" pitchFamily="18" charset="0"/>
              </a:rPr>
              <a:t> universities and </a:t>
            </a:r>
            <a:r>
              <a:rPr lang="en-GB" sz="1800" dirty="0">
                <a:highlight>
                  <a:srgbClr val="FFFF00"/>
                </a:highlight>
                <a:ea typeface="Calibri" panose="020F0502020204030204" pitchFamily="34" charset="0"/>
                <a:cs typeface="Times New Roman" panose="02020603050405020304" pitchFamily="18" charset="0"/>
              </a:rPr>
              <a:t>16</a:t>
            </a:r>
            <a:r>
              <a:rPr lang="en-GB" sz="1800" dirty="0">
                <a:ea typeface="Calibri" panose="020F0502020204030204" pitchFamily="34" charset="0"/>
                <a:cs typeface="Times New Roman" panose="02020603050405020304" pitchFamily="18" charset="0"/>
              </a:rPr>
              <a:t> companies to get financial support for our council members and for the conference HFE&amp;AI 2025.</a:t>
            </a:r>
            <a:endParaRPr lang="en-US" sz="1200" dirty="0">
              <a:latin typeface="Verdan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1800" dirty="0">
                <a:ea typeface="Calibri" panose="020F0502020204030204" pitchFamily="34" charset="0"/>
                <a:cs typeface="Times New Roman" panose="02020603050405020304" pitchFamily="18" charset="0"/>
              </a:rPr>
              <a:t>Invited </a:t>
            </a:r>
            <a:r>
              <a:rPr lang="en-US" sz="1800" dirty="0" err="1">
                <a:ea typeface="Calibri" panose="020F0502020204030204" pitchFamily="34" charset="0"/>
                <a:cs typeface="Times New Roman" panose="02020603050405020304" pitchFamily="18" charset="0"/>
              </a:rPr>
              <a:t>EiCs</a:t>
            </a:r>
            <a:r>
              <a:rPr lang="en-US" sz="1800" dirty="0">
                <a:ea typeface="Calibri" panose="020F0502020204030204" pitchFamily="34" charset="0"/>
                <a:cs typeface="Times New Roman" panose="02020603050405020304" pitchFamily="18" charset="0"/>
              </a:rPr>
              <a:t> of </a:t>
            </a:r>
            <a:r>
              <a:rPr lang="en-US" altLang="zh-CN" sz="1800" dirty="0">
                <a:highlight>
                  <a:srgbClr val="FFFF00"/>
                </a:highlight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n-US" altLang="zh-CN" sz="1800" dirty="0">
                <a:ea typeface="Calibri" panose="020F0502020204030204" pitchFamily="34" charset="0"/>
                <a:cs typeface="Times New Roman" panose="02020603050405020304" pitchFamily="18" charset="0"/>
              </a:rPr>
              <a:t> HFE</a:t>
            </a:r>
            <a:r>
              <a:rPr lang="zh-CN" altLang="en-US" sz="1800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zh-CN" sz="1800" dirty="0">
                <a:ea typeface="Calibri" panose="020F0502020204030204" pitchFamily="34" charset="0"/>
                <a:cs typeface="Times New Roman" panose="02020603050405020304" pitchFamily="18" charset="0"/>
              </a:rPr>
              <a:t>journals (Ergonomics, ADVEI, Cognition, Technology and Work)</a:t>
            </a:r>
            <a:r>
              <a:rPr lang="zh-CN" altLang="en-US" sz="1800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zh-CN" sz="1800" dirty="0">
                <a:ea typeface="Calibri" panose="020F0502020204030204" pitchFamily="34" charset="0"/>
                <a:cs typeface="Times New Roman" panose="02020603050405020304" pitchFamily="18" charset="0"/>
              </a:rPr>
              <a:t>as</a:t>
            </a:r>
            <a:r>
              <a:rPr lang="zh-CN" altLang="en-US" sz="1800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zh-CN" sz="1800" dirty="0">
                <a:ea typeface="Calibri" panose="020F0502020204030204" pitchFamily="34" charset="0"/>
                <a:cs typeface="Times New Roman" panose="02020603050405020304" pitchFamily="18" charset="0"/>
              </a:rPr>
              <a:t>keynote</a:t>
            </a:r>
            <a:r>
              <a:rPr lang="zh-CN" altLang="en-US" sz="1800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zh-CN" sz="1800" dirty="0">
                <a:ea typeface="Calibri" panose="020F0502020204030204" pitchFamily="34" charset="0"/>
                <a:cs typeface="Times New Roman" panose="02020603050405020304" pitchFamily="18" charset="0"/>
              </a:rPr>
              <a:t>speakers</a:t>
            </a:r>
            <a:r>
              <a:rPr lang="zh-CN" altLang="en-US" sz="1800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zh-CN" sz="1800" dirty="0">
                <a:ea typeface="Calibri" panose="020F0502020204030204" pitchFamily="34" charset="0"/>
                <a:cs typeface="Times New Roman" panose="02020603050405020304" pitchFamily="18" charset="0"/>
              </a:rPr>
              <a:t>on</a:t>
            </a:r>
            <a:r>
              <a:rPr lang="zh-CN" altLang="en-US" sz="1800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zh-CN" sz="1800" dirty="0"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zh-CN" altLang="en-US" sz="1800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zh-CN" sz="1800" dirty="0">
                <a:ea typeface="Calibri" panose="020F0502020204030204" pitchFamily="34" charset="0"/>
                <a:cs typeface="Times New Roman" panose="02020603050405020304" pitchFamily="18" charset="0"/>
              </a:rPr>
              <a:t>following HFE&amp;AI 2025 conference</a:t>
            </a:r>
            <a:endParaRPr lang="en-GB" sz="18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149" name="Espace réservé du texte 3">
            <a:extLst>
              <a:ext uri="{FF2B5EF4-FFF2-40B4-BE49-F238E27FC236}">
                <a16:creationId xmlns:a16="http://schemas.microsoft.com/office/drawing/2014/main" id="{011C3379-FDEF-3EB4-8F2C-E9B230BA48F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>
          <a:xfrm>
            <a:off x="4354513" y="788988"/>
            <a:ext cx="4430712" cy="392112"/>
          </a:xfrm>
          <a:solidFill>
            <a:srgbClr val="66FF99"/>
          </a:solidFill>
        </p:spPr>
        <p:txBody>
          <a:bodyPr/>
          <a:lstStyle/>
          <a:p>
            <a:pPr eaLnBrk="1" hangingPunct="1"/>
            <a:r>
              <a:rPr lang="en-US" altLang="ja-JP"/>
              <a:t>Alignment with IEA Goals</a:t>
            </a:r>
            <a:endParaRPr lang="fr-CA" altLang="fr-FR">
              <a:ea typeface="メイリオ" panose="020B0604030504040204" pitchFamily="34" charset="-128"/>
            </a:endParaRPr>
          </a:p>
        </p:txBody>
      </p:sp>
      <p:sp>
        <p:nvSpPr>
          <p:cNvPr id="6150" name="Espace réservé du contenu 4">
            <a:extLst>
              <a:ext uri="{FF2B5EF4-FFF2-40B4-BE49-F238E27FC236}">
                <a16:creationId xmlns:a16="http://schemas.microsoft.com/office/drawing/2014/main" id="{DD06E930-CC1E-1CAC-4F82-03FAAD7FCBDD}"/>
              </a:ext>
            </a:extLst>
          </p:cNvPr>
          <p:cNvSpPr>
            <a:spLocks noGrp="1" noChangeArrowheads="1"/>
          </p:cNvSpPr>
          <p:nvPr>
            <p:ph sz="quarter" idx="4"/>
          </p:nvPr>
        </p:nvSpPr>
        <p:spPr>
          <a:xfrm>
            <a:off x="4357688" y="1212850"/>
            <a:ext cx="4430712" cy="1784350"/>
          </a:xfrm>
          <a:solidFill>
            <a:srgbClr val="66FF99"/>
          </a:solidFill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US" altLang="zh-CN" sz="1700">
                <a:ea typeface="Calibri" panose="020F0502020204030204" pitchFamily="34" charset="0"/>
                <a:cs typeface="Times New Roman" panose="02020603050405020304" pitchFamily="18" charset="0"/>
              </a:rPr>
              <a:t>Engage stakeholders (Policy 1)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altLang="zh-CN" sz="1700">
                <a:ea typeface="Calibri" panose="020F0502020204030204" pitchFamily="34" charset="0"/>
                <a:cs typeface="Times New Roman" panose="02020603050405020304" pitchFamily="18" charset="0"/>
              </a:rPr>
              <a:t>Collaborate with and reinforce IEA networks (Policy 2)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altLang="zh-CN" sz="1700">
                <a:ea typeface="Calibri" panose="020F0502020204030204" pitchFamily="34" charset="0"/>
                <a:cs typeface="Times New Roman" panose="02020603050405020304" pitchFamily="18" charset="0"/>
              </a:rPr>
              <a:t>Contribute to science, technology and practice (Policy 3)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altLang="zh-CN" sz="1700">
                <a:ea typeface="Calibri" panose="020F0502020204030204" pitchFamily="34" charset="0"/>
                <a:cs typeface="Times New Roman" panose="02020603050405020304" pitchFamily="18" charset="0"/>
              </a:rPr>
              <a:t>Reinforce the infrastructure of IEA (Policy 6)</a:t>
            </a:r>
            <a:endParaRPr lang="fr-CA" altLang="zh-CN" sz="170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151" name="Espace réservé du texte 2">
            <a:extLst>
              <a:ext uri="{FF2B5EF4-FFF2-40B4-BE49-F238E27FC236}">
                <a16:creationId xmlns:a16="http://schemas.microsoft.com/office/drawing/2014/main" id="{72CCAB0C-1DD1-ABC9-FF60-2297FD8AB7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4650" y="3132138"/>
            <a:ext cx="3868738" cy="417512"/>
          </a:xfrm>
          <a:prstGeom prst="rect">
            <a:avLst/>
          </a:prstGeom>
          <a:solidFill>
            <a:srgbClr val="DAD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3429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6858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0287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3716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18288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2860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7432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2004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fr-CA" altLang="fr-FR" sz="1800" b="1"/>
              <a:t>Stakeholder Needs to be met</a:t>
            </a:r>
          </a:p>
        </p:txBody>
      </p:sp>
      <p:sp>
        <p:nvSpPr>
          <p:cNvPr id="6152" name="コンテンツ プレースホルダー 3">
            <a:extLst>
              <a:ext uri="{FF2B5EF4-FFF2-40B4-BE49-F238E27FC236}">
                <a16:creationId xmlns:a16="http://schemas.microsoft.com/office/drawing/2014/main" id="{34B83587-BEDC-D5EE-9CA9-752D8B84EA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4650" y="3587750"/>
            <a:ext cx="3868738" cy="747713"/>
          </a:xfrm>
          <a:prstGeom prst="rect">
            <a:avLst/>
          </a:prstGeom>
          <a:solidFill>
            <a:srgbClr val="DAD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5143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8572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2001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5430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0002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4574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9146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3718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US" altLang="zh-CN" sz="1100">
                <a:ea typeface="Calibri" panose="020F0502020204030204" pitchFamily="34" charset="0"/>
                <a:cs typeface="Times New Roman" panose="02020603050405020304" pitchFamily="18" charset="0"/>
              </a:rPr>
              <a:t>Annual council meeting</a:t>
            </a:r>
            <a:endParaRPr lang="de-DE" altLang="zh-CN" sz="11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lang="en-US" altLang="zh-CN" sz="1100">
                <a:ea typeface="Calibri" panose="020F0502020204030204" pitchFamily="34" charset="0"/>
                <a:cs typeface="Times New Roman" panose="02020603050405020304" pitchFamily="18" charset="0"/>
              </a:rPr>
              <a:t>Interaction with over 10 major Chinese university HFE groups</a:t>
            </a:r>
            <a:endParaRPr lang="de-DE" altLang="zh-CN" sz="11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lang="en-US" altLang="zh-CN" sz="1100">
                <a:ea typeface="Calibri" panose="020F0502020204030204" pitchFamily="34" charset="0"/>
                <a:cs typeface="Times New Roman" panose="02020603050405020304" pitchFamily="18" charset="0"/>
              </a:rPr>
              <a:t>Journal</a:t>
            </a:r>
            <a:r>
              <a:rPr lang="es-CO" altLang="zh-CN" sz="110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zh-CN" sz="1100">
                <a:ea typeface="Calibri" panose="020F0502020204030204" pitchFamily="34" charset="0"/>
                <a:cs typeface="Times New Roman" panose="02020603050405020304" pitchFamily="18" charset="0"/>
              </a:rPr>
              <a:t>promotion (T&amp;F)</a:t>
            </a:r>
          </a:p>
        </p:txBody>
      </p:sp>
      <p:sp>
        <p:nvSpPr>
          <p:cNvPr id="6153" name="Espace réservé du texte 3">
            <a:extLst>
              <a:ext uri="{FF2B5EF4-FFF2-40B4-BE49-F238E27FC236}">
                <a16:creationId xmlns:a16="http://schemas.microsoft.com/office/drawing/2014/main" id="{68778555-A978-8CA6-4B30-7740166463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54513" y="3146425"/>
            <a:ext cx="4433887" cy="403225"/>
          </a:xfrm>
          <a:prstGeom prst="rect">
            <a:avLst/>
          </a:prstGeom>
          <a:solidFill>
            <a:srgbClr val="79D9D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3429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6858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0287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3716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18288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2860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7432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2004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ja-JP" sz="1800" b="1"/>
              <a:t>Project outline including status </a:t>
            </a:r>
          </a:p>
        </p:txBody>
      </p:sp>
      <p:sp>
        <p:nvSpPr>
          <p:cNvPr id="9" name="Espace réservé du contenu 4">
            <a:extLst>
              <a:ext uri="{FF2B5EF4-FFF2-40B4-BE49-F238E27FC236}">
                <a16:creationId xmlns:a16="http://schemas.microsoft.com/office/drawing/2014/main" id="{BECE3B92-BD06-4727-8489-92C194FB15FD}"/>
              </a:ext>
            </a:extLst>
          </p:cNvPr>
          <p:cNvSpPr txBox="1">
            <a:spLocks/>
          </p:cNvSpPr>
          <p:nvPr/>
        </p:nvSpPr>
        <p:spPr bwMode="auto">
          <a:xfrm>
            <a:off x="4354513" y="3587750"/>
            <a:ext cx="4433887" cy="687388"/>
          </a:xfrm>
          <a:prstGeom prst="rect">
            <a:avLst/>
          </a:prstGeom>
          <a:solidFill>
            <a:srgbClr val="79D9D7"/>
          </a:solidFill>
          <a:ln>
            <a:noFill/>
          </a:ln>
        </p:spPr>
        <p:txBody>
          <a:bodyPr/>
          <a:lstStyle>
            <a:lvl1pPr marL="171450" indent="-171450" algn="l" defTabSz="685800" rtl="0" fontAlgn="base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5143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None/>
              <a:defRPr/>
            </a:pPr>
            <a:r>
              <a:rPr lang="en-US" altLang="zh-CN" sz="1100" dirty="0"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43 tickets booked for IEA representatives</a:t>
            </a:r>
            <a:r>
              <a:rPr lang="en-US" sz="1100" dirty="0"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The success of HFE&amp;AI 2024 and 2025 Conference has gained sufficient experience, and confidence for conference operation and funds raising </a:t>
            </a:r>
            <a:endParaRPr lang="de-DE" sz="1100" dirty="0">
              <a:latin typeface="Lato" panose="020F050202020403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endParaRPr lang="fr-CA" sz="9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re 1">
            <a:extLst>
              <a:ext uri="{FF2B5EF4-FFF2-40B4-BE49-F238E27FC236}">
                <a16:creationId xmlns:a16="http://schemas.microsoft.com/office/drawing/2014/main" id="{EEDE171F-3666-F745-3359-B30A7757867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28650" y="139700"/>
            <a:ext cx="7886700" cy="1104900"/>
          </a:xfrm>
        </p:spPr>
        <p:txBody>
          <a:bodyPr/>
          <a:lstStyle/>
          <a:p>
            <a:pPr algn="ctr" eaLnBrk="1" hangingPunct="1"/>
            <a:r>
              <a:rPr lang="en-US" altLang="zh-CN">
                <a:ea typeface="宋体" panose="02010600030101010101" pitchFamily="2" charset="-122"/>
              </a:rPr>
              <a:t>IEA Awards Co-Project</a:t>
            </a:r>
            <a:endParaRPr lang="fr-CA" altLang="fr-FR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6EA9CD1-76C7-BDE2-ED0A-95600BF4D7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09575" y="1173163"/>
            <a:ext cx="3868738" cy="369887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pPr eaLnBrk="1" hangingPunct="1">
              <a:defRPr/>
            </a:pPr>
            <a:r>
              <a:rPr lang="fr-CA" dirty="0"/>
              <a:t>Value-add</a:t>
            </a:r>
          </a:p>
        </p:txBody>
      </p:sp>
      <p:sp>
        <p:nvSpPr>
          <p:cNvPr id="10" name="コンテンツ プレースホルダー 3">
            <a:extLst>
              <a:ext uri="{FF2B5EF4-FFF2-40B4-BE49-F238E27FC236}">
                <a16:creationId xmlns:a16="http://schemas.microsoft.com/office/drawing/2014/main" id="{6BD36A4F-3B78-D3B7-D454-9C401D336C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93700" y="1582738"/>
            <a:ext cx="3868738" cy="1784350"/>
          </a:xfrm>
          <a:solidFill>
            <a:schemeClr val="accent2">
              <a:lumMod val="40000"/>
              <a:lumOff val="60000"/>
            </a:schemeClr>
          </a:solidFill>
        </p:spPr>
        <p:txBody>
          <a:bodyPr rtlCol="0">
            <a:normAutofit fontScale="92500" lnSpcReduction="10000"/>
          </a:bodyPr>
          <a:lstStyle/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US" sz="1800" dirty="0">
                <a:ea typeface="Calibri" panose="020F0502020204030204" pitchFamily="34" charset="0"/>
                <a:cs typeface="Times New Roman" panose="02020603050405020304" pitchFamily="18" charset="0"/>
              </a:rPr>
              <a:t>Attract as many </a:t>
            </a:r>
            <a:r>
              <a:rPr lang="en-US" altLang="zh-CN" sz="1800" dirty="0">
                <a:ea typeface="Calibri" panose="020F0502020204030204" pitchFamily="34" charset="0"/>
                <a:cs typeface="Times New Roman" panose="02020603050405020304" pitchFamily="18" charset="0"/>
              </a:rPr>
              <a:t>nominations for IEA awards </a:t>
            </a:r>
            <a:r>
              <a:rPr lang="en-US" sz="1800" dirty="0">
                <a:ea typeface="Calibri" panose="020F0502020204030204" pitchFamily="34" charset="0"/>
                <a:cs typeface="Times New Roman" panose="02020603050405020304" pitchFamily="18" charset="0"/>
              </a:rPr>
              <a:t>as possible from federated societies</a:t>
            </a:r>
            <a:r>
              <a:rPr lang="en-US" altLang="zh-CN" sz="1800" dirty="0"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18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1800" dirty="0">
                <a:ea typeface="Calibri" panose="020F0502020204030204" pitchFamily="34" charset="0"/>
                <a:cs typeface="Times New Roman" panose="02020603050405020304" pitchFamily="18" charset="0"/>
              </a:rPr>
              <a:t>Recognize high-impact individuals/groups/institutions.</a:t>
            </a:r>
            <a:endParaRPr lang="en-US" sz="1200" dirty="0">
              <a:latin typeface="Verdan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1800" dirty="0">
                <a:ea typeface="Calibri" panose="020F0502020204030204" pitchFamily="34" charset="0"/>
                <a:cs typeface="Times New Roman" panose="02020603050405020304" pitchFamily="18" charset="0"/>
              </a:rPr>
              <a:t>Promote win-win IEA-partner cooperations (future new awards?)</a:t>
            </a:r>
          </a:p>
        </p:txBody>
      </p:sp>
      <p:sp>
        <p:nvSpPr>
          <p:cNvPr id="8197" name="Espace réservé du texte 3">
            <a:extLst>
              <a:ext uri="{FF2B5EF4-FFF2-40B4-BE49-F238E27FC236}">
                <a16:creationId xmlns:a16="http://schemas.microsoft.com/office/drawing/2014/main" id="{B80C0639-E64B-8378-8DA1-640F822C1BB6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>
          <a:xfrm>
            <a:off x="4389438" y="1158875"/>
            <a:ext cx="4430712" cy="392113"/>
          </a:xfrm>
          <a:solidFill>
            <a:srgbClr val="66FF99"/>
          </a:solidFill>
        </p:spPr>
        <p:txBody>
          <a:bodyPr/>
          <a:lstStyle/>
          <a:p>
            <a:pPr eaLnBrk="1" hangingPunct="1"/>
            <a:r>
              <a:rPr lang="en-US" altLang="ja-JP"/>
              <a:t>Alignment with IEA Goals</a:t>
            </a:r>
            <a:endParaRPr lang="fr-CA" altLang="fr-FR">
              <a:ea typeface="メイリオ" panose="020B0604030504040204" pitchFamily="34" charset="-128"/>
            </a:endParaRPr>
          </a:p>
        </p:txBody>
      </p:sp>
      <p:sp>
        <p:nvSpPr>
          <p:cNvPr id="8198" name="Espace réservé du contenu 4">
            <a:extLst>
              <a:ext uri="{FF2B5EF4-FFF2-40B4-BE49-F238E27FC236}">
                <a16:creationId xmlns:a16="http://schemas.microsoft.com/office/drawing/2014/main" id="{4ED09654-1A4C-5723-8150-1A800D4E8582}"/>
              </a:ext>
            </a:extLst>
          </p:cNvPr>
          <p:cNvSpPr>
            <a:spLocks noGrp="1" noChangeArrowheads="1"/>
          </p:cNvSpPr>
          <p:nvPr>
            <p:ph sz="quarter" idx="4"/>
          </p:nvPr>
        </p:nvSpPr>
        <p:spPr>
          <a:xfrm>
            <a:off x="4392613" y="1582738"/>
            <a:ext cx="4430712" cy="1784350"/>
          </a:xfrm>
          <a:solidFill>
            <a:srgbClr val="66FF99"/>
          </a:solidFill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US" altLang="zh-CN" sz="1400">
                <a:ea typeface="Calibri" panose="020F0502020204030204" pitchFamily="34" charset="0"/>
                <a:cs typeface="Times New Roman" panose="02020603050405020304" pitchFamily="18" charset="0"/>
              </a:rPr>
              <a:t>Engage stakeholders (Policy 1)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altLang="zh-CN" sz="1400">
                <a:ea typeface="Calibri" panose="020F0502020204030204" pitchFamily="34" charset="0"/>
                <a:cs typeface="Times New Roman" panose="02020603050405020304" pitchFamily="18" charset="0"/>
              </a:rPr>
              <a:t>Collaborate with/reinforce IEA networks (Policy 2)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altLang="zh-CN" sz="1400">
                <a:ea typeface="Calibri" panose="020F0502020204030204" pitchFamily="34" charset="0"/>
                <a:cs typeface="Times New Roman" panose="02020603050405020304" pitchFamily="18" charset="0"/>
              </a:rPr>
              <a:t>Contribute to science, technology and practice (Policy 3)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altLang="zh-CN" sz="1400">
                <a:ea typeface="Calibri" panose="020F0502020204030204" pitchFamily="34" charset="0"/>
                <a:cs typeface="Times New Roman" panose="02020603050405020304" pitchFamily="18" charset="0"/>
              </a:rPr>
              <a:t>Identify the roles of IEA in promoting education, certification, and related matters (Policy 4)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altLang="zh-CN" sz="1400">
                <a:ea typeface="Calibri" panose="020F0502020204030204" pitchFamily="34" charset="0"/>
                <a:cs typeface="Times New Roman" panose="02020603050405020304" pitchFamily="18" charset="0"/>
              </a:rPr>
              <a:t>Reinforce relationships with external orgs (Policy 5)</a:t>
            </a:r>
          </a:p>
        </p:txBody>
      </p:sp>
      <p:sp>
        <p:nvSpPr>
          <p:cNvPr id="8199" name="Espace réservé du texte 2">
            <a:extLst>
              <a:ext uri="{FF2B5EF4-FFF2-40B4-BE49-F238E27FC236}">
                <a16:creationId xmlns:a16="http://schemas.microsoft.com/office/drawing/2014/main" id="{94D2160E-4369-8909-AFD6-38D0766C7B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9575" y="3502025"/>
            <a:ext cx="3868738" cy="417513"/>
          </a:xfrm>
          <a:prstGeom prst="rect">
            <a:avLst/>
          </a:prstGeom>
          <a:solidFill>
            <a:srgbClr val="DAD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3429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6858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0287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3716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18288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2860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7432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2004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fr-CA" altLang="fr-FR" sz="1800" b="1"/>
              <a:t>Stakeholder Needs to be met</a:t>
            </a:r>
          </a:p>
        </p:txBody>
      </p:sp>
      <p:sp>
        <p:nvSpPr>
          <p:cNvPr id="8200" name="コンテンツ プレースホルダー 3">
            <a:extLst>
              <a:ext uri="{FF2B5EF4-FFF2-40B4-BE49-F238E27FC236}">
                <a16:creationId xmlns:a16="http://schemas.microsoft.com/office/drawing/2014/main" id="{EF163ED9-9051-EA7E-D516-01FF9E2D3F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9575" y="3957638"/>
            <a:ext cx="3868738" cy="747712"/>
          </a:xfrm>
          <a:prstGeom prst="rect">
            <a:avLst/>
          </a:prstGeom>
          <a:solidFill>
            <a:srgbClr val="DAD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5143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8572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2001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5430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0002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4574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9146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3718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US" altLang="zh-CN" sz="1100">
                <a:ea typeface="Calibri" panose="020F0502020204030204" pitchFamily="34" charset="0"/>
                <a:cs typeface="Times New Roman" panose="02020603050405020304" pitchFamily="18" charset="0"/>
              </a:rPr>
              <a:t>Promote involvement of the federated societies</a:t>
            </a:r>
            <a:endParaRPr lang="de-DE" altLang="zh-CN" sz="11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lang="en-US" altLang="zh-CN" sz="1100">
                <a:ea typeface="Calibri" panose="020F0502020204030204" pitchFamily="34" charset="0"/>
                <a:cs typeface="Times New Roman" panose="02020603050405020304" pitchFamily="18" charset="0"/>
              </a:rPr>
              <a:t>Recognition of high-impact individuals/groups/institutions</a:t>
            </a:r>
          </a:p>
          <a:p>
            <a:pPr>
              <a:buFont typeface="Arial" panose="020B0604020202020204" pitchFamily="34" charset="0"/>
              <a:buNone/>
            </a:pPr>
            <a:r>
              <a:rPr lang="en-US" altLang="zh-CN" sz="1100">
                <a:ea typeface="Calibri" panose="020F0502020204030204" pitchFamily="34" charset="0"/>
                <a:cs typeface="Times New Roman" panose="02020603050405020304" pitchFamily="18" charset="0"/>
              </a:rPr>
              <a:t>Provide means for some companies to contribute to HFE </a:t>
            </a:r>
            <a:endParaRPr lang="de-DE" altLang="zh-CN" sz="110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201" name="Espace réservé du texte 3">
            <a:extLst>
              <a:ext uri="{FF2B5EF4-FFF2-40B4-BE49-F238E27FC236}">
                <a16:creationId xmlns:a16="http://schemas.microsoft.com/office/drawing/2014/main" id="{BE9B5BCA-90F5-890C-69A7-6503B24745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89438" y="3516313"/>
            <a:ext cx="4433887" cy="403225"/>
          </a:xfrm>
          <a:prstGeom prst="rect">
            <a:avLst/>
          </a:prstGeom>
          <a:solidFill>
            <a:srgbClr val="79D9D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3429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6858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0287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3716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18288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2860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7432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2004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ja-JP" sz="1800" b="1"/>
              <a:t>Project outline including status </a:t>
            </a:r>
          </a:p>
        </p:txBody>
      </p:sp>
      <p:sp>
        <p:nvSpPr>
          <p:cNvPr id="9" name="Espace réservé du contenu 4">
            <a:extLst>
              <a:ext uri="{FF2B5EF4-FFF2-40B4-BE49-F238E27FC236}">
                <a16:creationId xmlns:a16="http://schemas.microsoft.com/office/drawing/2014/main" id="{7DD5FE55-0CBA-4C89-50E9-A70214702C22}"/>
              </a:ext>
            </a:extLst>
          </p:cNvPr>
          <p:cNvSpPr txBox="1">
            <a:spLocks/>
          </p:cNvSpPr>
          <p:nvPr/>
        </p:nvSpPr>
        <p:spPr bwMode="auto">
          <a:xfrm>
            <a:off x="4389438" y="3957638"/>
            <a:ext cx="4433887" cy="687387"/>
          </a:xfrm>
          <a:prstGeom prst="rect">
            <a:avLst/>
          </a:prstGeom>
          <a:solidFill>
            <a:srgbClr val="79D9D7"/>
          </a:solidFill>
          <a:ln>
            <a:noFill/>
          </a:ln>
        </p:spPr>
        <p:txBody>
          <a:bodyPr/>
          <a:lstStyle>
            <a:lvl1pPr marL="171450" indent="-171450" algn="l" defTabSz="685800" rtl="0" fontAlgn="base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5143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None/>
              <a:defRPr/>
            </a:pPr>
            <a:r>
              <a:rPr lang="en-US" sz="1100" dirty="0"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3-</a:t>
            </a:r>
            <a:r>
              <a:rPr lang="en-US" altLang="zh-CN" sz="1100" dirty="0"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Yr.</a:t>
            </a:r>
            <a:r>
              <a:rPr lang="zh-CN" altLang="en-US" sz="1100" dirty="0"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zh-CN" sz="1100" dirty="0"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</a:t>
            </a:r>
            <a:r>
              <a:rPr lang="en-US" sz="1100" dirty="0"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ew </a:t>
            </a:r>
            <a:r>
              <a:rPr lang="en-US" altLang="zh-CN" sz="1100" dirty="0"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contract for both </a:t>
            </a:r>
            <a:r>
              <a:rPr lang="en-US" sz="1100" dirty="0"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IEA-Tsinghua and IEA-</a:t>
            </a:r>
            <a:r>
              <a:rPr lang="en-US" sz="1100" dirty="0" err="1"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Kingfar</a:t>
            </a:r>
            <a:r>
              <a:rPr lang="en-US" sz="1100" dirty="0"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annual awards signed,  New awards to be developed.</a:t>
            </a:r>
          </a:p>
          <a:p>
            <a:pPr>
              <a:buFont typeface="Arial" panose="020B0604020202020204" pitchFamily="34" charset="0"/>
              <a:buNone/>
              <a:defRPr/>
            </a:pPr>
            <a:r>
              <a:rPr lang="en-US" sz="1100" dirty="0"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Some awards still needs promotion</a:t>
            </a:r>
            <a:endParaRPr lang="de-DE" sz="1100" dirty="0">
              <a:latin typeface="Lato" panose="020F050202020403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endParaRPr lang="fr-CA" sz="9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re 1">
            <a:extLst>
              <a:ext uri="{FF2B5EF4-FFF2-40B4-BE49-F238E27FC236}">
                <a16:creationId xmlns:a16="http://schemas.microsoft.com/office/drawing/2014/main" id="{C169C29C-1876-1F77-7CC9-BE8BC172BAE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6050" y="9525"/>
            <a:ext cx="8802688" cy="1104900"/>
          </a:xfrm>
        </p:spPr>
        <p:txBody>
          <a:bodyPr/>
          <a:lstStyle/>
          <a:p>
            <a:pPr algn="ctr" eaLnBrk="1" hangingPunct="1"/>
            <a:r>
              <a:rPr lang="en-US" altLang="zh-CN" sz="3200">
                <a:ea typeface="宋体" panose="02010600030101010101" pitchFamily="2" charset="-122"/>
              </a:rPr>
              <a:t>Promote some major platforms and events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9AADEFD-106B-17CF-BC19-71257CAD0F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09575" y="1173163"/>
            <a:ext cx="3868738" cy="369887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pPr eaLnBrk="1" hangingPunct="1">
              <a:defRPr/>
            </a:pPr>
            <a:r>
              <a:rPr lang="fr-CA" dirty="0"/>
              <a:t>Value-add</a:t>
            </a:r>
          </a:p>
        </p:txBody>
      </p:sp>
      <p:sp>
        <p:nvSpPr>
          <p:cNvPr id="10" name="コンテンツ プレースホルダー 3">
            <a:extLst>
              <a:ext uri="{FF2B5EF4-FFF2-40B4-BE49-F238E27FC236}">
                <a16:creationId xmlns:a16="http://schemas.microsoft.com/office/drawing/2014/main" id="{1AAF96E2-B423-9907-5A49-650BE81760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93700" y="1582738"/>
            <a:ext cx="3868738" cy="1784350"/>
          </a:xfrm>
          <a:solidFill>
            <a:schemeClr val="accent2">
              <a:lumMod val="40000"/>
              <a:lumOff val="60000"/>
            </a:schemeClr>
          </a:solidFill>
        </p:spPr>
        <p:txBody>
          <a:bodyPr rtlCol="0">
            <a:normAutofit fontScale="92500" lnSpcReduction="10000"/>
          </a:bodyPr>
          <a:lstStyle/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US" sz="1800" dirty="0">
                <a:ea typeface="Calibri" panose="020F0502020204030204" pitchFamily="34" charset="0"/>
                <a:cs typeface="Times New Roman" panose="02020603050405020304" pitchFamily="18" charset="0"/>
              </a:rPr>
              <a:t>Attract</a:t>
            </a:r>
            <a:r>
              <a:rPr lang="es-CO" sz="1800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zh-CN" sz="1800" dirty="0">
                <a:ea typeface="Calibri" panose="020F0502020204030204" pitchFamily="34" charset="0"/>
                <a:cs typeface="Times New Roman" panose="02020603050405020304" pitchFamily="18" charset="0"/>
              </a:rPr>
              <a:t>more high-impact and emerging individuals and institutions to participate (HFE&amp;AI-2026 to have TC chairs?).</a:t>
            </a:r>
            <a:endParaRPr lang="de-DE" sz="18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1800" dirty="0">
                <a:ea typeface="Calibri" panose="020F0502020204030204" pitchFamily="34" charset="0"/>
                <a:cs typeface="Times New Roman" panose="02020603050405020304" pitchFamily="18" charset="0"/>
              </a:rPr>
              <a:t>Provide opportunities for interactions (conferences, paper review</a:t>
            </a:r>
            <a:r>
              <a:rPr lang="en-US" altLang="zh-CN" sz="1800" dirty="0">
                <a:ea typeface="Calibri" panose="020F0502020204030204" pitchFamily="34" charset="0"/>
                <a:cs typeface="Times New Roman" panose="02020603050405020304" pitchFamily="18" charset="0"/>
              </a:rPr>
              <a:t>…)</a:t>
            </a:r>
            <a:r>
              <a:rPr lang="en-GB" sz="1800" dirty="0"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1200" dirty="0">
              <a:latin typeface="Verdan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1800" dirty="0">
                <a:ea typeface="Calibri" panose="020F0502020204030204" pitchFamily="34" charset="0"/>
                <a:cs typeface="Times New Roman" panose="02020603050405020304" pitchFamily="18" charset="0"/>
              </a:rPr>
              <a:t>Improve exposure to the public and contribute knowledge and expertise</a:t>
            </a:r>
            <a:endParaRPr lang="en-GB" sz="18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245" name="Espace réservé du texte 3">
            <a:extLst>
              <a:ext uri="{FF2B5EF4-FFF2-40B4-BE49-F238E27FC236}">
                <a16:creationId xmlns:a16="http://schemas.microsoft.com/office/drawing/2014/main" id="{393BCCBE-95FA-05BE-B877-92277105E3C1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>
          <a:xfrm>
            <a:off x="4389438" y="1158875"/>
            <a:ext cx="4430712" cy="392113"/>
          </a:xfrm>
          <a:solidFill>
            <a:srgbClr val="66FF99"/>
          </a:solidFill>
        </p:spPr>
        <p:txBody>
          <a:bodyPr/>
          <a:lstStyle/>
          <a:p>
            <a:pPr eaLnBrk="1" hangingPunct="1"/>
            <a:r>
              <a:rPr lang="en-US" altLang="ja-JP"/>
              <a:t>Alignment with IEA Goals</a:t>
            </a:r>
            <a:endParaRPr lang="fr-CA" altLang="fr-FR">
              <a:ea typeface="メイリオ" panose="020B0604030504040204" pitchFamily="34" charset="-128"/>
            </a:endParaRPr>
          </a:p>
        </p:txBody>
      </p:sp>
      <p:sp>
        <p:nvSpPr>
          <p:cNvPr id="10246" name="Espace réservé du contenu 4">
            <a:extLst>
              <a:ext uri="{FF2B5EF4-FFF2-40B4-BE49-F238E27FC236}">
                <a16:creationId xmlns:a16="http://schemas.microsoft.com/office/drawing/2014/main" id="{A397A1AC-BB6E-EC15-F9F3-8B3814CF7C24}"/>
              </a:ext>
            </a:extLst>
          </p:cNvPr>
          <p:cNvSpPr>
            <a:spLocks noGrp="1" noChangeArrowheads="1"/>
          </p:cNvSpPr>
          <p:nvPr>
            <p:ph sz="quarter" idx="4"/>
          </p:nvPr>
        </p:nvSpPr>
        <p:spPr>
          <a:xfrm>
            <a:off x="4392613" y="1582738"/>
            <a:ext cx="4430712" cy="1784350"/>
          </a:xfrm>
          <a:solidFill>
            <a:srgbClr val="66FF99"/>
          </a:solidFill>
        </p:spPr>
        <p:txBody>
          <a:bodyPr/>
          <a:lstStyle/>
          <a:p>
            <a:pPr marL="0" indent="0"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 altLang="zh-CN" sz="1400">
                <a:ea typeface="Calibri" panose="020F0502020204030204" pitchFamily="34" charset="0"/>
                <a:cs typeface="Times New Roman" panose="02020603050405020304" pitchFamily="18" charset="0"/>
              </a:rPr>
              <a:t>Engage stakeholders (Policy 1)</a:t>
            </a:r>
          </a:p>
          <a:p>
            <a:pPr marL="0" indent="0"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 altLang="zh-CN" sz="1400">
                <a:ea typeface="Calibri" panose="020F0502020204030204" pitchFamily="34" charset="0"/>
                <a:cs typeface="Times New Roman" panose="02020603050405020304" pitchFamily="18" charset="0"/>
              </a:rPr>
              <a:t>Collaborate with/reinforce IEA networks (Policy 2)</a:t>
            </a:r>
          </a:p>
          <a:p>
            <a:pPr marL="0" indent="0"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 altLang="zh-CN" sz="1400">
                <a:ea typeface="Calibri" panose="020F0502020204030204" pitchFamily="34" charset="0"/>
                <a:cs typeface="Times New Roman" panose="02020603050405020304" pitchFamily="18" charset="0"/>
              </a:rPr>
              <a:t>Contribute to science, technology and practice (Policy 3)</a:t>
            </a:r>
          </a:p>
          <a:p>
            <a:pPr marL="0" indent="0"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 altLang="zh-CN" sz="1400">
                <a:ea typeface="Calibri" panose="020F0502020204030204" pitchFamily="34" charset="0"/>
                <a:cs typeface="Times New Roman" panose="02020603050405020304" pitchFamily="18" charset="0"/>
              </a:rPr>
              <a:t>Identify the roles of IEA in promoting education, certification, and related matters (Policy 4)</a:t>
            </a:r>
          </a:p>
          <a:p>
            <a:pPr marL="0" indent="0"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 altLang="zh-CN" sz="1400">
                <a:ea typeface="Calibri" panose="020F0502020204030204" pitchFamily="34" charset="0"/>
                <a:cs typeface="Times New Roman" panose="02020603050405020304" pitchFamily="18" charset="0"/>
              </a:rPr>
              <a:t>Reinforce relationships with external orgs (Policy 5)</a:t>
            </a:r>
          </a:p>
          <a:p>
            <a:pPr marL="0" indent="0"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 altLang="zh-CN" sz="1400">
                <a:ea typeface="Calibri" panose="020F0502020204030204" pitchFamily="34" charset="0"/>
                <a:cs typeface="Times New Roman" panose="02020603050405020304" pitchFamily="18" charset="0"/>
              </a:rPr>
              <a:t>Reinforce the infrastructure of IEA (Policy 6)</a:t>
            </a:r>
          </a:p>
        </p:txBody>
      </p:sp>
      <p:sp>
        <p:nvSpPr>
          <p:cNvPr id="10247" name="Espace réservé du texte 2">
            <a:extLst>
              <a:ext uri="{FF2B5EF4-FFF2-40B4-BE49-F238E27FC236}">
                <a16:creationId xmlns:a16="http://schemas.microsoft.com/office/drawing/2014/main" id="{0FA71E28-CA2C-36D4-7BF3-7396546991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9575" y="3502025"/>
            <a:ext cx="3868738" cy="417513"/>
          </a:xfrm>
          <a:prstGeom prst="rect">
            <a:avLst/>
          </a:prstGeom>
          <a:solidFill>
            <a:srgbClr val="DAD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3429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6858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0287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3716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18288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2860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7432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2004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fr-CA" altLang="fr-FR" sz="1800" b="1"/>
              <a:t>Stakeholder Needs to be met</a:t>
            </a:r>
          </a:p>
        </p:txBody>
      </p:sp>
      <p:sp>
        <p:nvSpPr>
          <p:cNvPr id="10248" name="コンテンツ プレースホルダー 3">
            <a:extLst>
              <a:ext uri="{FF2B5EF4-FFF2-40B4-BE49-F238E27FC236}">
                <a16:creationId xmlns:a16="http://schemas.microsoft.com/office/drawing/2014/main" id="{5012EEC8-AC03-D241-CF95-88C9642801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9575" y="3957638"/>
            <a:ext cx="3868738" cy="747712"/>
          </a:xfrm>
          <a:prstGeom prst="rect">
            <a:avLst/>
          </a:prstGeom>
          <a:solidFill>
            <a:srgbClr val="DAD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5143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8572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2001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5430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0002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4574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9146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3718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US" altLang="zh-CN" sz="1100">
                <a:ea typeface="Calibri" panose="020F0502020204030204" pitchFamily="34" charset="0"/>
                <a:cs typeface="Times New Roman" panose="02020603050405020304" pitchFamily="18" charset="0"/>
              </a:rPr>
              <a:t>Promote involvement of the federated societies, major institutions, and high-impact/emerging individuals</a:t>
            </a:r>
            <a:endParaRPr lang="de-DE" altLang="zh-CN" sz="11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lang="en-US" altLang="zh-CN" sz="1100">
                <a:ea typeface="Calibri" panose="020F0502020204030204" pitchFamily="34" charset="0"/>
                <a:cs typeface="Times New Roman" panose="02020603050405020304" pitchFamily="18" charset="0"/>
              </a:rPr>
              <a:t>Recognition of high-impact individuals/groups/institutions</a:t>
            </a:r>
          </a:p>
        </p:txBody>
      </p:sp>
      <p:sp>
        <p:nvSpPr>
          <p:cNvPr id="10249" name="Espace réservé du texte 3">
            <a:extLst>
              <a:ext uri="{FF2B5EF4-FFF2-40B4-BE49-F238E27FC236}">
                <a16:creationId xmlns:a16="http://schemas.microsoft.com/office/drawing/2014/main" id="{81E11377-D11E-D0A5-C4F0-5C71F5FAD8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89438" y="3516313"/>
            <a:ext cx="4433887" cy="403225"/>
          </a:xfrm>
          <a:prstGeom prst="rect">
            <a:avLst/>
          </a:prstGeom>
          <a:solidFill>
            <a:srgbClr val="79D9D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3429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6858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0287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3716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18288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2860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7432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2004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ja-JP" sz="1800" b="1"/>
              <a:t>Project outline including status </a:t>
            </a:r>
          </a:p>
        </p:txBody>
      </p:sp>
      <p:sp>
        <p:nvSpPr>
          <p:cNvPr id="10250" name="Espace réservé du contenu 4">
            <a:extLst>
              <a:ext uri="{FF2B5EF4-FFF2-40B4-BE49-F238E27FC236}">
                <a16:creationId xmlns:a16="http://schemas.microsoft.com/office/drawing/2014/main" id="{32CF33C7-54CA-0F9F-1130-CFA73CD431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89438" y="3957638"/>
            <a:ext cx="4433887" cy="850900"/>
          </a:xfrm>
          <a:prstGeom prst="rect">
            <a:avLst/>
          </a:prstGeom>
          <a:solidFill>
            <a:srgbClr val="79D9D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171450" indent="-171450"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5143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8572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2001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5430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0002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4574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9146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3718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US" altLang="zh-CN" sz="900"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HFE&amp;AI annual conference will focus on AI related application to promote new HFE research and practice</a:t>
            </a:r>
          </a:p>
          <a:p>
            <a:pPr>
              <a:buFont typeface="Arial" panose="020B0604020202020204" pitchFamily="34" charset="0"/>
              <a:buNone/>
            </a:pPr>
            <a:r>
              <a:rPr lang="en-US" altLang="zh-CN" sz="900"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IEA-2027 Congress promotion to go, high-impact journals</a:t>
            </a:r>
          </a:p>
          <a:p>
            <a:pPr>
              <a:buFont typeface="Arial" panose="020B0604020202020204" pitchFamily="34" charset="0"/>
              <a:buNone/>
            </a:pPr>
            <a:r>
              <a:rPr lang="en-US" altLang="zh-CN" sz="900"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High-impact regional and inter-regional (BRIC+ network) conferences (Nov 4-7, 2025 in Fortaleza, Brazil)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コンテンツ プレースホルダー 2">
            <a:extLst>
              <a:ext uri="{FF2B5EF4-FFF2-40B4-BE49-F238E27FC236}">
                <a16:creationId xmlns:a16="http://schemas.microsoft.com/office/drawing/2014/main" id="{8D2B98C7-5983-E1F4-CE73-82908CCDC6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6388" y="120650"/>
            <a:ext cx="8791575" cy="884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5143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8572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2001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5430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0002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4574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9146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3718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ts val="1200"/>
              </a:spcAft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  <a:ea typeface="宋体" panose="02010600030101010101" pitchFamily="2" charset="-122"/>
              </a:rPr>
              <a:t>Summary of the Council Meeting participants</a:t>
            </a:r>
            <a:endParaRPr lang="en-US" altLang="ja-JP" sz="3200" b="1">
              <a:solidFill>
                <a:srgbClr val="000000"/>
              </a:solidFill>
            </a:endParaRPr>
          </a:p>
        </p:txBody>
      </p:sp>
      <p:sp>
        <p:nvSpPr>
          <p:cNvPr id="12291" name="コンテンツ プレースホルダー 3">
            <a:extLst>
              <a:ext uri="{FF2B5EF4-FFF2-40B4-BE49-F238E27FC236}">
                <a16:creationId xmlns:a16="http://schemas.microsoft.com/office/drawing/2014/main" id="{25188B17-352B-311F-0DE9-B7B1CB6E8FE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06388" y="1176338"/>
            <a:ext cx="8791575" cy="3513137"/>
          </a:xfrm>
        </p:spPr>
        <p:txBody>
          <a:bodyPr/>
          <a:lstStyle/>
          <a:p>
            <a:pPr marL="0" indent="0" algn="just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b="1">
                <a:solidFill>
                  <a:srgbClr val="0043B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Federated societies to participate onsite:</a:t>
            </a:r>
          </a:p>
          <a:p>
            <a:pPr marL="342900" lvl="1" indent="0" algn="just" eaLnBrk="1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 altLang="ja-JP"/>
              <a:t>Africa: 2 out of 4 (STE and AAE no response, having practical challenges)</a:t>
            </a:r>
          </a:p>
          <a:p>
            <a:pPr marL="342900" lvl="1" indent="0" algn="just" eaLnBrk="1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 altLang="ja-JP" b="1"/>
              <a:t>Asia: </a:t>
            </a:r>
            <a:r>
              <a:rPr lang="en-US" altLang="ja-JP" b="1">
                <a:solidFill>
                  <a:srgbClr val="00B050"/>
                </a:solidFill>
              </a:rPr>
              <a:t>12 out of 13 (Israel to attend online)</a:t>
            </a:r>
          </a:p>
          <a:p>
            <a:pPr marL="342900" lvl="1" indent="0" algn="just" eaLnBrk="1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 altLang="ja-JP"/>
              <a:t>Europe:  </a:t>
            </a:r>
            <a:r>
              <a:rPr lang="en-US" altLang="ja-JP">
                <a:solidFill>
                  <a:srgbClr val="BB2B75"/>
                </a:solidFill>
              </a:rPr>
              <a:t>11 out 25 (most to attend online) (May need further regional promotion)</a:t>
            </a:r>
          </a:p>
          <a:p>
            <a:pPr marL="342900" lvl="1" indent="0" algn="just" eaLnBrk="1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 altLang="ja-JP"/>
              <a:t>North and South America:  </a:t>
            </a:r>
            <a:r>
              <a:rPr lang="en-US" altLang="ja-JP" b="1">
                <a:solidFill>
                  <a:srgbClr val="00B050"/>
                </a:solidFill>
              </a:rPr>
              <a:t>9 out of 12 ( other 3 no response) </a:t>
            </a:r>
          </a:p>
          <a:p>
            <a:pPr marL="342900" lvl="1" indent="0" algn="just" eaLnBrk="1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 altLang="ja-JP" b="1">
                <a:solidFill>
                  <a:srgbClr val="00B050"/>
                </a:solidFill>
              </a:rPr>
              <a:t>                                                + CARE (</a:t>
            </a:r>
            <a:r>
              <a:rPr lang="en-US" altLang="zh-CN" b="1">
                <a:solidFill>
                  <a:srgbClr val="00B050"/>
                </a:solidFill>
              </a:rPr>
              <a:t>Affiliated Societies)</a:t>
            </a:r>
            <a:endParaRPr lang="en-US" altLang="ja-JP" b="1">
              <a:solidFill>
                <a:srgbClr val="00B050"/>
              </a:solidFill>
            </a:endParaRPr>
          </a:p>
          <a:p>
            <a:pPr marL="342900" lvl="1" indent="0" algn="just" eaLnBrk="1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 altLang="ja-JP"/>
              <a:t>Oceana: </a:t>
            </a:r>
            <a:r>
              <a:rPr lang="en-US" altLang="ja-JP" b="1">
                <a:solidFill>
                  <a:srgbClr val="00B050"/>
                </a:solidFill>
              </a:rPr>
              <a:t>2 out of 2</a:t>
            </a:r>
          </a:p>
          <a:p>
            <a:pPr marL="342900" lvl="1" indent="0" algn="just" eaLnBrk="1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 altLang="ja-JP" b="1">
                <a:solidFill>
                  <a:srgbClr val="00B050"/>
                </a:solidFill>
              </a:rPr>
              <a:t>ACED, Viet Nam delegates for HFE&amp;AI 2024 and 2025, and quite a few observers</a:t>
            </a:r>
          </a:p>
          <a:p>
            <a:pPr marL="342900" lvl="1" indent="0" algn="just" eaLnBrk="1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 altLang="ja-JP" b="1">
                <a:solidFill>
                  <a:srgbClr val="00B050"/>
                </a:solidFill>
              </a:rPr>
              <a:t>Multi-university postgraduate students innovative design competition</a:t>
            </a:r>
          </a:p>
          <a:p>
            <a:pPr marL="342900" lvl="1" indent="0" algn="just" eaLnBrk="1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 altLang="zh-CN"/>
              <a:t>Representatives of the EC and Societies: </a:t>
            </a:r>
            <a:r>
              <a:rPr lang="en-US" altLang="zh-CN" b="1">
                <a:solidFill>
                  <a:srgbClr val="00B050"/>
                </a:solidFill>
              </a:rPr>
              <a:t>&gt;50</a:t>
            </a:r>
            <a:endParaRPr lang="en-US" altLang="ja-JP" b="1">
              <a:solidFill>
                <a:srgbClr val="00B05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oposed reporting structure for IEA 2024" id="{321020AC-1284-EB40-915E-3DD0204F01EB}" vid="{E2D9CD7B-EB96-7C43-8ED9-78636B0546E9}"/>
    </a:ext>
  </a:extLst>
</a:theme>
</file>

<file path=ppt/theme/theme2.xml><?xml version="1.0" encoding="utf-8"?>
<a:theme xmlns:a="http://schemas.openxmlformats.org/drawingml/2006/main" name="ホワイ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Yu Gothic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Yu Gothic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 reporting structure for IEA 2024</Template>
  <TotalTime>605</TotalTime>
  <Words>1043</Words>
  <Application>Microsoft Office PowerPoint</Application>
  <PresentationFormat>Affichage à l'écran (16:10)</PresentationFormat>
  <Paragraphs>96</Paragraphs>
  <Slides>5</Slides>
  <Notes>5</Notes>
  <HiddenSlides>0</HiddenSlides>
  <MMClips>0</MMClips>
  <ScaleCrop>false</ScaleCrop>
  <HeadingPairs>
    <vt:vector size="6" baseType="variant">
      <vt:variant>
        <vt:lpstr>Polices utilisées</vt:lpstr>
      </vt:variant>
      <vt:variant>
        <vt:i4>11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17" baseType="lpstr">
      <vt:lpstr>Calibri</vt:lpstr>
      <vt:lpstr>メイリオ</vt:lpstr>
      <vt:lpstr>Arial</vt:lpstr>
      <vt:lpstr>Lato Black</vt:lpstr>
      <vt:lpstr>Yu Gothic</vt:lpstr>
      <vt:lpstr>宋体</vt:lpstr>
      <vt:lpstr>ＭＳ Ｐゴシック</vt:lpstr>
      <vt:lpstr>Times New Roman</vt:lpstr>
      <vt:lpstr>Lato</vt:lpstr>
      <vt:lpstr>Verdana</vt:lpstr>
      <vt:lpstr>Microsoft YaHei</vt:lpstr>
      <vt:lpstr>Office テーマ</vt:lpstr>
      <vt:lpstr>Main projects of Development and Promotion Standing Committee </vt:lpstr>
      <vt:lpstr>Promote inter-society/region collaborations</vt:lpstr>
      <vt:lpstr>IEA Awards Co-Project</vt:lpstr>
      <vt:lpstr>Promote some major platforms and events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Nancy Black</dc:creator>
  <cp:lastModifiedBy>Nancy Black</cp:lastModifiedBy>
  <cp:revision>23</cp:revision>
  <dcterms:created xsi:type="dcterms:W3CDTF">2025-02-05T20:28:12Z</dcterms:created>
  <dcterms:modified xsi:type="dcterms:W3CDTF">2025-10-26T21:53:49Z</dcterms:modified>
</cp:coreProperties>
</file>