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charts/chart1.xml" ContentType="application/vnd.openxmlformats-officedocument.drawingml.chart+xml"/>
  <Override PartName="/ppt/tags/tag2.xml" ContentType="application/vnd.openxmlformats-officedocument.presentationml.tags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ags/tag5.xml" ContentType="application/vnd.openxmlformats-officedocument.presentationml.tags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1" r:id="rId1"/>
  </p:sldMasterIdLst>
  <p:notesMasterIdLst>
    <p:notesMasterId r:id="rId16"/>
  </p:notesMasterIdLst>
  <p:sldIdLst>
    <p:sldId id="1968" r:id="rId2"/>
    <p:sldId id="1965" r:id="rId3"/>
    <p:sldId id="1969" r:id="rId4"/>
    <p:sldId id="1972" r:id="rId5"/>
    <p:sldId id="1974" r:id="rId6"/>
    <p:sldId id="1975" r:id="rId7"/>
    <p:sldId id="1978" r:id="rId8"/>
    <p:sldId id="1979" r:id="rId9"/>
    <p:sldId id="1980" r:id="rId10"/>
    <p:sldId id="1981" r:id="rId11"/>
    <p:sldId id="1983" r:id="rId12"/>
    <p:sldId id="1984" r:id="rId13"/>
    <p:sldId id="1973" r:id="rId14"/>
    <p:sldId id="277" r:id="rId15"/>
  </p:sldIdLst>
  <p:sldSz cx="9144000" cy="5715000" type="screen16x10"/>
  <p:notesSz cx="6858000" cy="9144000"/>
  <p:defaultTextStyle>
    <a:defPPr>
      <a:defRPr lang="ja-JP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9D9D7"/>
    <a:srgbClr val="5572CE"/>
    <a:srgbClr val="DAD454"/>
    <a:srgbClr val="66FF99"/>
    <a:srgbClr val="214BB9"/>
    <a:srgbClr val="426DCE"/>
    <a:srgbClr val="BB2B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tyle léger 2 - Accentuation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9D7B26C5-4107-4FEC-AEDC-1716B250A1EF}" styleName="Helle Formatvorlag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5" autoAdjust="0"/>
    <p:restoredTop sz="75271"/>
  </p:normalViewPr>
  <p:slideViewPr>
    <p:cSldViewPr snapToGrid="0" snapToObjects="1">
      <p:cViewPr varScale="1">
        <p:scale>
          <a:sx n="114" d="100"/>
          <a:sy n="114" d="100"/>
        </p:scale>
        <p:origin x="78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usta\Documents\Denizsu\Ergonomi\Survey_Analysis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usta\Documents\Denizsu\Ergonomi\Survey_Analysis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usta\Documents\Denizsu\Ergonomi\Survey_Analysis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usta\Documents\Denizsu\Ergonomi\Survey_Analysis.xlsx" TargetMode="Externa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usta\Documents\Denizsu\Ergonomi\Survey_Analysis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usta\Documents\Denizsu\Ergonomi\Survey_Analysis.xlsx" TargetMode="Externa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usta\Documents\Denizsu\Ergonomi\Survey_Analysis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C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effectLst/>
      </c:spPr>
    </c:floor>
    <c:sideWall>
      <c:thickness val="0"/>
      <c:spPr>
        <a:noFill/>
        <a:effectLst/>
      </c:spPr>
    </c:sideWall>
    <c:backWall>
      <c:thickness val="0"/>
      <c:spPr>
        <a:noFill/>
        <a:effectLst/>
      </c:spPr>
    </c:backWall>
    <c:plotArea>
      <c:layout>
        <c:manualLayout>
          <c:layoutTarget val="inner"/>
          <c:xMode val="edge"/>
          <c:yMode val="edge"/>
          <c:x val="2.89473684210526E-2"/>
          <c:y val="0.14467592592592601"/>
          <c:w val="0.942105263157895"/>
          <c:h val="0.80208333333333304"/>
        </c:manualLayout>
      </c:layout>
      <c:pie3DChart>
        <c:varyColors val="1"/>
        <c:ser>
          <c:idx val="0"/>
          <c:order val="0"/>
          <c:tx>
            <c:strRef>
              <c:f>'[Survey_Analysis.xlsx]Member Analysis'!$B$2</c:f>
              <c:strCache>
                <c:ptCount val="1"/>
                <c:pt idx="0">
                  <c:v>Count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 contourW="9525"/>
          </c:spPr>
          <c:dPt>
            <c:idx val="0"/>
            <c:bubble3D val="0"/>
            <c:spPr>
              <a:gradFill>
                <a:gsLst>
                  <a:gs pos="0">
                    <a:schemeClr val="accent1">
                      <a:hueOff val="-167000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  <a:ln>
                <a:gradFill>
                  <a:gsLst>
                    <a:gs pos="0">
                      <a:schemeClr val="accent1">
                        <a:lumMod val="75000"/>
                        <a:hueOff val="-1670000"/>
                      </a:schemeClr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5400000" scaled="1"/>
                </a:gra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606-489C-BE55-FDF474402B6A}"/>
              </c:ext>
            </c:extLst>
          </c:dPt>
          <c:dPt>
            <c:idx val="1"/>
            <c:bubble3D val="0"/>
            <c:spPr>
              <a:gradFill>
                <a:gsLst>
                  <a:gs pos="0">
                    <a:schemeClr val="accent2">
                      <a:hueOff val="-1670000"/>
                    </a:schemeClr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gradFill>
                  <a:gsLst>
                    <a:gs pos="0">
                      <a:schemeClr val="accent2">
                        <a:lumMod val="75000"/>
                        <a:hueOff val="-167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1"/>
                </a:gra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606-489C-BE55-FDF474402B6A}"/>
              </c:ext>
            </c:extLst>
          </c:dPt>
          <c:dPt>
            <c:idx val="2"/>
            <c:bubble3D val="0"/>
            <c:spPr>
              <a:gradFill>
                <a:gsLst>
                  <a:gs pos="0">
                    <a:schemeClr val="accent3">
                      <a:hueOff val="-1670000"/>
                    </a:schemeClr>
                  </a:gs>
                  <a:gs pos="100000">
                    <a:schemeClr val="accent3"/>
                  </a:gs>
                </a:gsLst>
                <a:lin ang="5400000" scaled="0"/>
              </a:gradFill>
              <a:ln>
                <a:gradFill>
                  <a:gsLst>
                    <a:gs pos="0">
                      <a:schemeClr val="accent3">
                        <a:lumMod val="75000"/>
                        <a:hueOff val="-1670000"/>
                      </a:schemeClr>
                    </a:gs>
                    <a:gs pos="100000">
                      <a:schemeClr val="accent3">
                        <a:lumMod val="75000"/>
                      </a:schemeClr>
                    </a:gs>
                  </a:gsLst>
                  <a:lin ang="5400000" scaled="1"/>
                </a:gra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F606-489C-BE55-FDF474402B6A}"/>
              </c:ext>
            </c:extLst>
          </c:dPt>
          <c:dPt>
            <c:idx val="3"/>
            <c:bubble3D val="0"/>
            <c:spPr>
              <a:gradFill>
                <a:gsLst>
                  <a:gs pos="0">
                    <a:schemeClr val="accent4">
                      <a:hueOff val="-1670000"/>
                    </a:schemeClr>
                  </a:gs>
                  <a:gs pos="100000">
                    <a:schemeClr val="accent4"/>
                  </a:gs>
                </a:gsLst>
                <a:lin ang="5400000" scaled="0"/>
              </a:gradFill>
              <a:ln>
                <a:gradFill>
                  <a:gsLst>
                    <a:gs pos="0">
                      <a:schemeClr val="accent4">
                        <a:lumMod val="75000"/>
                        <a:hueOff val="-1670000"/>
                      </a:schemeClr>
                    </a:gs>
                    <a:gs pos="100000">
                      <a:schemeClr val="accent4">
                        <a:lumMod val="75000"/>
                      </a:schemeClr>
                    </a:gs>
                  </a:gsLst>
                  <a:lin ang="5400000" scaled="1"/>
                </a:gra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F606-489C-BE55-FDF474402B6A}"/>
              </c:ext>
            </c:extLst>
          </c:dPt>
          <c:dPt>
            <c:idx val="4"/>
            <c:bubble3D val="0"/>
            <c:spPr>
              <a:gradFill>
                <a:gsLst>
                  <a:gs pos="0">
                    <a:schemeClr val="accent5">
                      <a:hueOff val="-1670000"/>
                    </a:schemeClr>
                  </a:gs>
                  <a:gs pos="100000">
                    <a:schemeClr val="accent5"/>
                  </a:gs>
                </a:gsLst>
                <a:lin ang="5400000" scaled="0"/>
              </a:gradFill>
              <a:ln>
                <a:gradFill>
                  <a:gsLst>
                    <a:gs pos="0">
                      <a:schemeClr val="accent5">
                        <a:lumMod val="75000"/>
                        <a:hueOff val="-1670000"/>
                      </a:schemeClr>
                    </a:gs>
                    <a:gs pos="100000">
                      <a:schemeClr val="accent5">
                        <a:lumMod val="75000"/>
                      </a:schemeClr>
                    </a:gs>
                  </a:gsLst>
                  <a:lin ang="5400000" scaled="1"/>
                </a:gradFill>
              </a:ln>
              <a:effectLst/>
              <a:scene3d>
                <a:camera prst="orthographicFront"/>
                <a:lightRig rig="threePt" dir="t"/>
              </a:scene3d>
              <a:sp3d contourW="9525"/>
            </c:spPr>
            <c:extLst>
              <c:ext xmlns:c16="http://schemas.microsoft.com/office/drawing/2014/chart" uri="{C3380CC4-5D6E-409C-BE32-E72D297353CC}">
                <c16:uniqueId val="{00000009-F606-489C-BE55-FDF474402B6A}"/>
              </c:ext>
            </c:extLst>
          </c:dPt>
          <c:dLbls>
            <c:dLbl>
              <c:idx val="0"/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606-489C-BE55-FDF474402B6A}"/>
                </c:ext>
              </c:extLst>
            </c:dLbl>
            <c:dLbl>
              <c:idx val="1"/>
              <c:layout>
                <c:manualLayout>
                  <c:x val="-4.5614035087719301E-2"/>
                  <c:y val="0.17596295440655876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606-489C-BE55-FDF474402B6A}"/>
                </c:ext>
              </c:extLst>
            </c:dLbl>
            <c:dLbl>
              <c:idx val="2"/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F606-489C-BE55-FDF474402B6A}"/>
                </c:ext>
              </c:extLst>
            </c:dLbl>
            <c:dLbl>
              <c:idx val="3"/>
              <c:layout>
                <c:manualLayout>
                  <c:x val="0"/>
                  <c:y val="-7.2680350733143842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F606-489C-BE55-FDF474402B6A}"/>
                </c:ext>
              </c:extLst>
            </c:dLbl>
            <c:dLbl>
              <c:idx val="4"/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F606-489C-BE55-FDF474402B6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en-US" sz="1400" b="1" i="0" u="none" strike="noStrike" kern="1200" cap="none" spc="0" normalizeH="0" baseline="0">
                    <a:solidFill>
                      <a:schemeClr val="accent1"/>
                    </a:solidFill>
                    <a:uFill>
                      <a:solidFill>
                        <a:schemeClr val="accent1"/>
                      </a:solidFill>
                    </a:uFill>
                    <a:latin typeface="Calibri" panose="020F0502020204030204" pitchFamily="34" charset="0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'[Survey_Analysis.xlsx]Member Analysis'!$A$3:$A$7</c:f>
              <c:strCache>
                <c:ptCount val="5"/>
                <c:pt idx="0">
                  <c:v>Fewer than 50</c:v>
                </c:pt>
                <c:pt idx="1">
                  <c:v>50–100</c:v>
                </c:pt>
                <c:pt idx="2">
                  <c:v>101–500</c:v>
                </c:pt>
                <c:pt idx="3">
                  <c:v>501-1000</c:v>
                </c:pt>
                <c:pt idx="4">
                  <c:v>More than 1,000</c:v>
                </c:pt>
              </c:strCache>
            </c:strRef>
          </c:cat>
          <c:val>
            <c:numRef>
              <c:f>'[Survey_Analysis.xlsx]Member Analysis'!$B$3:$B$7</c:f>
              <c:numCache>
                <c:formatCode>General</c:formatCode>
                <c:ptCount val="5"/>
                <c:pt idx="0">
                  <c:v>5</c:v>
                </c:pt>
                <c:pt idx="1">
                  <c:v>8</c:v>
                </c:pt>
                <c:pt idx="2">
                  <c:v>9</c:v>
                </c:pt>
                <c:pt idx="3">
                  <c:v>3</c:v>
                </c:pt>
                <c:pt idx="4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F606-489C-BE55-FDF474402B6A}"/>
            </c:ext>
          </c:extLst>
        </c:ser>
        <c:ser>
          <c:idx val="1"/>
          <c:order val="1"/>
          <c:tx>
            <c:strRef>
              <c:f>'[Survey_Analysis.xlsx]Member Analysis'!$C$2</c:f>
              <c:strCache>
                <c:ptCount val="1"/>
                <c:pt idx="0">
                  <c:v>Percentage</c:v>
                </c:pt>
              </c:strCache>
            </c:strRef>
          </c:tx>
          <c:dPt>
            <c:idx val="0"/>
            <c:bubble3D val="0"/>
            <c:spPr>
              <a:gradFill>
                <a:gsLst>
                  <a:gs pos="0">
                    <a:schemeClr val="accent1">
                      <a:hueOff val="-167000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  <a:ln>
                <a:gradFill>
                  <a:gsLst>
                    <a:gs pos="0">
                      <a:schemeClr val="accent1">
                        <a:lumMod val="75000"/>
                        <a:hueOff val="-1670000"/>
                      </a:schemeClr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5400000" scaled="1"/>
                </a:gra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C-F606-489C-BE55-FDF474402B6A}"/>
              </c:ext>
            </c:extLst>
          </c:dPt>
          <c:dPt>
            <c:idx val="1"/>
            <c:bubble3D val="0"/>
            <c:spPr>
              <a:gradFill>
                <a:gsLst>
                  <a:gs pos="0">
                    <a:schemeClr val="accent2">
                      <a:hueOff val="-1670000"/>
                    </a:schemeClr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gradFill>
                  <a:gsLst>
                    <a:gs pos="0">
                      <a:schemeClr val="accent2">
                        <a:lumMod val="75000"/>
                        <a:hueOff val="-167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1"/>
                </a:gra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E-F606-489C-BE55-FDF474402B6A}"/>
              </c:ext>
            </c:extLst>
          </c:dPt>
          <c:dPt>
            <c:idx val="2"/>
            <c:bubble3D val="0"/>
            <c:spPr>
              <a:gradFill>
                <a:gsLst>
                  <a:gs pos="0">
                    <a:schemeClr val="accent3">
                      <a:hueOff val="-1670000"/>
                    </a:schemeClr>
                  </a:gs>
                  <a:gs pos="100000">
                    <a:schemeClr val="accent3"/>
                  </a:gs>
                </a:gsLst>
                <a:lin ang="5400000" scaled="0"/>
              </a:gradFill>
              <a:ln>
                <a:gradFill>
                  <a:gsLst>
                    <a:gs pos="0">
                      <a:schemeClr val="accent3">
                        <a:lumMod val="75000"/>
                        <a:hueOff val="-1670000"/>
                      </a:schemeClr>
                    </a:gs>
                    <a:gs pos="100000">
                      <a:schemeClr val="accent3">
                        <a:lumMod val="75000"/>
                      </a:schemeClr>
                    </a:gs>
                  </a:gsLst>
                  <a:lin ang="5400000" scaled="1"/>
                </a:gra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0-F606-489C-BE55-FDF474402B6A}"/>
              </c:ext>
            </c:extLst>
          </c:dPt>
          <c:dPt>
            <c:idx val="3"/>
            <c:bubble3D val="0"/>
            <c:spPr>
              <a:gradFill>
                <a:gsLst>
                  <a:gs pos="0">
                    <a:schemeClr val="accent4">
                      <a:hueOff val="-1670000"/>
                    </a:schemeClr>
                  </a:gs>
                  <a:gs pos="100000">
                    <a:schemeClr val="accent4"/>
                  </a:gs>
                </a:gsLst>
                <a:lin ang="5400000" scaled="0"/>
              </a:gradFill>
              <a:ln>
                <a:gradFill>
                  <a:gsLst>
                    <a:gs pos="0">
                      <a:schemeClr val="accent4">
                        <a:lumMod val="75000"/>
                        <a:hueOff val="-1670000"/>
                      </a:schemeClr>
                    </a:gs>
                    <a:gs pos="100000">
                      <a:schemeClr val="accent4">
                        <a:lumMod val="75000"/>
                      </a:schemeClr>
                    </a:gs>
                  </a:gsLst>
                  <a:lin ang="5400000" scaled="1"/>
                </a:gra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2-F606-489C-BE55-FDF474402B6A}"/>
              </c:ext>
            </c:extLst>
          </c:dPt>
          <c:dPt>
            <c:idx val="4"/>
            <c:bubble3D val="0"/>
            <c:spPr>
              <a:gradFill>
                <a:gsLst>
                  <a:gs pos="0">
                    <a:schemeClr val="accent5">
                      <a:hueOff val="-1670000"/>
                    </a:schemeClr>
                  </a:gs>
                  <a:gs pos="100000">
                    <a:schemeClr val="accent5"/>
                  </a:gs>
                </a:gsLst>
                <a:lin ang="5400000" scaled="0"/>
              </a:gradFill>
              <a:ln>
                <a:gradFill>
                  <a:gsLst>
                    <a:gs pos="0">
                      <a:schemeClr val="accent5">
                        <a:lumMod val="75000"/>
                        <a:hueOff val="-1670000"/>
                      </a:schemeClr>
                    </a:gs>
                    <a:gs pos="100000">
                      <a:schemeClr val="accent5">
                        <a:lumMod val="75000"/>
                      </a:schemeClr>
                    </a:gs>
                  </a:gsLst>
                  <a:lin ang="5400000" scaled="1"/>
                </a:gra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4-F606-489C-BE55-FDF474402B6A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0" vertOverflow="ellipsis" vert="horz" wrap="square" lIns="38100" tIns="19050" rIns="38100" bIns="19050" anchor="ctr" anchorCtr="1"/>
                <a:lstStyle/>
                <a:p>
                  <a:pPr>
                    <a:defRPr lang="en-US" sz="10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F606-489C-BE55-FDF474402B6A}"/>
                </c:ext>
              </c:extLst>
            </c:dLbl>
            <c:dLbl>
              <c:idx val="1"/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F606-489C-BE55-FDF474402B6A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0" vertOverflow="ellipsis" vert="horz" wrap="square" lIns="38100" tIns="19050" rIns="38100" bIns="19050" anchor="ctr" anchorCtr="1"/>
                <a:lstStyle/>
                <a:p>
                  <a:pPr>
                    <a:defRPr lang="en-US" sz="100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F606-489C-BE55-FDF474402B6A}"/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0" vertOverflow="ellipsis" vert="horz" wrap="square" lIns="38100" tIns="19050" rIns="38100" bIns="19050" anchor="ctr" anchorCtr="1"/>
                <a:lstStyle/>
                <a:p>
                  <a:pPr>
                    <a:defRPr lang="en-US" sz="1000" b="1" i="0" u="none" strike="noStrike" kern="1200" spc="0" baseline="0">
                      <a:solidFill>
                        <a:schemeClr val="accent4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F606-489C-BE55-FDF474402B6A}"/>
                </c:ext>
              </c:extLst>
            </c:dLbl>
            <c:dLbl>
              <c:idx val="4"/>
              <c:spPr>
                <a:noFill/>
                <a:ln>
                  <a:noFill/>
                </a:ln>
                <a:effectLst/>
              </c:spPr>
              <c:txPr>
                <a:bodyPr rot="0" spcFirstLastPara="0" vertOverflow="ellipsis" vert="horz" wrap="square" lIns="38100" tIns="19050" rIns="38100" bIns="19050" anchor="ctr" anchorCtr="1"/>
                <a:lstStyle/>
                <a:p>
                  <a:pPr>
                    <a:defRPr lang="en-US" sz="1000" b="1" i="0" u="none" strike="noStrike" kern="1200" spc="0" baseline="0">
                      <a:solidFill>
                        <a:schemeClr val="accent5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F606-489C-BE55-FDF474402B6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en-US" sz="1000" b="1" i="0" u="none" strike="noStrike" kern="1200" spc="0" baseline="0">
                    <a:solidFill>
                      <a:schemeClr val="accent2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'[Survey_Analysis.xlsx]Member Analysis'!$A$3:$A$7</c:f>
              <c:strCache>
                <c:ptCount val="5"/>
                <c:pt idx="0">
                  <c:v>Fewer than 50</c:v>
                </c:pt>
                <c:pt idx="1">
                  <c:v>50–100</c:v>
                </c:pt>
                <c:pt idx="2">
                  <c:v>101–500</c:v>
                </c:pt>
                <c:pt idx="3">
                  <c:v>501-1000</c:v>
                </c:pt>
                <c:pt idx="4">
                  <c:v>More than 1,000</c:v>
                </c:pt>
              </c:strCache>
            </c:strRef>
          </c:cat>
          <c:val>
            <c:numRef>
              <c:f>'[Survey_Analysis.xlsx]Member Analysis'!$C$3:$C$7</c:f>
              <c:numCache>
                <c:formatCode>0%</c:formatCode>
                <c:ptCount val="5"/>
                <c:pt idx="0">
                  <c:v>0.17241379310344801</c:v>
                </c:pt>
                <c:pt idx="1">
                  <c:v>0.27586206896551702</c:v>
                </c:pt>
                <c:pt idx="2">
                  <c:v>0.31034482758620702</c:v>
                </c:pt>
                <c:pt idx="3">
                  <c:v>0.10344827586206901</c:v>
                </c:pt>
                <c:pt idx="4">
                  <c:v>0.13793103448275901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5-F606-489C-BE55-FDF474402B6A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  <c:extLst>
      <c:ext uri="{0b15fc19-7d7d-44ad-8c2d-2c3a37ce22c3}">
        <chartProps xmlns="https://web.wps.cn/et/2018/main" chartId="{a155ac70-3c6d-4989-af52-520bbb2d9ce7}"/>
      </c:ext>
    </c:extLst>
  </c:chart>
  <c:spPr>
    <a:noFill/>
    <a:ln w="9525" cap="flat" cmpd="sng" algn="ctr">
      <a:noFill/>
      <a:round/>
    </a:ln>
    <a:effectLst/>
  </c:spPr>
  <c:txPr>
    <a:bodyPr/>
    <a:lstStyle/>
    <a:p>
      <a:pPr>
        <a:defRPr lang="en-US"/>
      </a:pPr>
      <a:endParaRPr lang="fr-F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C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7291415039204"/>
          <c:y val="3.1640431607065797E-2"/>
          <c:w val="0.64639771780735433"/>
          <c:h val="0.4829426613775690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'[Survey_Analysis.xlsx]Challenges and Concerns'!$B$2</c:f>
              <c:strCache>
                <c:ptCount val="1"/>
                <c:pt idx="0">
                  <c:v>Number of Mentions</c:v>
                </c:pt>
              </c:strCache>
            </c:strRef>
          </c:tx>
          <c:spPr>
            <a:gradFill>
              <a:gsLst>
                <a:gs pos="100000">
                  <a:schemeClr val="accent1"/>
                </a:gs>
                <a:gs pos="0">
                  <a:schemeClr val="accent1">
                    <a:hueOff val="-1670000"/>
                  </a:schemeClr>
                </a:gs>
              </a:gsLst>
              <a:lin ang="5400000" scaled="0"/>
            </a:gradFill>
            <a:ln>
              <a:gradFill>
                <a:gsLst>
                  <a:gs pos="100000">
                    <a:schemeClr val="accent1">
                      <a:lumMod val="75000"/>
                    </a:schemeClr>
                  </a:gs>
                  <a:gs pos="0">
                    <a:schemeClr val="accent1">
                      <a:lumMod val="75000"/>
                      <a:hueOff val="-1670000"/>
                    </a:schemeClr>
                  </a:gs>
                </a:gsLst>
                <a:lin ang="4620000" scaled="0"/>
              </a:gradFill>
            </a:ln>
            <a:effectLst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E544-4320-B55E-6A7494929039}"/>
              </c:ext>
            </c:extLst>
          </c:dPt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E544-4320-B55E-6A7494929039}"/>
              </c:ext>
            </c:extLst>
          </c:dPt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2-E544-4320-B55E-6A7494929039}"/>
              </c:ext>
            </c:extLst>
          </c:dPt>
          <c:dPt>
            <c:idx val="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3-E544-4320-B55E-6A749492903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en-US" sz="1400" b="0" i="0" u="none" strike="noStrike" kern="1200" cap="none" spc="0" normalizeH="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uFill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uFill>
                    <a:latin typeface="Calibri" panose="020F0502020204030204" pitchFamily="34" charset="0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LegendKey val="0"/>
            <c:showVal val="1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'[Survey_Analysis.xlsx]Challenges and Concerns'!$A$3:$A$8</c:f>
              <c:strCache>
                <c:ptCount val="6"/>
                <c:pt idx="0">
                  <c:v>Recruiting and retaining young members</c:v>
                </c:pt>
                <c:pt idx="1">
                  <c:v>Membership growth</c:v>
                </c:pt>
                <c:pt idx="2">
                  <c:v>Funding or financial stability</c:v>
                </c:pt>
                <c:pt idx="3">
                  <c:v>Networking and collaboration opportunities</c:v>
                </c:pt>
                <c:pt idx="4">
                  <c:v>Other (custom concerns)</c:v>
                </c:pt>
                <c:pt idx="5">
                  <c:v>Access to professional resources</c:v>
                </c:pt>
              </c:strCache>
            </c:strRef>
          </c:cat>
          <c:val>
            <c:numRef>
              <c:f>'[Survey_Analysis.xlsx]Challenges and Concerns'!$B$3:$B$8</c:f>
              <c:numCache>
                <c:formatCode>General</c:formatCode>
                <c:ptCount val="6"/>
                <c:pt idx="0">
                  <c:v>21</c:v>
                </c:pt>
                <c:pt idx="1">
                  <c:v>19</c:v>
                </c:pt>
                <c:pt idx="2">
                  <c:v>17</c:v>
                </c:pt>
                <c:pt idx="3">
                  <c:v>12</c:v>
                </c:pt>
                <c:pt idx="4">
                  <c:v>12</c:v>
                </c:pt>
                <c:pt idx="5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544-4320-B55E-6A7494929039}"/>
            </c:ext>
          </c:extLst>
        </c:ser>
        <c:ser>
          <c:idx val="1"/>
          <c:order val="1"/>
          <c:tx>
            <c:strRef>
              <c:f>'[Survey_Analysis.xlsx]Challenges and Concerns'!$C$2</c:f>
              <c:strCache>
                <c:ptCount val="1"/>
                <c:pt idx="0">
                  <c:v>% of Respondents</c:v>
                </c:pt>
              </c:strCache>
            </c:strRef>
          </c:tx>
          <c:spPr>
            <a:gradFill>
              <a:gsLst>
                <a:gs pos="100000">
                  <a:schemeClr val="accent2"/>
                </a:gs>
                <a:gs pos="0">
                  <a:schemeClr val="accent2">
                    <a:hueOff val="-1670000"/>
                  </a:schemeClr>
                </a:gs>
              </a:gsLst>
              <a:lin ang="5400000" scaled="0"/>
            </a:gradFill>
            <a:ln>
              <a:gradFill>
                <a:gsLst>
                  <a:gs pos="100000">
                    <a:schemeClr val="accent2">
                      <a:lumMod val="75000"/>
                    </a:schemeClr>
                  </a:gs>
                  <a:gs pos="0">
                    <a:schemeClr val="accent2">
                      <a:lumMod val="75000"/>
                      <a:hueOff val="-1670000"/>
                    </a:schemeClr>
                  </a:gs>
                </a:gsLst>
                <a:lin ang="4620000" scaled="0"/>
              </a:gradFill>
            </a:ln>
            <a:effectLst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5-E544-4320-B55E-6A7494929039}"/>
              </c:ext>
            </c:extLst>
          </c:dPt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6-E544-4320-B55E-6A7494929039}"/>
              </c:ext>
            </c:extLst>
          </c:dPt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7-E544-4320-B55E-6A7494929039}"/>
              </c:ext>
            </c:extLst>
          </c:dPt>
          <c:dPt>
            <c:idx val="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8-E544-4320-B55E-6A7494929039}"/>
              </c:ext>
            </c:extLst>
          </c:dPt>
          <c:dLbls>
            <c:dLbl>
              <c:idx val="0"/>
              <c:layout>
                <c:manualLayout>
                  <c:x val="3.0266048328044901E-2"/>
                  <c:y val="-3.82820911592296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E544-4320-B55E-6A7494929039}"/>
                </c:ext>
              </c:extLst>
            </c:dLbl>
            <c:dLbl>
              <c:idx val="1"/>
              <c:layout>
                <c:manualLayout>
                  <c:x val="2.73370759092019E-2"/>
                  <c:y val="-1.91410455796148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E544-4320-B55E-6A7494929039}"/>
                </c:ext>
              </c:extLst>
            </c:dLbl>
            <c:dLbl>
              <c:idx val="2"/>
              <c:layout>
                <c:manualLayout>
                  <c:x val="2.63607517695875E-2"/>
                  <c:y val="-8.6134705108266499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E544-4320-B55E-6A7494929039}"/>
                </c:ext>
              </c:extLst>
            </c:dLbl>
            <c:dLbl>
              <c:idx val="3"/>
              <c:layout>
                <c:manualLayout>
                  <c:x val="2.2455455211130099E-2"/>
                  <c:y val="3.82820911592296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E544-4320-B55E-6A7494929039}"/>
                </c:ext>
              </c:extLst>
            </c:dLbl>
            <c:dLbl>
              <c:idx val="4"/>
              <c:layout>
                <c:manualLayout>
                  <c:x val="2.1479131071515702E-2"/>
                  <c:y val="-5.742313673884440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E544-4320-B55E-6A7494929039}"/>
                </c:ext>
              </c:extLst>
            </c:dLbl>
            <c:dLbl>
              <c:idx val="5"/>
              <c:layout>
                <c:manualLayout>
                  <c:x val="1.6598415056468498E-2"/>
                  <c:y val="-9.5705227898073893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E544-4320-B55E-6A749492903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en-US" sz="1200" b="0" i="0" u="none" strike="noStrike" kern="1200" cap="none" spc="0" normalizeH="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uFill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uFill>
                    <a:latin typeface="Calibri" panose="020F0502020204030204" pitchFamily="34" charset="0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LegendKey val="0"/>
            <c:showVal val="1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'[Survey_Analysis.xlsx]Challenges and Concerns'!$A$3:$A$8</c:f>
              <c:strCache>
                <c:ptCount val="6"/>
                <c:pt idx="0">
                  <c:v>Recruiting and retaining young members</c:v>
                </c:pt>
                <c:pt idx="1">
                  <c:v>Membership growth</c:v>
                </c:pt>
                <c:pt idx="2">
                  <c:v>Funding or financial stability</c:v>
                </c:pt>
                <c:pt idx="3">
                  <c:v>Networking and collaboration opportunities</c:v>
                </c:pt>
                <c:pt idx="4">
                  <c:v>Other (custom concerns)</c:v>
                </c:pt>
                <c:pt idx="5">
                  <c:v>Access to professional resources</c:v>
                </c:pt>
              </c:strCache>
            </c:strRef>
          </c:cat>
          <c:val>
            <c:numRef>
              <c:f>'[Survey_Analysis.xlsx]Challenges and Concerns'!$C$3:$C$8</c:f>
              <c:numCache>
                <c:formatCode>0%</c:formatCode>
                <c:ptCount val="6"/>
                <c:pt idx="0">
                  <c:v>0.72413793103448298</c:v>
                </c:pt>
                <c:pt idx="1">
                  <c:v>0.65517241379310298</c:v>
                </c:pt>
                <c:pt idx="2">
                  <c:v>0.58620689655172398</c:v>
                </c:pt>
                <c:pt idx="3">
                  <c:v>0.41379310344827602</c:v>
                </c:pt>
                <c:pt idx="4">
                  <c:v>0.41379310344827602</c:v>
                </c:pt>
                <c:pt idx="5">
                  <c:v>0.24137931034482801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E544-4320-B55E-6A7494929039}"/>
            </c:ext>
          </c:extLst>
        </c:ser>
        <c:dLbls>
          <c:showLegendKey val="0"/>
          <c:showVal val="1"/>
          <c:showCatName val="0"/>
          <c:showSerName val="0"/>
          <c:showPercent val="1"/>
          <c:showBubbleSize val="0"/>
        </c:dLbls>
        <c:gapWidth val="500"/>
        <c:overlap val="-50"/>
        <c:axId val="86806920"/>
        <c:axId val="334729864"/>
      </c:barChart>
      <c:catAx>
        <c:axId val="8680692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0" vertOverflow="ellipsis" vert="mongolianVert" wrap="square" anchor="b" anchorCtr="0"/>
          <a:lstStyle/>
          <a:p>
            <a:pPr>
              <a:defRPr lang="en-US" sz="10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chemeClr val="tx1">
                      <a:lumMod val="65000"/>
                      <a:lumOff val="35000"/>
                    </a:schemeClr>
                  </a:solidFill>
                </a:uFill>
                <a:latin typeface="Calibri" panose="020F0502020204030204" pitchFamily="34" charset="0"/>
                <a:ea typeface="+mn-ea"/>
                <a:cs typeface="+mn-cs"/>
              </a:defRPr>
            </a:pPr>
            <a:endParaRPr lang="fr-FR"/>
          </a:p>
        </c:txPr>
        <c:crossAx val="334729864"/>
        <c:crosses val="autoZero"/>
        <c:auto val="1"/>
        <c:lblAlgn val="ctr"/>
        <c:lblOffset val="100"/>
        <c:noMultiLvlLbl val="0"/>
      </c:catAx>
      <c:valAx>
        <c:axId val="33472986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868069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uri="{0b15fc19-7d7d-44ad-8c2d-2c3a37ce22c3}">
        <chartProps xmlns="https://web.wps.cn/et/2018/main" chartId="{8565792a-ba0f-4dde-9a9f-a0303174fe72}"/>
      </c:ext>
    </c:extLst>
  </c:chart>
  <c:spPr>
    <a:noFill/>
    <a:ln w="9525" cap="flat" cmpd="sng" algn="ctr">
      <a:noFill/>
      <a:round/>
    </a:ln>
    <a:effectLst/>
  </c:spPr>
  <c:txPr>
    <a:bodyPr rot="0" vert="wordArtVertRtl"/>
    <a:lstStyle/>
    <a:p>
      <a:pPr>
        <a:defRPr lang="en-US"/>
      </a:pPr>
      <a:endParaRPr lang="fr-F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C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'[Survey_Analysis.xlsx]Educational Resources'!$B$2</c:f>
              <c:strCache>
                <c:ptCount val="1"/>
                <c:pt idx="0">
                  <c:v>Number of Mentions</c:v>
                </c:pt>
              </c:strCache>
            </c:strRef>
          </c:tx>
          <c:spPr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90000">
                  <a:schemeClr val="accent1"/>
                </a:gs>
              </a:gsLst>
              <a:lin ang="5400000" scaled="0"/>
            </a:gradFill>
            <a:ln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1"/>
              </a:gradFill>
            </a:ln>
            <a:effectLst>
              <a:outerShdw blurRad="76200" dist="25400" dir="2700000" algn="tl" rotWithShape="0">
                <a:schemeClr val="accent1">
                  <a:lumMod val="50000"/>
                  <a:alpha val="30000"/>
                </a:schemeClr>
              </a:outerShdw>
            </a:effectLst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E3C1-440E-AB41-67267E780F77}"/>
              </c:ext>
            </c:extLst>
          </c:dPt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E3C1-440E-AB41-67267E780F77}"/>
              </c:ext>
            </c:extLst>
          </c:dPt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2-E3C1-440E-AB41-67267E780F77}"/>
              </c:ext>
            </c:extLst>
          </c:dPt>
          <c:dPt>
            <c:idx val="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3-E3C1-440E-AB41-67267E780F77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en-US" sz="1400" b="0" i="0" u="none" strike="noStrike" kern="1200" cap="none" spc="0" normalizeH="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uFill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uFill>
                    <a:latin typeface="Calibri" panose="020F0502020204030204" pitchFamily="34" charset="0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LegendKey val="0"/>
            <c:showVal val="1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'[Survey_Analysis.xlsx]Educational Resources'!$A$3:$A$7</c:f>
              <c:strCache>
                <c:ptCount val="5"/>
                <c:pt idx="0">
                  <c:v>Workshops</c:v>
                </c:pt>
                <c:pt idx="1">
                  <c:v>Webinars</c:v>
                </c:pt>
                <c:pt idx="2">
                  <c:v>Checklists/Guidelines</c:v>
                </c:pt>
                <c:pt idx="3">
                  <c:v>Tutorials</c:v>
                </c:pt>
                <c:pt idx="4">
                  <c:v>Online Courses</c:v>
                </c:pt>
              </c:strCache>
            </c:strRef>
          </c:cat>
          <c:val>
            <c:numRef>
              <c:f>'[Survey_Analysis.xlsx]Educational Resources'!$B$3:$B$7</c:f>
              <c:numCache>
                <c:formatCode>General</c:formatCode>
                <c:ptCount val="5"/>
                <c:pt idx="0">
                  <c:v>22</c:v>
                </c:pt>
                <c:pt idx="1">
                  <c:v>18</c:v>
                </c:pt>
                <c:pt idx="2">
                  <c:v>7</c:v>
                </c:pt>
                <c:pt idx="3">
                  <c:v>6</c:v>
                </c:pt>
                <c:pt idx="4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3C1-440E-AB41-67267E780F77}"/>
            </c:ext>
          </c:extLst>
        </c:ser>
        <c:dLbls>
          <c:showLegendKey val="0"/>
          <c:showVal val="1"/>
          <c:showCatName val="0"/>
          <c:showSerName val="0"/>
          <c:showPercent val="1"/>
          <c:showBubbleSize val="0"/>
        </c:dLbls>
        <c:gapWidth val="260"/>
        <c:overlap val="-32"/>
        <c:axId val="86806920"/>
        <c:axId val="334729864"/>
      </c:barChart>
      <c:catAx>
        <c:axId val="8680692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en-US" sz="14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chemeClr val="tx1">
                      <a:lumMod val="65000"/>
                      <a:lumOff val="35000"/>
                    </a:schemeClr>
                  </a:solidFill>
                </a:uFill>
                <a:latin typeface="Calibri" panose="020F0502020204030204" pitchFamily="34" charset="0"/>
                <a:ea typeface="+mn-ea"/>
                <a:cs typeface="+mn-cs"/>
              </a:defRPr>
            </a:pPr>
            <a:endParaRPr lang="fr-FR"/>
          </a:p>
        </c:txPr>
        <c:crossAx val="334729864"/>
        <c:crosses val="autoZero"/>
        <c:auto val="1"/>
        <c:lblAlgn val="ctr"/>
        <c:lblOffset val="100"/>
        <c:noMultiLvlLbl val="0"/>
      </c:catAx>
      <c:valAx>
        <c:axId val="33472986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868069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uri="{0b15fc19-7d7d-44ad-8c2d-2c3a37ce22c3}">
        <chartProps xmlns="https://web.wps.cn/et/2018/main" chartId="{8565792a-ba0f-4dde-9a9f-a0303174fe72}"/>
      </c:ext>
    </c:extLst>
  </c:chart>
  <c:spPr>
    <a:noFill/>
    <a:ln>
      <a:noFill/>
    </a:ln>
    <a:effectLst/>
  </c:spPr>
  <c:txPr>
    <a:bodyPr/>
    <a:lstStyle/>
    <a:p>
      <a:pPr>
        <a:defRPr lang="en-US"/>
      </a:pPr>
      <a:endParaRPr lang="fr-F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C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0" vertOverflow="ellipsis" vert="horz" wrap="square" anchor="ctr" anchorCtr="1"/>
          <a:lstStyle/>
          <a:p>
            <a:pPr defTabSz="914400">
              <a:defRPr lang="en-US" sz="14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altLang="en-US"/>
              <a:t>Presence of Mentorship Program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effectLst/>
      </c:spPr>
    </c:floor>
    <c:sideWall>
      <c:thickness val="0"/>
      <c:spPr>
        <a:noFill/>
        <a:effectLst/>
      </c:spPr>
    </c:sideWall>
    <c:backWall>
      <c:thickness val="0"/>
      <c:spPr>
        <a:noFill/>
        <a:effectLst/>
      </c:spPr>
    </c:backWall>
    <c:plotArea>
      <c:layout>
        <c:manualLayout>
          <c:layoutTarget val="inner"/>
          <c:xMode val="edge"/>
          <c:yMode val="edge"/>
          <c:x val="1.9869097709209901E-2"/>
          <c:y val="0.18515123739688399"/>
          <c:w val="0.95546984572229998"/>
          <c:h val="0.72655056523067496"/>
        </c:manualLayout>
      </c:layout>
      <c:pie3DChart>
        <c:varyColors val="1"/>
        <c:ser>
          <c:idx val="0"/>
          <c:order val="0"/>
          <c:tx>
            <c:strRef>
              <c:f>[Survey_Analysis.xlsx]Mentor!$B$2</c:f>
              <c:strCache>
                <c:ptCount val="1"/>
                <c:pt idx="0">
                  <c:v>Counts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 contourW="9525"/>
          </c:spPr>
          <c:dPt>
            <c:idx val="0"/>
            <c:bubble3D val="0"/>
            <c:spPr>
              <a:gradFill>
                <a:gsLst>
                  <a:gs pos="0">
                    <a:schemeClr val="accent1">
                      <a:hueOff val="-167000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  <a:ln>
                <a:gradFill>
                  <a:gsLst>
                    <a:gs pos="0">
                      <a:schemeClr val="accent1">
                        <a:lumMod val="75000"/>
                        <a:hueOff val="-1670000"/>
                      </a:schemeClr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5400000" scaled="1"/>
                </a:gra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8F3-4954-B56A-3F10FDE7F5F1}"/>
              </c:ext>
            </c:extLst>
          </c:dPt>
          <c:dPt>
            <c:idx val="1"/>
            <c:bubble3D val="0"/>
            <c:spPr>
              <a:gradFill>
                <a:gsLst>
                  <a:gs pos="0">
                    <a:schemeClr val="accent2">
                      <a:hueOff val="-1670000"/>
                    </a:schemeClr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gradFill>
                  <a:gsLst>
                    <a:gs pos="0">
                      <a:schemeClr val="accent2">
                        <a:lumMod val="75000"/>
                        <a:hueOff val="-167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1"/>
                </a:gra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78F3-4954-B56A-3F10FDE7F5F1}"/>
              </c:ext>
            </c:extLst>
          </c:dPt>
          <c:dLbls>
            <c:dLbl>
              <c:idx val="0"/>
              <c:tx>
                <c:rich>
                  <a:bodyPr rot="0" spcFirstLastPara="0" vertOverflow="ellipsis" vert="horz" wrap="square" lIns="38100" tIns="19050" rIns="38100" bIns="19050" anchor="ctr" anchorCtr="1"/>
                  <a:lstStyle/>
                  <a:p>
                    <a:pPr defTabSz="914400">
                      <a:defRPr lang="en-US" sz="1400" b="1" i="0" u="none" strike="noStrike" kern="1200" cap="none" spc="0" normalizeH="0" baseline="0">
                        <a:solidFill>
                          <a:schemeClr val="accent1"/>
                        </a:solidFill>
                        <a:uFill>
                          <a:solidFill>
                            <a:schemeClr val="accent1"/>
                          </a:solidFill>
                        </a:uFill>
                        <a:latin typeface="Calibri" panose="020F0502020204030204" pitchFamily="34" charset="0"/>
                        <a:ea typeface="+mn-ea"/>
                        <a:cs typeface="+mn-cs"/>
                      </a:defRPr>
                    </a:pPr>
                    <a:r>
                      <a:rPr lang="en-US"/>
                      <a:t>Yes</a:t>
                    </a:r>
                  </a:p>
                  <a:p>
                    <a:pPr defTabSz="914400">
                      <a:defRPr lang="en-US" sz="1400" b="1" i="0" u="none" strike="noStrike" kern="1200" cap="none" spc="0" normalizeH="0" baseline="0">
                        <a:solidFill>
                          <a:schemeClr val="accent1"/>
                        </a:solidFill>
                        <a:uFill>
                          <a:solidFill>
                            <a:schemeClr val="accent1"/>
                          </a:solidFill>
                        </a:uFill>
                        <a:latin typeface="Calibri" panose="020F0502020204030204" pitchFamily="34" charset="0"/>
                        <a:ea typeface="+mn-ea"/>
                        <a:cs typeface="+mn-cs"/>
                      </a:defRPr>
                    </a:pPr>
                    <a:r>
                      <a:rPr lang="en-US"/>
                      <a:t>3</a:t>
                    </a:r>
                    <a:r>
                      <a:rPr lang="en-US" altLang="en-US"/>
                      <a:t>1</a:t>
                    </a:r>
                    <a:r>
                      <a:rPr lang="en-US"/>
                      <a:t>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78F3-4954-B56A-3F10FDE7F5F1}"/>
                </c:ext>
              </c:extLst>
            </c:dLbl>
            <c:dLbl>
              <c:idx val="1"/>
              <c:tx>
                <c:rich>
                  <a:bodyPr rot="0" spcFirstLastPara="0" vertOverflow="ellipsis" vert="horz" wrap="square" lIns="38100" tIns="19050" rIns="38100" bIns="19050" anchor="ctr" anchorCtr="1"/>
                  <a:lstStyle/>
                  <a:p>
                    <a:pPr defTabSz="914400">
                      <a:defRPr lang="en-US" sz="1400" b="1" i="0" u="none" strike="noStrike" kern="1200" cap="none" spc="0" normalizeH="0" baseline="0">
                        <a:solidFill>
                          <a:schemeClr val="accent1"/>
                        </a:solidFill>
                        <a:uFill>
                          <a:solidFill>
                            <a:schemeClr val="accent1"/>
                          </a:solidFill>
                        </a:uFill>
                        <a:latin typeface="Calibri" panose="020F0502020204030204" pitchFamily="34" charset="0"/>
                        <a:ea typeface="+mn-ea"/>
                        <a:cs typeface="+mn-cs"/>
                      </a:defRPr>
                    </a:pPr>
                    <a:r>
                      <a:rPr lang="en-US"/>
                      <a:t>No</a:t>
                    </a:r>
                  </a:p>
                  <a:p>
                    <a:pPr defTabSz="914400">
                      <a:defRPr lang="en-US" sz="1400" b="1" i="0" u="none" strike="noStrike" kern="1200" cap="none" spc="0" normalizeH="0" baseline="0">
                        <a:solidFill>
                          <a:schemeClr val="accent1"/>
                        </a:solidFill>
                        <a:uFill>
                          <a:solidFill>
                            <a:schemeClr val="accent1"/>
                          </a:solidFill>
                        </a:uFill>
                        <a:latin typeface="Calibri" panose="020F0502020204030204" pitchFamily="34" charset="0"/>
                        <a:ea typeface="+mn-ea"/>
                        <a:cs typeface="+mn-cs"/>
                      </a:defRPr>
                    </a:pPr>
                    <a:r>
                      <a:rPr lang="en-US"/>
                      <a:t>6</a:t>
                    </a:r>
                    <a:r>
                      <a:rPr lang="en-US" altLang="en-US"/>
                      <a:t>9</a:t>
                    </a:r>
                    <a:r>
                      <a:rPr lang="en-US"/>
                      <a:t>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78F3-4954-B56A-3F10FDE7F5F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en-US" sz="1400" b="1" i="0" u="none" strike="noStrike" kern="1200" cap="none" spc="0" normalizeH="0" baseline="0">
                    <a:solidFill>
                      <a:schemeClr val="accent1"/>
                    </a:solidFill>
                    <a:uFill>
                      <a:solidFill>
                        <a:schemeClr val="accent1"/>
                      </a:solidFill>
                    </a:uFill>
                    <a:latin typeface="Calibri" panose="020F0502020204030204" pitchFamily="34" charset="0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[Survey_Analysis.xlsx]Mentor!$A$3:$A$4</c:f>
              <c:strCache>
                <c:ptCount val="2"/>
                <c:pt idx="0">
                  <c:v>Yes</c:v>
                </c:pt>
                <c:pt idx="1">
                  <c:v>No</c:v>
                </c:pt>
              </c:strCache>
            </c:strRef>
          </c:cat>
          <c:val>
            <c:numRef>
              <c:f>[Survey_Analysis.xlsx]Mentor!$B$3:$B$4</c:f>
              <c:numCache>
                <c:formatCode>General</c:formatCode>
                <c:ptCount val="2"/>
                <c:pt idx="0">
                  <c:v>8</c:v>
                </c:pt>
                <c:pt idx="1">
                  <c:v>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8F3-4954-B56A-3F10FDE7F5F1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  <c:extLst>
      <c:ext uri="{0b15fc19-7d7d-44ad-8c2d-2c3a37ce22c3}">
        <chartProps xmlns="https://web.wps.cn/et/2018/main" chartId="{3c60b491-b37a-430d-a421-1575165e1df5}"/>
      </c:ext>
    </c:extLst>
  </c:chart>
  <c:spPr>
    <a:noFill/>
    <a:ln w="9525" cap="flat" cmpd="sng" algn="ctr">
      <a:noFill/>
      <a:round/>
    </a:ln>
    <a:effectLst/>
  </c:spPr>
  <c:txPr>
    <a:bodyPr/>
    <a:lstStyle/>
    <a:p>
      <a:pPr>
        <a:defRPr lang="en-US"/>
      </a:pPr>
      <a:endParaRPr lang="fr-FR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C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0" vertOverflow="ellipsis" vert="horz" wrap="square" anchor="ctr" anchorCtr="1"/>
          <a:lstStyle/>
          <a:p>
            <a:pPr defTabSz="914400">
              <a:defRPr lang="en-US" sz="1400" b="1" i="0" u="none" strike="noStrike" kern="1200" cap="none" spc="0" normalizeH="0" baseline="0">
                <a:solidFill>
                  <a:schemeClr val="tx1"/>
                </a:solidFill>
                <a:uFill>
                  <a:solidFill>
                    <a:schemeClr val="tx1"/>
                  </a:solidFill>
                </a:uFill>
                <a:latin typeface="Calibri" panose="020F0502020204030204" pitchFamily="34" charset="0"/>
                <a:ea typeface="+mn-ea"/>
                <a:cs typeface="+mn-cs"/>
              </a:defRPr>
            </a:pPr>
            <a:r>
              <a:rPr lang="de-DE" u="none" strike="noStrike" cap="none" normalizeH="0">
                <a:solidFill>
                  <a:schemeClr val="tx1"/>
                </a:solidFill>
                <a:uFill>
                  <a:solidFill>
                    <a:schemeClr val="tx1"/>
                  </a:solidFill>
                </a:uFill>
                <a:latin typeface="Calibri" panose="020F0502020204030204" pitchFamily="34" charset="0"/>
              </a:rPr>
              <a:t>Mentorship Programs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0" vertOverflow="ellipsis" vert="horz" wrap="square" anchor="ctr" anchorCtr="1"/>
        <a:lstStyle/>
        <a:p>
          <a:pPr defTabSz="914400">
            <a:defRPr lang="en-US" sz="1400" b="1" i="0" u="none" strike="noStrike" kern="1200" cap="none" spc="0" normalizeH="0" baseline="0">
              <a:solidFill>
                <a:schemeClr val="tx1"/>
              </a:solidFill>
              <a:uFill>
                <a:solidFill>
                  <a:schemeClr val="tx1"/>
                </a:solidFill>
              </a:uFill>
              <a:latin typeface="Calibri" panose="020F0502020204030204" pitchFamily="34" charset="0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[Survey_Analysis.xlsx]Mentor!$B$17</c:f>
              <c:strCache>
                <c:ptCount val="1"/>
                <c:pt idx="0">
                  <c:v>Frequency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en-US" sz="1400" b="0" i="0" u="none" strike="noStrike" kern="1200" cap="none" spc="0" normalizeH="0" baseline="0">
                    <a:solidFill>
                      <a:schemeClr val="tx1"/>
                    </a:solidFill>
                    <a:uFill>
                      <a:solidFill>
                        <a:schemeClr val="tx1"/>
                      </a:solidFill>
                    </a:uFill>
                    <a:latin typeface="Calibri" panose="020F0502020204030204" pitchFamily="34" charset="0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[Survey_Analysis.xlsx]Mentor!$A$18:$A$22</c:f>
              <c:strCache>
                <c:ptCount val="5"/>
                <c:pt idx="0">
                  <c:v>One-on-one mentoring</c:v>
                </c:pt>
                <c:pt idx="1">
                  <c:v>Peer-to-peer mentoring</c:v>
                </c:pt>
                <c:pt idx="2">
                  <c:v>Group mentoring</c:v>
                </c:pt>
                <c:pt idx="3">
                  <c:v>Career development workshops</c:v>
                </c:pt>
                <c:pt idx="4">
                  <c:v>Other</c:v>
                </c:pt>
              </c:strCache>
            </c:strRef>
          </c:cat>
          <c:val>
            <c:numRef>
              <c:f>[Survey_Analysis.xlsx]Mentor!$B$18:$B$22</c:f>
              <c:numCache>
                <c:formatCode>General</c:formatCode>
                <c:ptCount val="5"/>
                <c:pt idx="0">
                  <c:v>6</c:v>
                </c:pt>
                <c:pt idx="1">
                  <c:v>3</c:v>
                </c:pt>
                <c:pt idx="2">
                  <c:v>1</c:v>
                </c:pt>
                <c:pt idx="3">
                  <c:v>3</c:v>
                </c:pt>
                <c:pt idx="4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8D5-4974-9C60-04EDF288979B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60"/>
        <c:overlap val="-32"/>
        <c:axId val="412166705"/>
        <c:axId val="158181526"/>
      </c:barChart>
      <c:catAx>
        <c:axId val="412166705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en-US" sz="1000" b="0" i="0" u="none" strike="noStrike" kern="1200" cap="none" spc="0" normalizeH="0" baseline="0">
                <a:solidFill>
                  <a:schemeClr val="tx1"/>
                </a:solidFill>
                <a:uFill>
                  <a:solidFill>
                    <a:schemeClr val="tx1"/>
                  </a:solidFill>
                </a:uFill>
                <a:latin typeface="Calibri" panose="020F0502020204030204" pitchFamily="34" charset="0"/>
                <a:ea typeface="+mn-ea"/>
                <a:cs typeface="+mn-cs"/>
              </a:defRPr>
            </a:pPr>
            <a:endParaRPr lang="fr-FR"/>
          </a:p>
        </c:txPr>
        <c:crossAx val="158181526"/>
        <c:crosses val="autoZero"/>
        <c:auto val="1"/>
        <c:lblAlgn val="ctr"/>
        <c:lblOffset val="100"/>
        <c:noMultiLvlLbl val="0"/>
      </c:catAx>
      <c:valAx>
        <c:axId val="15818152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12166705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uri="{0b15fc19-7d7d-44ad-8c2d-2c3a37ce22c3}">
        <chartProps xmlns="https://web.wps.cn/et/2018/main" chartId="{9ec2ff2d-3a66-452d-988b-600c07dd0f0d}"/>
      </c:ext>
    </c:extLst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lang="en-US" u="none" strike="noStrike" kern="1200" cap="none" spc="0" normalizeH="0">
          <a:solidFill>
            <a:schemeClr val="tx1"/>
          </a:solidFill>
          <a:uFill>
            <a:solidFill>
              <a:schemeClr val="tx1"/>
            </a:solidFill>
          </a:uFill>
          <a:latin typeface="Calibri" panose="020F0502020204030204" pitchFamily="34" charset="0"/>
        </a:defRPr>
      </a:pPr>
      <a:endParaRPr lang="fr-F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C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effectLst/>
      </c:spPr>
    </c:floor>
    <c:sideWall>
      <c:thickness val="0"/>
      <c:spPr>
        <a:noFill/>
        <a:effectLst/>
      </c:spPr>
    </c:sideWall>
    <c:backWall>
      <c:thickness val="0"/>
      <c:spPr>
        <a:noFill/>
        <a:effectLst/>
      </c:spPr>
    </c:backWall>
    <c:plotArea>
      <c:layout/>
      <c:pie3DChart>
        <c:varyColors val="1"/>
        <c:ser>
          <c:idx val="0"/>
          <c:order val="0"/>
          <c:tx>
            <c:strRef>
              <c:f>[Survey_Analysis.xlsx]Mentor!$B$31</c:f>
              <c:strCache>
                <c:ptCount val="1"/>
                <c:pt idx="0">
                  <c:v>Frequency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 contourW="9525"/>
          </c:spPr>
          <c:dPt>
            <c:idx val="0"/>
            <c:bubble3D val="0"/>
            <c:spPr>
              <a:gradFill>
                <a:gsLst>
                  <a:gs pos="0">
                    <a:schemeClr val="accent1">
                      <a:hueOff val="-167000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  <a:ln>
                <a:gradFill>
                  <a:gsLst>
                    <a:gs pos="0">
                      <a:schemeClr val="accent1">
                        <a:lumMod val="75000"/>
                        <a:hueOff val="-1670000"/>
                      </a:schemeClr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5400000" scaled="1"/>
                </a:gra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264-4002-8E7B-EFC49DB180BB}"/>
              </c:ext>
            </c:extLst>
          </c:dPt>
          <c:dPt>
            <c:idx val="1"/>
            <c:bubble3D val="0"/>
            <c:spPr>
              <a:gradFill>
                <a:gsLst>
                  <a:gs pos="0">
                    <a:schemeClr val="accent2">
                      <a:hueOff val="-1670000"/>
                    </a:schemeClr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gradFill>
                  <a:gsLst>
                    <a:gs pos="0">
                      <a:schemeClr val="accent2">
                        <a:lumMod val="75000"/>
                        <a:hueOff val="-167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1"/>
                </a:gra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264-4002-8E7B-EFC49DB180BB}"/>
              </c:ext>
            </c:extLst>
          </c:dPt>
          <c:dPt>
            <c:idx val="2"/>
            <c:bubble3D val="0"/>
            <c:spPr>
              <a:gradFill>
                <a:gsLst>
                  <a:gs pos="0">
                    <a:schemeClr val="accent3">
                      <a:hueOff val="-1670000"/>
                    </a:schemeClr>
                  </a:gs>
                  <a:gs pos="100000">
                    <a:schemeClr val="accent3"/>
                  </a:gs>
                </a:gsLst>
                <a:lin ang="5400000" scaled="0"/>
              </a:gradFill>
              <a:ln>
                <a:gradFill>
                  <a:gsLst>
                    <a:gs pos="0">
                      <a:schemeClr val="accent3">
                        <a:lumMod val="75000"/>
                        <a:hueOff val="-1670000"/>
                      </a:schemeClr>
                    </a:gs>
                    <a:gs pos="100000">
                      <a:schemeClr val="accent3">
                        <a:lumMod val="75000"/>
                      </a:schemeClr>
                    </a:gs>
                  </a:gsLst>
                  <a:lin ang="5400000" scaled="1"/>
                </a:gra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264-4002-8E7B-EFC49DB180BB}"/>
              </c:ext>
            </c:extLst>
          </c:dPt>
          <c:dLbls>
            <c:dLbl>
              <c:idx val="0"/>
              <c:layout>
                <c:manualLayout>
                  <c:x val="-3.8118002264435798E-2"/>
                  <c:y val="0.145029039972668"/>
                </c:manualLayout>
              </c:layout>
              <c:tx>
                <c:rich>
                  <a:bodyPr rot="0" spcFirstLastPara="0" vertOverflow="ellipsis" vert="horz" wrap="square" lIns="38100" tIns="19050" rIns="38100" bIns="19050" anchor="ctr" anchorCtr="1"/>
                  <a:lstStyle/>
                  <a:p>
                    <a:pPr defTabSz="914400">
                      <a:defRPr lang="en-US" sz="100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400">
                        <a:solidFill>
                          <a:schemeClr val="accent1"/>
                        </a:solidFill>
                        <a:uFillTx/>
                        <a:latin typeface="Calibri" panose="020F0502020204030204" pitchFamily="34" charset="0"/>
                      </a:rPr>
                      <a:t>Yes, </a:t>
                    </a:r>
                    <a:r>
                      <a:rPr lang="en-US" altLang="en-US" sz="1400">
                        <a:solidFill>
                          <a:schemeClr val="accent1"/>
                        </a:solidFill>
                        <a:uFillTx/>
                        <a:latin typeface="Calibri" panose="020F0502020204030204" pitchFamily="34" charset="0"/>
                      </a:rPr>
                      <a:t>72</a:t>
                    </a:r>
                    <a:r>
                      <a:rPr lang="en-US" sz="1400">
                        <a:solidFill>
                          <a:schemeClr val="accent1"/>
                        </a:solidFill>
                        <a:uFillTx/>
                        <a:latin typeface="Calibri" panose="020F0502020204030204" pitchFamily="34" charset="0"/>
                      </a:rPr>
                      <a:t>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2264-4002-8E7B-EFC49DB180BB}"/>
                </c:ext>
              </c:extLst>
            </c:dLbl>
            <c:dLbl>
              <c:idx val="1"/>
              <c:layout>
                <c:manualLayout>
                  <c:x val="5.9001132217889003E-2"/>
                  <c:y val="-0.17594806969593399"/>
                </c:manualLayout>
              </c:layout>
              <c:tx>
                <c:rich>
                  <a:bodyPr rot="0" spcFirstLastPara="0" vertOverflow="ellipsis" vert="horz" wrap="square" lIns="38100" tIns="19050" rIns="38100" bIns="19050" anchor="ctr" anchorCtr="1"/>
                  <a:lstStyle/>
                  <a:p>
                    <a:pPr defTabSz="914400">
                      <a:defRPr lang="en-US" sz="1400" b="1" i="0" u="none" strike="noStrike" kern="1200" cap="none" spc="0" normalizeH="0" baseline="0">
                        <a:solidFill>
                          <a:schemeClr val="accent2"/>
                        </a:solidFill>
                        <a:uFill>
                          <a:solidFill>
                            <a:schemeClr val="accent2"/>
                          </a:solidFill>
                        </a:uFill>
                        <a:latin typeface="Calibri" panose="020F0502020204030204" pitchFamily="34" charset="0"/>
                        <a:ea typeface="+mn-ea"/>
                        <a:cs typeface="+mn-cs"/>
                      </a:defRPr>
                    </a:pPr>
                    <a:r>
                      <a:rPr lang="en-US"/>
                      <a:t>Maybe</a:t>
                    </a:r>
                  </a:p>
                  <a:p>
                    <a:pPr defTabSz="914400">
                      <a:defRPr lang="en-US" sz="1400" b="1" i="0" u="none" strike="noStrike" kern="1200" cap="none" spc="0" normalizeH="0" baseline="0">
                        <a:solidFill>
                          <a:schemeClr val="accent2"/>
                        </a:solidFill>
                        <a:uFill>
                          <a:solidFill>
                            <a:schemeClr val="accent2"/>
                          </a:solidFill>
                        </a:uFill>
                        <a:latin typeface="Calibri" panose="020F0502020204030204" pitchFamily="34" charset="0"/>
                        <a:ea typeface="+mn-ea"/>
                        <a:cs typeface="+mn-cs"/>
                      </a:defRPr>
                    </a:pPr>
                    <a:r>
                      <a:rPr lang="en-US" altLang="en-US"/>
                      <a:t>28</a:t>
                    </a:r>
                    <a:r>
                      <a:rPr lang="en-US"/>
                      <a:t>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2264-4002-8E7B-EFC49DB180BB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0" vertOverflow="ellipsis" vert="horz" wrap="square" lIns="38100" tIns="19050" rIns="38100" bIns="19050" anchor="ctr" anchorCtr="1"/>
                <a:lstStyle/>
                <a:p>
                  <a:pPr>
                    <a:defRPr lang="en-US" sz="100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2264-4002-8E7B-EFC49DB180B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en-US" sz="1000" b="1" i="0" u="none" strike="noStrike" kern="1200" spc="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[Survey_Analysis.xlsx]Mentor!$A$32:$A$34</c:f>
              <c:strCache>
                <c:ptCount val="3"/>
                <c:pt idx="0">
                  <c:v>Yes</c:v>
                </c:pt>
                <c:pt idx="1">
                  <c:v>Maybe</c:v>
                </c:pt>
              </c:strCache>
            </c:strRef>
          </c:cat>
          <c:val>
            <c:numRef>
              <c:f>[Survey_Analysis.xlsx]Mentor!$B$32:$B$34</c:f>
              <c:numCache>
                <c:formatCode>General</c:formatCode>
                <c:ptCount val="3"/>
                <c:pt idx="0">
                  <c:v>14</c:v>
                </c:pt>
                <c:pt idx="1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2264-4002-8E7B-EFC49DB180BB}"/>
            </c:ext>
          </c:extLst>
        </c:ser>
        <c:dLbls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  <c:extLst>
      <c:ext uri="{0b15fc19-7d7d-44ad-8c2d-2c3a37ce22c3}">
        <chartProps xmlns="https://web.wps.cn/et/2018/main" chartId="{57eef6a6-4e10-4239-92b7-86f5e319cbab}"/>
      </c:ext>
    </c:extLst>
  </c:chart>
  <c:spPr>
    <a:noFill/>
    <a:ln w="9525" cap="flat" cmpd="sng" algn="ctr">
      <a:noFill/>
      <a:round/>
    </a:ln>
    <a:effectLst/>
  </c:spPr>
  <c:txPr>
    <a:bodyPr/>
    <a:lstStyle/>
    <a:p>
      <a:pPr>
        <a:defRPr lang="en-US"/>
      </a:pPr>
      <a:endParaRPr lang="fr-FR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C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0" vertOverflow="ellipsis" vert="horz" wrap="square" anchor="ctr" anchorCtr="1"/>
          <a:lstStyle/>
          <a:p>
            <a:pPr defTabSz="914400">
              <a:defRPr lang="en-US" sz="1400" b="1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de-DE"/>
              <a:t>Collaboration Expectations</a:t>
            </a:r>
          </a:p>
        </c:rich>
      </c:tx>
      <c:layout>
        <c:manualLayout>
          <c:xMode val="edge"/>
          <c:yMode val="edge"/>
          <c:x val="0.34322368421052601"/>
          <c:y val="3.4722222222222203E-2"/>
        </c:manualLayout>
      </c:layout>
      <c:overlay val="0"/>
      <c:spPr>
        <a:noFill/>
        <a:ln>
          <a:noFill/>
        </a:ln>
        <a:effectLst/>
      </c:spPr>
      <c:txPr>
        <a:bodyPr rot="0" spcFirstLastPara="0" vertOverflow="ellipsis" vert="horz" wrap="square" anchor="ctr" anchorCtr="1"/>
        <a:lstStyle/>
        <a:p>
          <a:pPr defTabSz="914400">
            <a:defRPr lang="en-US" sz="1400" b="1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'[Survey_Analysis.xlsx]Future Collaboration and Needs'!$C$21</c:f>
              <c:strCache>
                <c:ptCount val="1"/>
                <c:pt idx="0">
                  <c:v>Number of Mentions</c:v>
                </c:pt>
              </c:strCache>
            </c:strRef>
          </c:tx>
          <c:spPr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90000">
                  <a:schemeClr val="accent1"/>
                </a:gs>
              </a:gsLst>
              <a:lin ang="5400000" scaled="0"/>
            </a:gradFill>
            <a:ln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1"/>
              </a:gradFill>
            </a:ln>
            <a:effectLst>
              <a:outerShdw blurRad="76200" dist="25400" dir="2700000" algn="tl" rotWithShape="0">
                <a:schemeClr val="accent1">
                  <a:lumMod val="50000"/>
                  <a:alpha val="30000"/>
                </a:scheme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en-US" sz="1200" b="0" i="0" u="none" strike="noStrike" kern="1200" cap="none" spc="0" normalizeH="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uFill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uFill>
                    <a:latin typeface="Calibri" panose="020F0502020204030204" pitchFamily="34" charset="0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'[Survey_Analysis.xlsx]Future Collaboration and Needs'!$B$22:$B$28</c:f>
              <c:strCache>
                <c:ptCount val="7"/>
                <c:pt idx="0">
                  <c:v>Joint webinars or events</c:v>
                </c:pt>
                <c:pt idx="1">
                  <c:v>Research initiatives &amp; publications</c:v>
                </c:pt>
                <c:pt idx="2">
                  <c:v>Educational content development</c:v>
                </c:pt>
                <c:pt idx="3">
                  <c:v>Mentorship programs</c:v>
                </c:pt>
                <c:pt idx="4">
                  <c:v>Member exchange programs</c:v>
                </c:pt>
                <c:pt idx="5">
                  <c:v>Advocacy and policy initiatives</c:v>
                </c:pt>
                <c:pt idx="6">
                  <c:v>Other - Joint academic courses</c:v>
                </c:pt>
              </c:strCache>
            </c:strRef>
          </c:cat>
          <c:val>
            <c:numRef>
              <c:f>'[Survey_Analysis.xlsx]Future Collaboration and Needs'!$C$22:$C$28</c:f>
              <c:numCache>
                <c:formatCode>General</c:formatCode>
                <c:ptCount val="7"/>
                <c:pt idx="0">
                  <c:v>25</c:v>
                </c:pt>
                <c:pt idx="1">
                  <c:v>25</c:v>
                </c:pt>
                <c:pt idx="2">
                  <c:v>23</c:v>
                </c:pt>
                <c:pt idx="3">
                  <c:v>19</c:v>
                </c:pt>
                <c:pt idx="4">
                  <c:v>18</c:v>
                </c:pt>
                <c:pt idx="5">
                  <c:v>14</c:v>
                </c:pt>
                <c:pt idx="6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560-437A-BFEE-5C50AD082F2A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60"/>
        <c:overlap val="-32"/>
        <c:axId val="112330165"/>
        <c:axId val="922008959"/>
      </c:barChart>
      <c:catAx>
        <c:axId val="112330165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en-US" sz="9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chemeClr val="tx1">
                      <a:lumMod val="65000"/>
                      <a:lumOff val="35000"/>
                    </a:schemeClr>
                  </a:solidFill>
                </a:uFill>
                <a:latin typeface="Calibri" panose="020F0502020204030204" pitchFamily="34" charset="0"/>
                <a:ea typeface="+mn-ea"/>
                <a:cs typeface="+mn-cs"/>
              </a:defRPr>
            </a:pPr>
            <a:endParaRPr lang="fr-FR"/>
          </a:p>
        </c:txPr>
        <c:crossAx val="922008959"/>
        <c:crosses val="autoZero"/>
        <c:auto val="1"/>
        <c:lblAlgn val="ctr"/>
        <c:lblOffset val="100"/>
        <c:noMultiLvlLbl val="0"/>
      </c:catAx>
      <c:valAx>
        <c:axId val="922008959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1233016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uri="{0b15fc19-7d7d-44ad-8c2d-2c3a37ce22c3}">
        <chartProps xmlns="https://web.wps.cn/et/2018/main" chartId="{4d4a351f-e009-40d2-bdcd-8c93c3dfb955}"/>
      </c:ext>
    </c:extLst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 lang="en-US"/>
      </a:pPr>
      <a:endParaRPr lang="fr-F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10008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lt1">
          <a:lumMod val="96000"/>
        </a:schemeClr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0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0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>
        <a:gsLst>
          <a:gs pos="100000">
            <a:schemeClr val="phClr"/>
          </a:gs>
          <a:gs pos="0">
            <a:schemeClr val="phClr">
              <a:hueOff val="-1670000"/>
            </a:schemeClr>
          </a:gs>
        </a:gsLst>
        <a:lin ang="5400000" scaled="0"/>
      </a:gradFill>
      <a:ln>
        <a:gradFill>
          <a:gsLst>
            <a:gs pos="100000">
              <a:schemeClr val="phClr">
                <a:lumMod val="75000"/>
              </a:schemeClr>
            </a:gs>
            <a:gs pos="0">
              <a:schemeClr val="phClr">
                <a:lumMod val="75000"/>
                <a:hueOff val="-1670000"/>
              </a:schemeClr>
            </a:gs>
          </a:gsLst>
          <a:lin ang="4620000" scaled="0"/>
        </a:gradFill>
      </a:ln>
      <a:effectLst/>
    </cs:spPr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noFill/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dk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02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dk1">
            <a:lumMod val="75000"/>
            <a:lumOff val="25000"/>
          </a:schemeClr>
        </a:solidFill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dk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>
        <a:solidFill>
          <a:schemeClr val="dk1">
            <a:lumMod val="35000"/>
            <a:lumOff val="65000"/>
          </a:schemeClr>
        </a:solidFill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400" b="1" kern="120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1000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0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0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gradFill>
        <a:gsLst>
          <a:gs pos="0">
            <a:schemeClr val="phClr">
              <a:lumMod val="40000"/>
              <a:lumOff val="60000"/>
            </a:schemeClr>
          </a:gs>
          <a:gs pos="90000">
            <a:schemeClr val="phClr"/>
          </a:gs>
        </a:gsLst>
        <a:lin ang="5400000" scaled="0"/>
      </a:gradFill>
      <a:ln>
        <a:gradFill>
          <a:gsLst>
            <a:gs pos="0">
              <a:schemeClr val="phClr"/>
            </a:gs>
            <a:gs pos="100000">
              <a:schemeClr val="phClr">
                <a:lumMod val="75000"/>
              </a:schemeClr>
            </a:gs>
          </a:gsLst>
          <a:lin ang="5400000" scaled="1"/>
        </a:gradFill>
      </a:ln>
      <a:effectLst>
        <a:outerShdw blurRad="76200" dist="25400" dir="2700000" algn="tl" rotWithShape="0">
          <a:schemeClr val="phClr">
            <a:lumMod val="50000"/>
            <a:alpha val="30000"/>
          </a:schemeClr>
        </a:outerShdw>
      </a:effectLst>
    </cs:spPr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02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75000"/>
        <a:lumOff val="25000"/>
      </a:schemeClr>
    </cs:fontRef>
    <cs:defRPr sz="1400" b="1" kern="120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100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0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0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1">
      <cs:styleClr val="auto"/>
    </cs:fillRef>
    <cs:effectRef idx="0"/>
    <cs:fontRef idx="minor">
      <a:schemeClr val="dk1"/>
    </cs:fontRef>
    <cs:spPr>
      <a:ln>
        <a:noFill/>
      </a:ln>
      <a:effectLst/>
    </cs:spPr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02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75000"/>
        <a:lumOff val="25000"/>
      </a:schemeClr>
    </cs:fontRef>
    <cs:defRPr sz="1400" b="1" kern="120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1000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0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0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gradFill>
        <a:gsLst>
          <a:gs pos="0">
            <a:schemeClr val="phClr">
              <a:lumMod val="40000"/>
              <a:lumOff val="60000"/>
            </a:schemeClr>
          </a:gs>
          <a:gs pos="90000">
            <a:schemeClr val="phClr"/>
          </a:gs>
        </a:gsLst>
        <a:lin ang="5400000" scaled="0"/>
      </a:gradFill>
      <a:ln>
        <a:gradFill>
          <a:gsLst>
            <a:gs pos="0">
              <a:schemeClr val="phClr"/>
            </a:gs>
            <a:gs pos="100000">
              <a:schemeClr val="phClr">
                <a:lumMod val="75000"/>
              </a:schemeClr>
            </a:gs>
          </a:gsLst>
          <a:lin ang="5400000" scaled="1"/>
        </a:gradFill>
      </a:ln>
      <a:effectLst>
        <a:outerShdw blurRad="76200" dist="25400" dir="2700000" algn="tl" rotWithShape="0">
          <a:schemeClr val="phClr">
            <a:lumMod val="50000"/>
            <a:alpha val="30000"/>
          </a:schemeClr>
        </a:outerShdw>
      </a:effectLst>
    </cs:spPr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02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75000"/>
        <a:lumOff val="25000"/>
      </a:schemeClr>
    </cs:fontRef>
    <cs:defRPr sz="1400" b="1" kern="120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>
            <a:extLst>
              <a:ext uri="{FF2B5EF4-FFF2-40B4-BE49-F238E27FC236}">
                <a16:creationId xmlns:a16="http://schemas.microsoft.com/office/drawing/2014/main" id="{42755D67-AB79-4164-17F3-A5CC9DF3BEF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DC2759F6-742E-9E42-1584-056C9FC892E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3403F09E-980F-49BF-AEF6-D66EE5382167}" type="datetimeFigureOut">
              <a:rPr lang="ja-JP" altLang="de-DE"/>
              <a:pPr>
                <a:defRPr/>
              </a:pPr>
              <a:t>2025/10/26</a:t>
            </a:fld>
            <a:endParaRPr lang="ja-JP" altLang="en-US"/>
          </a:p>
        </p:txBody>
      </p:sp>
      <p:sp>
        <p:nvSpPr>
          <p:cNvPr id="4" name="スライド イメージ プレースホルダー 3">
            <a:extLst>
              <a:ext uri="{FF2B5EF4-FFF2-40B4-BE49-F238E27FC236}">
                <a16:creationId xmlns:a16="http://schemas.microsoft.com/office/drawing/2014/main" id="{FCCC7327-4FD2-4B7B-4CBF-AE506566FEF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ja-JP" altLang="en-US" noProof="0"/>
          </a:p>
        </p:txBody>
      </p:sp>
      <p:sp>
        <p:nvSpPr>
          <p:cNvPr id="5" name="ノート プレースホルダー 4">
            <a:extLst>
              <a:ext uri="{FF2B5EF4-FFF2-40B4-BE49-F238E27FC236}">
                <a16:creationId xmlns:a16="http://schemas.microsoft.com/office/drawing/2014/main" id="{0ED29FE9-35C6-36DA-4B10-EA4F611E62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ja-JP" altLang="en-US" noProof="0"/>
              <a:t>マスター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  <a:p>
            <a:pPr lvl="3"/>
            <a:r>
              <a:rPr lang="ja-JP" altLang="en-US" noProof="0"/>
              <a:t>第 </a:t>
            </a:r>
            <a:r>
              <a:rPr lang="en-US" altLang="ja-JP" noProof="0"/>
              <a:t>4 </a:t>
            </a:r>
            <a:r>
              <a:rPr lang="ja-JP" altLang="en-US" noProof="0"/>
              <a:t>レベル</a:t>
            </a:r>
          </a:p>
          <a:p>
            <a:pPr lvl="4"/>
            <a:r>
              <a:rPr lang="ja-JP" altLang="en-US" noProof="0"/>
              <a:t>第 </a:t>
            </a:r>
            <a:r>
              <a:rPr lang="en-US" altLang="ja-JP" noProof="0"/>
              <a:t>5 </a:t>
            </a:r>
            <a:r>
              <a:rPr lang="ja-JP" altLang="en-US" noProof="0"/>
              <a:t>レベル</a:t>
            </a:r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B618CF47-3861-B8D3-C1E9-6293C03E5C1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8904DE7A-2A66-B9DA-9311-D5A433CE42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507BB0AE-0723-4A3C-8946-FB3D65C19521}" type="slidenum">
              <a:rPr lang="ja-JP" altLang="en-US"/>
              <a:pPr>
                <a:defRPr/>
              </a:pPr>
              <a:t>‹n°›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 altLang="ja-JP"/>
              <a:t>Modifiez le style du titre</a:t>
            </a:r>
            <a:endParaRPr lang="ja-JP" altLang="en-US" dirty="0"/>
          </a:p>
        </p:txBody>
      </p:sp>
      <p:sp>
        <p:nvSpPr>
          <p:cNvPr id="3" name="字幕 2"/>
          <p:cNvSpPr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altLang="ja-JP"/>
              <a:t>Modifiez le style des sous-titres du masque</a:t>
            </a:r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3163214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113770"/>
            <a:ext cx="7886700" cy="7014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28650" y="947854"/>
            <a:ext cx="7886700" cy="38334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スライド番号プレースホルダー 5">
            <a:extLst>
              <a:ext uri="{FF2B5EF4-FFF2-40B4-BE49-F238E27FC236}">
                <a16:creationId xmlns:a16="http://schemas.microsoft.com/office/drawing/2014/main" id="{657F54D2-6457-D427-191D-20B199B2F2E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457950" y="5297488"/>
            <a:ext cx="2057400" cy="303212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8F4B4C22-CECE-4F58-9770-7914D4C0805F}" type="slidenum">
              <a:rPr lang="en-US"/>
              <a:pPr>
                <a:defRPr/>
              </a:pPr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8486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3888" y="1424782"/>
            <a:ext cx="7886700" cy="2377281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623888" y="3824553"/>
            <a:ext cx="7886700" cy="9788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05043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206710"/>
            <a:ext cx="7886700" cy="721641"/>
          </a:xfrm>
          <a:prstGeom prst="rect">
            <a:avLst/>
          </a:prstGeom>
        </p:spPr>
        <p:txBody>
          <a:bodyPr/>
          <a:lstStyle>
            <a:lvl1pPr algn="ctr">
              <a:defRPr sz="32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628650" y="1070518"/>
            <a:ext cx="3886200" cy="407695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29150" y="1070518"/>
            <a:ext cx="3886200" cy="407695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36381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9841" y="304271"/>
            <a:ext cx="7886700" cy="1104636"/>
          </a:xfrm>
          <a:prstGeom prst="rect">
            <a:avLst/>
          </a:prstGeom>
        </p:spPr>
        <p:txBody>
          <a:bodyPr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629842" y="1400969"/>
            <a:ext cx="3868340" cy="68659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29842" y="2087563"/>
            <a:ext cx="3868340" cy="307049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29150" y="1400969"/>
            <a:ext cx="3887391" cy="68659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29150" y="2087563"/>
            <a:ext cx="3887391" cy="307049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945668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304271"/>
            <a:ext cx="7886700" cy="1104636"/>
          </a:xfrm>
          <a:prstGeom prst="rect">
            <a:avLst/>
          </a:prstGeom>
        </p:spPr>
        <p:txBody>
          <a:bodyPr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754076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89837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887391" y="822855"/>
            <a:ext cx="4629150" cy="4061354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6176891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3887391" y="822855"/>
            <a:ext cx="4629150" cy="4061354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fr-FR" altLang="ja-JP" noProof="0"/>
              <a:t>Cliquez sur l'icône pour ajouter une image</a:t>
            </a:r>
            <a:endParaRPr lang="ja-JP" altLang="en-US" noProof="0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413919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304271"/>
            <a:ext cx="7886700" cy="1104636"/>
          </a:xfrm>
          <a:prstGeom prst="rect">
            <a:avLst/>
          </a:prstGeom>
        </p:spPr>
        <p:txBody>
          <a:bodyPr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628650" y="1521354"/>
            <a:ext cx="7886700" cy="36468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524126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43675" y="304271"/>
            <a:ext cx="1971675" cy="4843198"/>
          </a:xfrm>
          <a:prstGeom prst="rect">
            <a:avLst/>
          </a:prstGeom>
        </p:spPr>
        <p:txBody>
          <a:bodyPr vert="eaVert"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628650" y="304271"/>
            <a:ext cx="5800725" cy="484319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519316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テキスト プレースホルダー 2">
            <a:extLst>
              <a:ext uri="{FF2B5EF4-FFF2-40B4-BE49-F238E27FC236}">
                <a16:creationId xmlns:a16="http://schemas.microsoft.com/office/drawing/2014/main" id="{92AC1744-2EC6-C1E7-3FE4-8E97DBE5D2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520825"/>
            <a:ext cx="7886700" cy="364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マスター テキストの書式設定
第 </a:t>
            </a:r>
            <a:r>
              <a:rPr lang="en-US" altLang="ja-JP"/>
              <a:t>2 </a:t>
            </a:r>
            <a:r>
              <a:rPr lang="ja-JP" altLang="en-US"/>
              <a:t>レベル
第 </a:t>
            </a:r>
            <a:r>
              <a:rPr lang="en-US" altLang="ja-JP"/>
              <a:t>3 </a:t>
            </a:r>
            <a:r>
              <a:rPr lang="ja-JP" altLang="en-US"/>
              <a:t>レベル
第 </a:t>
            </a:r>
            <a:r>
              <a:rPr lang="en-US" altLang="ja-JP"/>
              <a:t>4 </a:t>
            </a:r>
            <a:r>
              <a:rPr lang="ja-JP" altLang="en-US"/>
              <a:t>レベル
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1027" name="タイトル プレースホルダー 7">
            <a:extLst>
              <a:ext uri="{FF2B5EF4-FFF2-40B4-BE49-F238E27FC236}">
                <a16:creationId xmlns:a16="http://schemas.microsoft.com/office/drawing/2014/main" id="{87E612D5-4B27-8278-2976-A769F5ED950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04800"/>
            <a:ext cx="78867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CO" altLang="fr-FR"/>
              <a:t>ENTATION TIt</a:t>
            </a:r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2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dt="0"/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 kern="12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chart" Target="../charts/char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surveymonkey.com/r/8LYFJZF" TargetMode="Externa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8DC3B3C-55E0-6E50-2F45-6E5326625D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PSE </a:t>
            </a:r>
            <a:r>
              <a:rPr lang="de-DE" dirty="0" err="1"/>
              <a:t>Objectives</a:t>
            </a:r>
            <a:endParaRPr lang="de-DE" dirty="0"/>
          </a:p>
        </p:txBody>
      </p:sp>
      <p:sp>
        <p:nvSpPr>
          <p:cNvPr id="4" name="Inhaltsplatzhalter 2">
            <a:extLst>
              <a:ext uri="{FF2B5EF4-FFF2-40B4-BE49-F238E27FC236}">
                <a16:creationId xmlns:a16="http://schemas.microsoft.com/office/drawing/2014/main" id="{0C9A4948-069F-D94F-A524-22EEDFA213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947738"/>
            <a:ext cx="7886700" cy="3833812"/>
          </a:xfrm>
        </p:spPr>
        <p:txBody>
          <a:bodyPr/>
          <a:lstStyle/>
          <a:p>
            <a:pPr marL="0" indent="0">
              <a:buNone/>
            </a:pPr>
            <a:r>
              <a:rPr lang="en-GB" sz="1800" dirty="0">
                <a:effectLst/>
                <a:latin typeface="Aptos" panose="020B0004020202020204" pitchFamily="34" charset="0"/>
              </a:rPr>
              <a:t>The Professional Standards and Education (PS&amp;E) Committee aims to advance global human factors/ergonomics (HFE) by </a:t>
            </a:r>
            <a:r>
              <a:rPr lang="en-GB" sz="1800" b="1" dirty="0">
                <a:effectLst/>
                <a:latin typeface="Aptos" panose="020B0004020202020204" pitchFamily="34" charset="0"/>
              </a:rPr>
              <a:t>improving education standards, expanding certification access, and engaging the next generation of professionals</a:t>
            </a:r>
            <a:r>
              <a:rPr lang="en-GB" sz="1800" dirty="0">
                <a:effectLst/>
                <a:latin typeface="Aptos" panose="020B0004020202020204" pitchFamily="34" charset="0"/>
              </a:rPr>
              <a:t>. </a:t>
            </a:r>
          </a:p>
          <a:p>
            <a:pPr marL="0" indent="0">
              <a:buNone/>
            </a:pPr>
            <a:r>
              <a:rPr lang="en-GB" sz="1800" dirty="0">
                <a:effectLst/>
                <a:latin typeface="Aptos" panose="020B0004020202020204" pitchFamily="34" charset="0"/>
              </a:rPr>
              <a:t>Over the next three years, our focus will be to support federated societies with: </a:t>
            </a:r>
          </a:p>
          <a:p>
            <a:pPr marL="342900" indent="-342900">
              <a:buAutoNum type="arabicParenBoth"/>
            </a:pPr>
            <a:r>
              <a:rPr lang="en-GB" sz="1800" dirty="0">
                <a:effectLst/>
                <a:latin typeface="Aptos" panose="020B0004020202020204" pitchFamily="34" charset="0"/>
              </a:rPr>
              <a:t>strengthening global HFE education and certification, and </a:t>
            </a:r>
          </a:p>
          <a:p>
            <a:pPr marL="0" indent="0">
              <a:buNone/>
            </a:pPr>
            <a:r>
              <a:rPr lang="en-GB" sz="1800" dirty="0">
                <a:effectLst/>
                <a:latin typeface="Aptos" panose="020B0004020202020204" pitchFamily="34" charset="0"/>
              </a:rPr>
              <a:t>(2) attracting and developing young professionals. </a:t>
            </a:r>
          </a:p>
          <a:p>
            <a:pPr marL="0" indent="0">
              <a:buNone/>
            </a:pPr>
            <a:r>
              <a:rPr lang="en-GB" sz="1800" dirty="0">
                <a:effectLst/>
                <a:latin typeface="Aptos" panose="020B0004020202020204" pitchFamily="34" charset="0"/>
              </a:rPr>
              <a:t>These objectives will be pursued in collaboration with the </a:t>
            </a:r>
            <a:r>
              <a:rPr lang="en-GB" sz="1800" b="1" dirty="0">
                <a:effectLst/>
                <a:latin typeface="Aptos" panose="020B0004020202020204" pitchFamily="34" charset="0"/>
              </a:rPr>
              <a:t>International Development (ID) Committee  </a:t>
            </a:r>
            <a:r>
              <a:rPr lang="en-GB" sz="1800" dirty="0">
                <a:effectLst/>
                <a:latin typeface="Aptos" panose="020B0004020202020204" pitchFamily="34" charset="0"/>
              </a:rPr>
              <a:t>to ensure a broad international impact, particularly in developing regions.</a:t>
            </a:r>
            <a:endParaRPr lang="de-DE" dirty="0"/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68C2A5E1-6690-5E45-393A-F9DE4109FA96}"/>
              </a:ext>
            </a:extLst>
          </p:cNvPr>
          <p:cNvSpPr txBox="1">
            <a:spLocks/>
          </p:cNvSpPr>
          <p:nvPr/>
        </p:nvSpPr>
        <p:spPr bwMode="auto">
          <a:xfrm>
            <a:off x="1112837" y="4100401"/>
            <a:ext cx="7827017" cy="72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171450" indent="-171450" algn="l" defTabSz="685800" rtl="0" eaLnBrk="0" fontAlgn="base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eaLnBrk="1" fontAlgn="auto" hangingPunct="1">
              <a:spcAft>
                <a:spcPts val="0"/>
              </a:spcAft>
              <a:buNone/>
              <a:defRPr/>
            </a:pPr>
            <a:r>
              <a:rPr lang="en-US" altLang="ja-JP" sz="14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Council meeting: October 2025</a:t>
            </a:r>
          </a:p>
          <a:p>
            <a:pPr marL="0" indent="0" algn="r" eaLnBrk="1" fontAlgn="auto" hangingPunct="1">
              <a:spcAft>
                <a:spcPts val="0"/>
              </a:spcAft>
              <a:buNone/>
              <a:defRPr/>
            </a:pPr>
            <a:r>
              <a:rPr lang="en-US" altLang="ja-JP" sz="14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Presenter: Verena Nitsch (D)</a:t>
            </a:r>
          </a:p>
        </p:txBody>
      </p:sp>
    </p:spTree>
    <p:extLst>
      <p:ext uri="{BB962C8B-B14F-4D97-AF65-F5344CB8AC3E}">
        <p14:creationId xmlns:p14="http://schemas.microsoft.com/office/powerpoint/2010/main" val="9228536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A817FD-F9D9-CD62-6632-D5F2DFEA6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PSE Members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2A76DEC-3AC3-45AA-BABE-62F235DBC9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PSE Co-Chairs:</a:t>
            </a:r>
          </a:p>
          <a:p>
            <a:pPr lvl="1"/>
            <a:r>
              <a:rPr lang="de-DE" dirty="0"/>
              <a:t>Liang Ma (CHN)</a:t>
            </a:r>
          </a:p>
          <a:p>
            <a:pPr lvl="1"/>
            <a:r>
              <a:rPr lang="de-DE" dirty="0"/>
              <a:t>Rob Becker (UK)</a:t>
            </a:r>
          </a:p>
          <a:p>
            <a:pPr lvl="1"/>
            <a:r>
              <a:rPr lang="de-DE" dirty="0"/>
              <a:t>Andrew Todd (ZAF)</a:t>
            </a:r>
          </a:p>
          <a:p>
            <a:pPr lvl="1"/>
            <a:r>
              <a:rPr lang="de-DE" dirty="0"/>
              <a:t>Daniel Braatz (BRA) - </a:t>
            </a:r>
            <a:r>
              <a:rPr lang="de-DE" dirty="0" err="1"/>
              <a:t>since</a:t>
            </a:r>
            <a:r>
              <a:rPr lang="de-DE" dirty="0"/>
              <a:t> </a:t>
            </a:r>
            <a:r>
              <a:rPr lang="de-DE" dirty="0" err="1"/>
              <a:t>July</a:t>
            </a:r>
            <a:r>
              <a:rPr lang="de-DE" dirty="0"/>
              <a:t> 2025</a:t>
            </a:r>
          </a:p>
          <a:p>
            <a:r>
              <a:rPr lang="de-DE" dirty="0" err="1"/>
              <a:t>Subcommittee</a:t>
            </a:r>
            <a:r>
              <a:rPr lang="de-DE" dirty="0"/>
              <a:t> </a:t>
            </a:r>
            <a:r>
              <a:rPr lang="de-DE" dirty="0" err="1"/>
              <a:t>Certification</a:t>
            </a:r>
            <a:r>
              <a:rPr lang="de-DE" dirty="0"/>
              <a:t> Co-Chairs:</a:t>
            </a:r>
          </a:p>
          <a:p>
            <a:pPr lvl="1"/>
            <a:r>
              <a:rPr lang="de-DE" dirty="0"/>
              <a:t>Valerie O‘Keefe (AUS)</a:t>
            </a:r>
          </a:p>
          <a:p>
            <a:pPr lvl="1"/>
            <a:r>
              <a:rPr lang="de-DE" dirty="0"/>
              <a:t>Stephven Kolose (NZ)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370752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B9781AB-3498-4892-B82B-FD9284E479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Projects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7F4DC68-6BCF-D815-19B4-90E0591185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dirty="0"/>
              <a:t>1. </a:t>
            </a:r>
            <a:r>
              <a:rPr lang="de-DE" dirty="0" err="1"/>
              <a:t>Promoting</a:t>
            </a:r>
            <a:r>
              <a:rPr lang="de-DE" dirty="0"/>
              <a:t> </a:t>
            </a:r>
            <a:r>
              <a:rPr lang="de-DE" dirty="0" err="1"/>
              <a:t>accessible</a:t>
            </a:r>
            <a:r>
              <a:rPr lang="de-DE" dirty="0"/>
              <a:t> </a:t>
            </a:r>
            <a:r>
              <a:rPr lang="de-DE" dirty="0" err="1"/>
              <a:t>certification</a:t>
            </a:r>
            <a:r>
              <a:rPr lang="de-DE" dirty="0"/>
              <a:t> </a:t>
            </a:r>
            <a:r>
              <a:rPr lang="de-DE" dirty="0" err="1"/>
              <a:t>that</a:t>
            </a:r>
            <a:r>
              <a:rPr lang="de-DE" dirty="0"/>
              <a:t> </a:t>
            </a:r>
            <a:r>
              <a:rPr lang="de-DE" dirty="0" err="1"/>
              <a:t>complies</a:t>
            </a:r>
            <a:r>
              <a:rPr lang="de-DE" dirty="0"/>
              <a:t> </a:t>
            </a:r>
            <a:r>
              <a:rPr lang="de-DE" dirty="0" err="1"/>
              <a:t>with</a:t>
            </a:r>
            <a:r>
              <a:rPr lang="de-DE" dirty="0"/>
              <a:t> IEA </a:t>
            </a:r>
            <a:r>
              <a:rPr lang="de-DE" dirty="0" err="1"/>
              <a:t>standards</a:t>
            </a:r>
            <a:endParaRPr lang="de-DE" dirty="0"/>
          </a:p>
          <a:p>
            <a:pPr lvl="1"/>
            <a:r>
              <a:rPr lang="de-DE" dirty="0"/>
              <a:t>Reviews for </a:t>
            </a:r>
            <a:r>
              <a:rPr lang="de-DE" dirty="0" err="1"/>
              <a:t>Certification</a:t>
            </a:r>
            <a:r>
              <a:rPr lang="de-DE" dirty="0"/>
              <a:t> </a:t>
            </a:r>
            <a:r>
              <a:rPr lang="de-DE" dirty="0" err="1"/>
              <a:t>Endorsement</a:t>
            </a:r>
            <a:r>
              <a:rPr lang="de-DE" b="1" dirty="0"/>
              <a:t>-&gt; </a:t>
            </a:r>
            <a:r>
              <a:rPr lang="de-DE" b="1" dirty="0" err="1"/>
              <a:t>Congratulations</a:t>
            </a:r>
            <a:r>
              <a:rPr lang="de-DE" b="1" dirty="0"/>
              <a:t> MYHFE!!</a:t>
            </a:r>
          </a:p>
          <a:p>
            <a:pPr lvl="1"/>
            <a:r>
              <a:rPr lang="de-DE" dirty="0" err="1"/>
              <a:t>Compiling</a:t>
            </a:r>
            <a:r>
              <a:rPr lang="de-DE" dirty="0"/>
              <a:t> </a:t>
            </a:r>
            <a:r>
              <a:rPr lang="de-DE" dirty="0" err="1"/>
              <a:t>best</a:t>
            </a:r>
            <a:r>
              <a:rPr lang="de-DE" dirty="0"/>
              <a:t> </a:t>
            </a:r>
            <a:r>
              <a:rPr lang="de-DE" dirty="0" err="1"/>
              <a:t>practice</a:t>
            </a:r>
            <a:r>
              <a:rPr lang="de-DE" dirty="0"/>
              <a:t> </a:t>
            </a:r>
            <a:r>
              <a:rPr lang="de-DE" dirty="0" err="1"/>
              <a:t>curricula</a:t>
            </a:r>
            <a:r>
              <a:rPr lang="de-DE" dirty="0"/>
              <a:t> </a:t>
            </a:r>
            <a:r>
              <a:rPr lang="de-DE" dirty="0" err="1"/>
              <a:t>that</a:t>
            </a:r>
            <a:r>
              <a:rPr lang="de-DE" dirty="0"/>
              <a:t> </a:t>
            </a:r>
            <a:r>
              <a:rPr lang="de-DE" dirty="0" err="1"/>
              <a:t>address</a:t>
            </a:r>
            <a:r>
              <a:rPr lang="de-DE" dirty="0"/>
              <a:t> IEA </a:t>
            </a:r>
            <a:r>
              <a:rPr lang="de-DE" dirty="0" err="1"/>
              <a:t>core</a:t>
            </a:r>
            <a:r>
              <a:rPr lang="de-DE" dirty="0"/>
              <a:t> </a:t>
            </a:r>
            <a:r>
              <a:rPr lang="de-DE" dirty="0" err="1"/>
              <a:t>competencies</a:t>
            </a:r>
            <a:endParaRPr lang="de-DE" dirty="0"/>
          </a:p>
          <a:p>
            <a:pPr marL="0" indent="0">
              <a:buNone/>
            </a:pPr>
            <a:r>
              <a:rPr lang="de-DE" dirty="0"/>
              <a:t>2. Repository </a:t>
            </a:r>
            <a:r>
              <a:rPr lang="de-DE" dirty="0" err="1"/>
              <a:t>educational</a:t>
            </a:r>
            <a:r>
              <a:rPr lang="de-DE" dirty="0"/>
              <a:t> </a:t>
            </a:r>
            <a:r>
              <a:rPr lang="de-DE" dirty="0" err="1"/>
              <a:t>tools</a:t>
            </a:r>
            <a:r>
              <a:rPr lang="de-DE" dirty="0"/>
              <a:t>: </a:t>
            </a:r>
            <a:r>
              <a:rPr lang="de-DE" dirty="0" err="1"/>
              <a:t>provide</a:t>
            </a:r>
            <a:r>
              <a:rPr lang="de-DE" dirty="0"/>
              <a:t> a</a:t>
            </a:r>
            <a:r>
              <a:rPr lang="es-CO" dirty="0"/>
              <a:t> centralized, accessible overview of educational resources for HFE</a:t>
            </a:r>
          </a:p>
          <a:p>
            <a:pPr marL="0" indent="0">
              <a:buNone/>
            </a:pPr>
            <a:r>
              <a:rPr lang="de-DE" dirty="0"/>
              <a:t>3. </a:t>
            </a:r>
            <a:r>
              <a:rPr lang="de-DE" dirty="0" err="1"/>
              <a:t>Promoting</a:t>
            </a:r>
            <a:r>
              <a:rPr lang="de-DE" dirty="0"/>
              <a:t> </a:t>
            </a:r>
            <a:r>
              <a:rPr lang="de-DE" dirty="0" err="1"/>
              <a:t>young</a:t>
            </a:r>
            <a:r>
              <a:rPr lang="de-DE" dirty="0"/>
              <a:t> </a:t>
            </a:r>
            <a:r>
              <a:rPr lang="de-DE" dirty="0" err="1"/>
              <a:t>members</a:t>
            </a:r>
            <a:r>
              <a:rPr lang="de-DE" dirty="0"/>
              <a:t> (e.g. </a:t>
            </a:r>
            <a:r>
              <a:rPr lang="de-DE" dirty="0" err="1"/>
              <a:t>through</a:t>
            </a:r>
            <a:r>
              <a:rPr lang="de-DE" dirty="0"/>
              <a:t> international </a:t>
            </a:r>
            <a:r>
              <a:rPr lang="de-DE" dirty="0" err="1"/>
              <a:t>mentorship</a:t>
            </a:r>
            <a:r>
              <a:rPr lang="de-DE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030509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1">
            <a:extLst>
              <a:ext uri="{FF2B5EF4-FFF2-40B4-BE49-F238E27FC236}">
                <a16:creationId xmlns:a16="http://schemas.microsoft.com/office/drawing/2014/main" id="{02E8955E-0D8C-48B3-870A-CF4482D092A6}"/>
              </a:ext>
            </a:extLst>
          </p:cNvPr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68580" tIns="34290" rIns="68580" bIns="3429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000" kern="1200" cap="all" spc="1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2625" dirty="0"/>
              <a:t>I. Survey </a:t>
            </a:r>
            <a:r>
              <a:rPr lang="de-DE" sz="2625" dirty="0" err="1"/>
              <a:t>overview</a:t>
            </a:r>
            <a:endParaRPr lang="de-DE" sz="2625" dirty="0"/>
          </a:p>
        </p:txBody>
      </p:sp>
      <p:sp>
        <p:nvSpPr>
          <p:cNvPr id="4" name="Textfeld 2">
            <a:extLst>
              <a:ext uri="{FF2B5EF4-FFF2-40B4-BE49-F238E27FC236}">
                <a16:creationId xmlns:a16="http://schemas.microsoft.com/office/drawing/2014/main" id="{7ADFCB05-F6C1-4B9A-BD27-3F6FD2E6D3AD}"/>
              </a:ext>
            </a:extLst>
          </p:cNvPr>
          <p:cNvSpPr txBox="1"/>
          <p:nvPr/>
        </p:nvSpPr>
        <p:spPr>
          <a:xfrm>
            <a:off x="628650" y="1143569"/>
            <a:ext cx="8212619" cy="3500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b="1" i="1" dirty="0">
                <a:cs typeface="Calibri" panose="020F0502020204030204" pitchFamily="34" charset="0"/>
              </a:rPr>
              <a:t>The </a:t>
            </a:r>
            <a:r>
              <a:rPr lang="de-DE" sz="1400" b="1" i="1" dirty="0" err="1">
                <a:cs typeface="Calibri" panose="020F0502020204030204" pitchFamily="34" charset="0"/>
              </a:rPr>
              <a:t>survey</a:t>
            </a:r>
            <a:r>
              <a:rPr lang="de-DE" sz="1400" b="1" i="1" dirty="0">
                <a:cs typeface="Calibri" panose="020F0502020204030204" pitchFamily="34" charset="0"/>
              </a:rPr>
              <a:t> was </a:t>
            </a:r>
            <a:r>
              <a:rPr lang="de-DE" sz="1400" b="1" i="1" dirty="0" err="1">
                <a:cs typeface="Calibri" panose="020F0502020204030204" pitchFamily="34" charset="0"/>
              </a:rPr>
              <a:t>divided</a:t>
            </a:r>
            <a:r>
              <a:rPr lang="de-DE" sz="1400" b="1" i="1" dirty="0">
                <a:cs typeface="Calibri" panose="020F0502020204030204" pitchFamily="34" charset="0"/>
              </a:rPr>
              <a:t> in different </a:t>
            </a:r>
            <a:r>
              <a:rPr lang="de-DE" sz="1400" b="1" i="1" dirty="0" err="1">
                <a:cs typeface="Calibri" panose="020F0502020204030204" pitchFamily="34" charset="0"/>
              </a:rPr>
              <a:t>key</a:t>
            </a:r>
            <a:r>
              <a:rPr lang="de-DE" sz="1400" b="1" i="1" dirty="0">
                <a:cs typeface="Calibri" panose="020F0502020204030204" pitchFamily="34" charset="0"/>
              </a:rPr>
              <a:t> </a:t>
            </a:r>
            <a:r>
              <a:rPr lang="de-DE" sz="1400" b="1" i="1" dirty="0" err="1">
                <a:cs typeface="Calibri" panose="020F0502020204030204" pitchFamily="34" charset="0"/>
              </a:rPr>
              <a:t>sections</a:t>
            </a:r>
            <a:r>
              <a:rPr lang="de-DE" sz="1400" b="1" i="1" dirty="0">
                <a:cs typeface="Calibri" panose="020F0502020204030204" pitchFamily="34" charset="0"/>
              </a:rPr>
              <a:t>:</a:t>
            </a:r>
          </a:p>
          <a:p>
            <a:endParaRPr lang="de-DE" sz="1400" b="1" i="1" dirty="0">
              <a:cs typeface="Calibri" panose="020F0502020204030204" pitchFamily="34" charset="0"/>
            </a:endParaRPr>
          </a:p>
          <a:p>
            <a:endParaRPr lang="de-DE" sz="1400" dirty="0">
              <a:cs typeface="Calibri" panose="020F0502020204030204" pitchFamily="34" charset="0"/>
            </a:endParaRPr>
          </a:p>
          <a:p>
            <a:pPr marL="257175" indent="-257175">
              <a:buFont typeface="+mj-lt"/>
              <a:buAutoNum type="arabicParenR"/>
            </a:pPr>
            <a:r>
              <a:rPr lang="de-DE" sz="1400" b="1" dirty="0">
                <a:cs typeface="Calibri" panose="020F0502020204030204" pitchFamily="34" charset="0"/>
              </a:rPr>
              <a:t>General Information: </a:t>
            </a:r>
            <a:r>
              <a:rPr lang="de-DE" sz="1400" dirty="0" err="1">
                <a:cs typeface="Calibri" panose="020F0502020204030204" pitchFamily="34" charset="0"/>
              </a:rPr>
              <a:t>Identifies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the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name</a:t>
            </a:r>
            <a:r>
              <a:rPr lang="de-DE" sz="1400" dirty="0">
                <a:cs typeface="Calibri" panose="020F0502020204030204" pitchFamily="34" charset="0"/>
              </a:rPr>
              <a:t>, </a:t>
            </a:r>
            <a:r>
              <a:rPr lang="de-DE" sz="1400" dirty="0" err="1">
                <a:cs typeface="Calibri" panose="020F0502020204030204" pitchFamily="34" charset="0"/>
              </a:rPr>
              <a:t>location</a:t>
            </a:r>
            <a:r>
              <a:rPr lang="de-DE" sz="1400" dirty="0">
                <a:cs typeface="Calibri" panose="020F0502020204030204" pitchFamily="34" charset="0"/>
              </a:rPr>
              <a:t> and </a:t>
            </a:r>
            <a:r>
              <a:rPr lang="de-DE" sz="1400" dirty="0" err="1">
                <a:cs typeface="Calibri" panose="020F0502020204030204" pitchFamily="34" charset="0"/>
              </a:rPr>
              <a:t>membership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size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of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each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society</a:t>
            </a:r>
            <a:endParaRPr lang="de-DE" sz="1400" dirty="0">
              <a:cs typeface="Calibri" panose="020F0502020204030204" pitchFamily="34" charset="0"/>
            </a:endParaRPr>
          </a:p>
          <a:p>
            <a:pPr marL="257175" indent="-257175">
              <a:buFont typeface="+mj-lt"/>
              <a:buAutoNum type="arabicParenR"/>
            </a:pPr>
            <a:r>
              <a:rPr lang="de-DE" sz="1400" b="1" dirty="0">
                <a:cs typeface="Calibri" panose="020F0502020204030204" pitchFamily="34" charset="0"/>
              </a:rPr>
              <a:t>Challenges and </a:t>
            </a:r>
            <a:r>
              <a:rPr lang="de-DE" sz="1400" b="1" dirty="0" err="1">
                <a:cs typeface="Calibri" panose="020F0502020204030204" pitchFamily="34" charset="0"/>
              </a:rPr>
              <a:t>Concerns</a:t>
            </a:r>
            <a:r>
              <a:rPr lang="de-DE" sz="1400" b="1" dirty="0">
                <a:cs typeface="Calibri" panose="020F0502020204030204" pitchFamily="34" charset="0"/>
              </a:rPr>
              <a:t>: </a:t>
            </a:r>
            <a:r>
              <a:rPr lang="de-DE" sz="1400" dirty="0" err="1">
                <a:cs typeface="Calibri" panose="020F0502020204030204" pitchFamily="34" charset="0"/>
              </a:rPr>
              <a:t>Explores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major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issues</a:t>
            </a:r>
            <a:r>
              <a:rPr lang="de-DE" sz="1400" dirty="0">
                <a:cs typeface="Calibri" panose="020F0502020204030204" pitchFamily="34" charset="0"/>
              </a:rPr>
              <a:t> such </a:t>
            </a:r>
            <a:r>
              <a:rPr lang="de-DE" sz="1400" dirty="0" err="1">
                <a:cs typeface="Calibri" panose="020F0502020204030204" pitchFamily="34" charset="0"/>
              </a:rPr>
              <a:t>as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member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recruitment</a:t>
            </a:r>
            <a:r>
              <a:rPr lang="de-DE" sz="1400" dirty="0">
                <a:cs typeface="Calibri" panose="020F0502020204030204" pitchFamily="34" charset="0"/>
              </a:rPr>
              <a:t>, </a:t>
            </a:r>
            <a:r>
              <a:rPr lang="de-DE" sz="1400" dirty="0" err="1">
                <a:cs typeface="Calibri" panose="020F0502020204030204" pitchFamily="34" charset="0"/>
              </a:rPr>
              <a:t>financial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stability</a:t>
            </a:r>
            <a:r>
              <a:rPr lang="de-DE" sz="1400" dirty="0">
                <a:cs typeface="Calibri" panose="020F0502020204030204" pitchFamily="34" charset="0"/>
              </a:rPr>
              <a:t> and </a:t>
            </a:r>
            <a:r>
              <a:rPr lang="de-DE" sz="1400" dirty="0" err="1">
                <a:cs typeface="Calibri" panose="020F0502020204030204" pitchFamily="34" charset="0"/>
              </a:rPr>
              <a:t>access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to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resources</a:t>
            </a:r>
            <a:r>
              <a:rPr lang="de-DE" sz="1400" dirty="0">
                <a:cs typeface="Calibri" panose="020F0502020204030204" pitchFamily="34" charset="0"/>
              </a:rPr>
              <a:t>.</a:t>
            </a:r>
          </a:p>
          <a:p>
            <a:pPr marL="257175" indent="-257175">
              <a:buFont typeface="+mj-lt"/>
              <a:buAutoNum type="arabicParenR"/>
            </a:pPr>
            <a:r>
              <a:rPr lang="de-DE" sz="1400" b="1" dirty="0">
                <a:cs typeface="Calibri" panose="020F0502020204030204" pitchFamily="34" charset="0"/>
              </a:rPr>
              <a:t>Educational Resources: </a:t>
            </a:r>
            <a:r>
              <a:rPr lang="de-DE" sz="1400" dirty="0" err="1">
                <a:cs typeface="Calibri" panose="020F0502020204030204" pitchFamily="34" charset="0"/>
              </a:rPr>
              <a:t>Assesses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the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types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of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learning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materials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offered</a:t>
            </a:r>
            <a:r>
              <a:rPr lang="de-DE" sz="1400" dirty="0">
                <a:cs typeface="Calibri" panose="020F0502020204030204" pitchFamily="34" charset="0"/>
              </a:rPr>
              <a:t> and </a:t>
            </a:r>
            <a:r>
              <a:rPr lang="de-DE" sz="1400" dirty="0" err="1">
                <a:cs typeface="Calibri" panose="020F0502020204030204" pitchFamily="34" charset="0"/>
              </a:rPr>
              <a:t>the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willingness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to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share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or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adopt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resources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across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societies</a:t>
            </a:r>
            <a:r>
              <a:rPr lang="de-DE" sz="1400" dirty="0">
                <a:cs typeface="Calibri" panose="020F0502020204030204" pitchFamily="34" charset="0"/>
              </a:rPr>
              <a:t>.</a:t>
            </a:r>
          </a:p>
          <a:p>
            <a:pPr marL="257175" indent="-257175">
              <a:buFont typeface="+mj-lt"/>
              <a:buAutoNum type="arabicParenR"/>
            </a:pPr>
            <a:r>
              <a:rPr lang="de-DE" sz="1400" b="1" dirty="0" err="1">
                <a:cs typeface="Calibri" panose="020F0502020204030204" pitchFamily="34" charset="0"/>
              </a:rPr>
              <a:t>Mentorship</a:t>
            </a:r>
            <a:r>
              <a:rPr lang="de-DE" sz="1400" b="1" dirty="0">
                <a:cs typeface="Calibri" panose="020F0502020204030204" pitchFamily="34" charset="0"/>
              </a:rPr>
              <a:t> and Support: </a:t>
            </a:r>
            <a:r>
              <a:rPr lang="de-DE" sz="1400" dirty="0" err="1">
                <a:cs typeface="Calibri" panose="020F0502020204030204" pitchFamily="34" charset="0"/>
              </a:rPr>
              <a:t>Investigates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existing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mentorship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programs</a:t>
            </a:r>
            <a:r>
              <a:rPr lang="de-DE" sz="1400" dirty="0">
                <a:cs typeface="Calibri" panose="020F0502020204030204" pitchFamily="34" charset="0"/>
              </a:rPr>
              <a:t> and </a:t>
            </a:r>
            <a:r>
              <a:rPr lang="de-DE" sz="1400" dirty="0" err="1">
                <a:cs typeface="Calibri" panose="020F0502020204030204" pitchFamily="34" charset="0"/>
              </a:rPr>
              <a:t>interest</a:t>
            </a:r>
            <a:r>
              <a:rPr lang="de-DE" sz="1400" dirty="0">
                <a:cs typeface="Calibri" panose="020F0502020204030204" pitchFamily="34" charset="0"/>
              </a:rPr>
              <a:t> in international </a:t>
            </a:r>
            <a:r>
              <a:rPr lang="de-DE" sz="1400" dirty="0" err="1">
                <a:cs typeface="Calibri" panose="020F0502020204030204" pitchFamily="34" charset="0"/>
              </a:rPr>
              <a:t>mentoring</a:t>
            </a:r>
            <a:r>
              <a:rPr lang="de-DE" sz="1400" dirty="0">
                <a:cs typeface="Calibri" panose="020F0502020204030204" pitchFamily="34" charset="0"/>
              </a:rPr>
              <a:t> initiatives.</a:t>
            </a:r>
          </a:p>
          <a:p>
            <a:pPr marL="257175" indent="-257175">
              <a:buFont typeface="+mj-lt"/>
              <a:buAutoNum type="arabicParenR"/>
            </a:pPr>
            <a:r>
              <a:rPr lang="de-DE" sz="1400" b="1" dirty="0">
                <a:cs typeface="Calibri" panose="020F0502020204030204" pitchFamily="34" charset="0"/>
              </a:rPr>
              <a:t>Future </a:t>
            </a:r>
            <a:r>
              <a:rPr lang="de-DE" sz="1400" b="1" dirty="0" err="1">
                <a:cs typeface="Calibri" panose="020F0502020204030204" pitchFamily="34" charset="0"/>
              </a:rPr>
              <a:t>Collaboration</a:t>
            </a:r>
            <a:r>
              <a:rPr lang="de-DE" sz="1400" b="1" dirty="0">
                <a:cs typeface="Calibri" panose="020F0502020204030204" pitchFamily="34" charset="0"/>
              </a:rPr>
              <a:t> &amp; Needs: </a:t>
            </a:r>
            <a:r>
              <a:rPr lang="de-DE" sz="1400" dirty="0">
                <a:cs typeface="Calibri" panose="020F0502020204030204" pitchFamily="34" charset="0"/>
              </a:rPr>
              <a:t>Highlights </a:t>
            </a:r>
            <a:r>
              <a:rPr lang="de-DE" sz="1400" dirty="0" err="1">
                <a:cs typeface="Calibri" panose="020F0502020204030204" pitchFamily="34" charset="0"/>
              </a:rPr>
              <a:t>areas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where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societies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seek</a:t>
            </a:r>
            <a:r>
              <a:rPr lang="de-DE" sz="1400" dirty="0">
                <a:cs typeface="Calibri" panose="020F0502020204030204" pitchFamily="34" charset="0"/>
              </a:rPr>
              <a:t> additional support and </a:t>
            </a:r>
            <a:r>
              <a:rPr lang="de-DE" sz="1400" dirty="0" err="1">
                <a:cs typeface="Calibri" panose="020F0502020204030204" pitchFamily="34" charset="0"/>
              </a:rPr>
              <a:t>their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openness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to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joint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activities</a:t>
            </a:r>
            <a:r>
              <a:rPr lang="de-DE" sz="1400" dirty="0">
                <a:cs typeface="Calibri" panose="020F0502020204030204" pitchFamily="34" charset="0"/>
              </a:rPr>
              <a:t>.</a:t>
            </a:r>
          </a:p>
          <a:p>
            <a:pPr marL="257175" indent="-257175">
              <a:buFont typeface="+mj-lt"/>
              <a:buAutoNum type="arabicParenR"/>
            </a:pPr>
            <a:r>
              <a:rPr lang="de-DE" sz="1400" b="1" dirty="0">
                <a:cs typeface="Calibri" panose="020F0502020204030204" pitchFamily="34" charset="0"/>
              </a:rPr>
              <a:t>Final </a:t>
            </a:r>
            <a:r>
              <a:rPr lang="de-DE" sz="1400" b="1" dirty="0" err="1">
                <a:cs typeface="Calibri" panose="020F0502020204030204" pitchFamily="34" charset="0"/>
              </a:rPr>
              <a:t>Thoughts</a:t>
            </a:r>
            <a:r>
              <a:rPr lang="de-DE" sz="1400" b="1" dirty="0">
                <a:cs typeface="Calibri" panose="020F0502020204030204" pitchFamily="34" charset="0"/>
              </a:rPr>
              <a:t>: </a:t>
            </a:r>
            <a:r>
              <a:rPr lang="de-DE" sz="1400" dirty="0" err="1">
                <a:cs typeface="Calibri" panose="020F0502020204030204" pitchFamily="34" charset="0"/>
              </a:rPr>
              <a:t>Captures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broader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reflections</a:t>
            </a:r>
            <a:r>
              <a:rPr lang="de-DE" sz="1400" dirty="0">
                <a:cs typeface="Calibri" panose="020F0502020204030204" pitchFamily="34" charset="0"/>
              </a:rPr>
              <a:t> on global </a:t>
            </a:r>
            <a:r>
              <a:rPr lang="de-DE" sz="1400" dirty="0" err="1">
                <a:cs typeface="Calibri" panose="020F0502020204030204" pitchFamily="34" charset="0"/>
              </a:rPr>
              <a:t>challenges</a:t>
            </a:r>
            <a:r>
              <a:rPr lang="de-DE" sz="1400" dirty="0">
                <a:cs typeface="Calibri" panose="020F0502020204030204" pitchFamily="34" charset="0"/>
              </a:rPr>
              <a:t> and </a:t>
            </a:r>
            <a:r>
              <a:rPr lang="de-DE" sz="1400" dirty="0" err="1">
                <a:cs typeface="Calibri" panose="020F0502020204030204" pitchFamily="34" charset="0"/>
              </a:rPr>
              <a:t>suggestions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for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the</a:t>
            </a:r>
            <a:r>
              <a:rPr lang="de-DE" sz="1400" dirty="0">
                <a:cs typeface="Calibri" panose="020F0502020204030204" pitchFamily="34" charset="0"/>
              </a:rPr>
              <a:t> International </a:t>
            </a:r>
            <a:r>
              <a:rPr lang="de-DE" sz="1400" dirty="0" err="1">
                <a:cs typeface="Calibri" panose="020F0502020204030204" pitchFamily="34" charset="0"/>
              </a:rPr>
              <a:t>Ergonomics</a:t>
            </a:r>
            <a:r>
              <a:rPr lang="de-DE" sz="1400" dirty="0">
                <a:cs typeface="Calibri" panose="020F0502020204030204" pitchFamily="34" charset="0"/>
              </a:rPr>
              <a:t> </a:t>
            </a:r>
            <a:r>
              <a:rPr lang="de-DE" sz="1400" dirty="0" err="1">
                <a:cs typeface="Calibri" panose="020F0502020204030204" pitchFamily="34" charset="0"/>
              </a:rPr>
              <a:t>Association</a:t>
            </a:r>
            <a:r>
              <a:rPr lang="de-DE" sz="1400" dirty="0">
                <a:cs typeface="Calibri" panose="020F0502020204030204" pitchFamily="34" charset="0"/>
              </a:rPr>
              <a:t>.</a:t>
            </a:r>
          </a:p>
          <a:p>
            <a:pPr marL="257175" indent="-257175">
              <a:buFont typeface="+mj-lt"/>
              <a:buAutoNum type="arabicParenR"/>
            </a:pPr>
            <a:endParaRPr lang="de-DE" sz="1275" dirty="0">
              <a:cs typeface="Calibri" panose="020F0502020204030204" pitchFamily="34" charset="0"/>
            </a:endParaRPr>
          </a:p>
          <a:p>
            <a:pPr marL="257175" indent="-257175">
              <a:buFont typeface="+mj-lt"/>
              <a:buAutoNum type="arabicParenR"/>
            </a:pPr>
            <a:endParaRPr lang="de-DE" sz="1275" dirty="0">
              <a:cs typeface="Calibri" panose="020F0502020204030204" pitchFamily="34" charset="0"/>
            </a:endParaRP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F9A2DC85-99A0-48E8-8E30-210888ADB0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FAB73BC-B049-4115-A692-8D63A059BFB8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5048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68192" y="724853"/>
            <a:ext cx="6083141" cy="956786"/>
          </a:xfrm>
        </p:spPr>
        <p:txBody>
          <a:bodyPr/>
          <a:lstStyle/>
          <a:p>
            <a:r>
              <a:rPr lang="en-US" altLang="en-US" sz="2625" dirty="0"/>
              <a:t>Analysis of Membership</a:t>
            </a:r>
          </a:p>
        </p:txBody>
      </p:sp>
      <p:sp>
        <p:nvSpPr>
          <p:cNvPr id="4" name="Textfeld 2"/>
          <p:cNvSpPr txBox="1"/>
          <p:nvPr/>
        </p:nvSpPr>
        <p:spPr>
          <a:xfrm>
            <a:off x="639831" y="3744330"/>
            <a:ext cx="8104346" cy="1109186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tr-TR" altLang="en-US" sz="1200" dirty="0">
                <a:cs typeface="Calibri" panose="020F0502020204030204" pitchFamily="34" charset="0"/>
              </a:rPr>
              <a:t>There is </a:t>
            </a:r>
            <a:r>
              <a:rPr lang="en-US" altLang="en-US" sz="1200" dirty="0">
                <a:cs typeface="Calibri" panose="020F0502020204030204" pitchFamily="34" charset="0"/>
              </a:rPr>
              <a:t>a considerable diversity in the size and geographical reach of HFE societies. While a substantial number of societies fall within the medium-sized category (50-100 and 101-500 members), there's also a notable presence of both smaller and larger organizations. </a:t>
            </a:r>
          </a:p>
          <a:p>
            <a:r>
              <a:rPr lang="en-US" altLang="en-US" sz="1200" b="1" dirty="0">
                <a:cs typeface="Calibri" panose="020F0502020204030204" pitchFamily="34" charset="0"/>
              </a:rPr>
              <a:t>This diversity implies varying resource needs, operational structures, and potential collaboration opportunities across the global HFE community.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8B867826-1F00-4E58-B7EB-1AEAA9A55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FAB73BC-B049-4115-A692-8D63A059BFB8}" type="slidenum">
              <a:rPr lang="en-US" smtClean="0"/>
              <a:pPr/>
              <a:t>5</a:t>
            </a:fld>
            <a:endParaRPr lang="en-US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F2082CF7-1C82-4806-8014-02E0F5F3DC75}"/>
              </a:ext>
            </a:extLst>
          </p:cNvPr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925748276"/>
              </p:ext>
            </p:extLst>
          </p:nvPr>
        </p:nvGraphicFramePr>
        <p:xfrm>
          <a:off x="756761" y="1790224"/>
          <a:ext cx="4369118" cy="1933575"/>
        </p:xfrm>
        <a:graphic>
          <a:graphicData uri="http://schemas.openxmlformats.org/drawingml/2006/table">
            <a:tbl>
              <a:tblPr/>
              <a:tblGrid>
                <a:gridCol w="25927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82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82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76225">
                <a:tc>
                  <a:txBody>
                    <a:bodyPr/>
                    <a:lstStyle/>
                    <a:p>
                      <a:pPr algn="l" fontAlgn="ctr"/>
                      <a:r>
                        <a:rPr sz="1400" b="1" i="0" dirty="0">
                          <a:solidFill>
                            <a:srgbClr val="FFFFFF"/>
                          </a:solidFill>
                          <a:latin typeface="Calibri" panose="020F0502020204030204"/>
                          <a:ea typeface="Calibri" panose="020F0502020204030204"/>
                        </a:rPr>
                        <a:t>Membership Range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sz="1400" b="1" i="0">
                          <a:solidFill>
                            <a:srgbClr val="FFFFFF"/>
                          </a:solidFill>
                          <a:latin typeface="Calibri" panose="020F0502020204030204"/>
                          <a:ea typeface="Calibri" panose="020F0502020204030204"/>
                        </a:rPr>
                        <a:t>Count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sz="1400" b="1" i="0">
                          <a:solidFill>
                            <a:srgbClr val="FFFFFF"/>
                          </a:solidFill>
                          <a:latin typeface="Calibri" panose="020F0502020204030204"/>
                          <a:ea typeface="Calibri" panose="020F0502020204030204"/>
                        </a:rPr>
                        <a:t>Percentage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algn="l" fontAlgn="ctr"/>
                      <a:r>
                        <a:rPr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Fewer than 50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sz="1400" b="0" i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5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17</a:t>
                      </a:r>
                      <a:r>
                        <a:rPr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%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algn="l" fontAlgn="ctr"/>
                      <a:r>
                        <a:rPr sz="1400" b="1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50–100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400" b="1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8</a:t>
                      </a:r>
                      <a:endParaRPr sz="1400" b="1" i="0" dirty="0">
                        <a:solidFill>
                          <a:schemeClr val="tx1"/>
                        </a:solidFill>
                        <a:latin typeface="Calibri" panose="020F0502020204030204"/>
                        <a:ea typeface="Calibri" panose="020F0502020204030204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sz="1400" b="1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2</a:t>
                      </a:r>
                      <a:r>
                        <a:rPr lang="de-DE" sz="1400" b="1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8</a:t>
                      </a:r>
                      <a:r>
                        <a:rPr sz="1400" b="1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%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algn="l" fontAlgn="ctr"/>
                      <a:r>
                        <a:rPr sz="1400" b="1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101–500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400" b="1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9</a:t>
                      </a:r>
                      <a:endParaRPr sz="1400" b="1" i="0" dirty="0">
                        <a:solidFill>
                          <a:schemeClr val="tx1"/>
                        </a:solidFill>
                        <a:latin typeface="Calibri" panose="020F0502020204030204"/>
                        <a:ea typeface="Calibri" panose="020F0502020204030204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400" b="1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31</a:t>
                      </a:r>
                      <a:r>
                        <a:rPr sz="1400" b="1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%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algn="l" fontAlgn="ctr"/>
                      <a:r>
                        <a:rPr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501-1000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3</a:t>
                      </a:r>
                      <a:endParaRPr sz="1400" b="0" i="0" dirty="0">
                        <a:solidFill>
                          <a:schemeClr val="tx1"/>
                        </a:solidFill>
                        <a:latin typeface="Calibri" panose="020F0502020204030204"/>
                        <a:ea typeface="Calibri" panose="020F0502020204030204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10%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algn="l" fontAlgn="ctr"/>
                      <a:r>
                        <a:rPr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More than 1,000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4</a:t>
                      </a:r>
                      <a:endParaRPr sz="1400" b="0" i="0" dirty="0">
                        <a:solidFill>
                          <a:schemeClr val="tx1"/>
                        </a:solidFill>
                        <a:latin typeface="Calibri" panose="020F0502020204030204"/>
                        <a:ea typeface="Calibri" panose="020F0502020204030204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1</a:t>
                      </a:r>
                      <a:r>
                        <a:rPr lang="de-DE"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4</a:t>
                      </a:r>
                      <a:r>
                        <a:rPr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%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algn="l" fontAlgn="ctr"/>
                      <a:r>
                        <a:rPr sz="1400" b="1" i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Total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sz="1400" b="1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2</a:t>
                      </a:r>
                      <a:r>
                        <a:rPr lang="de-DE" sz="1400" b="1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9</a:t>
                      </a:r>
                      <a:endParaRPr sz="1400" b="1" i="0" dirty="0">
                        <a:solidFill>
                          <a:schemeClr val="tx1"/>
                        </a:solidFill>
                        <a:latin typeface="Calibri" panose="020F0502020204030204"/>
                        <a:ea typeface="Calibri" panose="020F0502020204030204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100%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0" name="Chart 2">
            <a:extLst>
              <a:ext uri="{FF2B5EF4-FFF2-40B4-BE49-F238E27FC236}">
                <a16:creationId xmlns:a16="http://schemas.microsoft.com/office/drawing/2014/main" id="{52D1E500-971B-4F5E-B966-79CE89610EE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42966324"/>
              </p:ext>
            </p:extLst>
          </p:nvPr>
        </p:nvGraphicFramePr>
        <p:xfrm>
          <a:off x="5352048" y="608529"/>
          <a:ext cx="3619500" cy="33200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6882" y="122958"/>
            <a:ext cx="7290054" cy="1124712"/>
          </a:xfrm>
        </p:spPr>
        <p:txBody>
          <a:bodyPr/>
          <a:lstStyle/>
          <a:p>
            <a:r>
              <a:rPr lang="de-DE" sz="2625" dirty="0"/>
              <a:t>Challenges and </a:t>
            </a:r>
            <a:r>
              <a:rPr lang="de-DE" sz="2625" dirty="0" err="1"/>
              <a:t>concerns</a:t>
            </a:r>
            <a:endParaRPr lang="de-DE" sz="2625" dirty="0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5AE690E8-ADB8-41DF-BC97-5BA91EF8CB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FAB73BC-B049-4115-A692-8D63A059BFB8}" type="slidenum">
              <a:rPr lang="en-US" smtClean="0"/>
              <a:pPr/>
              <a:t>6</a:t>
            </a:fld>
            <a:endParaRPr lang="en-US" dirty="0"/>
          </a:p>
        </p:txBody>
      </p:sp>
      <p:graphicFrame>
        <p:nvGraphicFramePr>
          <p:cNvPr id="8" name="Table 2">
            <a:extLst>
              <a:ext uri="{FF2B5EF4-FFF2-40B4-BE49-F238E27FC236}">
                <a16:creationId xmlns:a16="http://schemas.microsoft.com/office/drawing/2014/main" id="{FB9110DF-3E8A-4296-99ED-0ACCB465AAE9}"/>
              </a:ext>
            </a:extLst>
          </p:cNvPr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535154142"/>
              </p:ext>
            </p:extLst>
          </p:nvPr>
        </p:nvGraphicFramePr>
        <p:xfrm>
          <a:off x="774385" y="1030732"/>
          <a:ext cx="4447593" cy="1756526"/>
        </p:xfrm>
        <a:graphic>
          <a:graphicData uri="http://schemas.openxmlformats.org/drawingml/2006/table">
            <a:tbl>
              <a:tblPr/>
              <a:tblGrid>
                <a:gridCol w="28850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37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88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52913">
                <a:tc>
                  <a:txBody>
                    <a:bodyPr/>
                    <a:lstStyle/>
                    <a:p>
                      <a:pPr algn="l" fontAlgn="ctr"/>
                      <a:r>
                        <a:rPr sz="1200" b="1" i="0" dirty="0">
                          <a:solidFill>
                            <a:srgbClr val="FFFFFF"/>
                          </a:solidFill>
                          <a:latin typeface="Calibri" panose="020F0502020204030204"/>
                          <a:ea typeface="Calibri" panose="020F0502020204030204"/>
                        </a:rPr>
                        <a:t>Challenge Category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sz="1200" b="1" i="0">
                          <a:solidFill>
                            <a:srgbClr val="FFFFFF"/>
                          </a:solidFill>
                          <a:latin typeface="Calibri" panose="020F0502020204030204"/>
                          <a:ea typeface="Calibri" panose="020F0502020204030204"/>
                        </a:rPr>
                        <a:t>Number of Mentions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sz="1200" b="1" i="0">
                          <a:solidFill>
                            <a:srgbClr val="FFFFFF"/>
                          </a:solidFill>
                          <a:latin typeface="Calibri" panose="020F0502020204030204"/>
                          <a:ea typeface="Calibri" panose="020F0502020204030204"/>
                        </a:rPr>
                        <a:t>% of Respondents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7880">
                <a:tc>
                  <a:txBody>
                    <a:bodyPr/>
                    <a:lstStyle/>
                    <a:p>
                      <a:pPr algn="l" fontAlgn="ctr"/>
                      <a:r>
                        <a:rPr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Recruiting and retaining young members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21</a:t>
                      </a:r>
                      <a:endParaRPr sz="1200" b="0" i="0" dirty="0">
                        <a:solidFill>
                          <a:schemeClr val="tx1"/>
                        </a:solidFill>
                        <a:latin typeface="Calibri" panose="020F0502020204030204"/>
                        <a:ea typeface="Calibri" panose="020F0502020204030204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7</a:t>
                      </a:r>
                      <a:r>
                        <a:rPr lang="de-DE"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2</a:t>
                      </a:r>
                      <a:r>
                        <a:rPr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%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7880">
                <a:tc>
                  <a:txBody>
                    <a:bodyPr/>
                    <a:lstStyle/>
                    <a:p>
                      <a:pPr algn="l" fontAlgn="ctr"/>
                      <a:r>
                        <a:rPr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Membership growth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1</a:t>
                      </a:r>
                      <a:r>
                        <a:rPr lang="de-DE"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9</a:t>
                      </a:r>
                      <a:endParaRPr sz="1200" b="0" i="0" dirty="0">
                        <a:solidFill>
                          <a:schemeClr val="tx1"/>
                        </a:solidFill>
                        <a:latin typeface="Calibri" panose="020F0502020204030204"/>
                        <a:ea typeface="Calibri" panose="020F0502020204030204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6</a:t>
                      </a:r>
                      <a:r>
                        <a:rPr lang="de-DE"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6</a:t>
                      </a:r>
                      <a:r>
                        <a:rPr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%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7880">
                <a:tc>
                  <a:txBody>
                    <a:bodyPr/>
                    <a:lstStyle/>
                    <a:p>
                      <a:pPr algn="l" fontAlgn="ctr"/>
                      <a:r>
                        <a:rPr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Funding or financial stability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1</a:t>
                      </a:r>
                      <a:r>
                        <a:rPr lang="de-DE"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7</a:t>
                      </a:r>
                      <a:endParaRPr sz="1200" b="0" i="0" dirty="0">
                        <a:solidFill>
                          <a:schemeClr val="tx1"/>
                        </a:solidFill>
                        <a:latin typeface="Calibri" panose="020F0502020204030204"/>
                        <a:ea typeface="Calibri" panose="020F0502020204030204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59</a:t>
                      </a:r>
                      <a:r>
                        <a:rPr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%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4213">
                <a:tc>
                  <a:txBody>
                    <a:bodyPr/>
                    <a:lstStyle/>
                    <a:p>
                      <a:pPr algn="l" fontAlgn="ctr"/>
                      <a:r>
                        <a:rPr sz="1200" b="0" i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Networking and collaboration opportunities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12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41</a:t>
                      </a:r>
                      <a:r>
                        <a:rPr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%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7880">
                <a:tc>
                  <a:txBody>
                    <a:bodyPr/>
                    <a:lstStyle/>
                    <a:p>
                      <a:pPr algn="l" fontAlgn="ctr"/>
                      <a:r>
                        <a:rPr sz="1200" b="0" i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Other (custom concerns)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12</a:t>
                      </a:r>
                      <a:endParaRPr sz="1200" b="0" i="0" dirty="0">
                        <a:solidFill>
                          <a:schemeClr val="tx1"/>
                        </a:solidFill>
                        <a:latin typeface="Calibri" panose="020F0502020204030204"/>
                        <a:ea typeface="Calibri" panose="020F0502020204030204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41</a:t>
                      </a:r>
                      <a:r>
                        <a:rPr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%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7880">
                <a:tc>
                  <a:txBody>
                    <a:bodyPr/>
                    <a:lstStyle/>
                    <a:p>
                      <a:pPr algn="l" fontAlgn="ctr"/>
                      <a:r>
                        <a:rPr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Access to professional resources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7</a:t>
                      </a:r>
                      <a:endParaRPr sz="1200" b="0" i="0" dirty="0">
                        <a:solidFill>
                          <a:schemeClr val="tx1"/>
                        </a:solidFill>
                        <a:latin typeface="Calibri" panose="020F0502020204030204"/>
                        <a:ea typeface="Calibri" panose="020F0502020204030204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2</a:t>
                      </a:r>
                      <a:r>
                        <a:rPr lang="de-DE"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4</a:t>
                      </a:r>
                      <a:r>
                        <a:rPr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%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7" name="Chart 3">
            <a:extLst>
              <a:ext uri="{FF2B5EF4-FFF2-40B4-BE49-F238E27FC236}">
                <a16:creationId xmlns:a16="http://schemas.microsoft.com/office/drawing/2014/main" id="{917193AE-4D38-4DE0-9A89-6834632DDEB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90114472"/>
              </p:ext>
            </p:extLst>
          </p:nvPr>
        </p:nvGraphicFramePr>
        <p:xfrm>
          <a:off x="5487495" y="496814"/>
          <a:ext cx="4505278" cy="43549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" name="Table 5"/>
          <p:cNvGraphicFramePr/>
          <p:nvPr>
            <p:extLst>
              <p:ext uri="{D42A27DB-BD31-4B8C-83A1-F6EECF244321}">
                <p14:modId xmlns:p14="http://schemas.microsoft.com/office/powerpoint/2010/main" val="3174391587"/>
              </p:ext>
            </p:extLst>
          </p:nvPr>
        </p:nvGraphicFramePr>
        <p:xfrm>
          <a:off x="774384" y="2927743"/>
          <a:ext cx="4447593" cy="1310160"/>
        </p:xfrm>
        <a:graphic>
          <a:graphicData uri="http://schemas.openxmlformats.org/drawingml/2006/table">
            <a:tbl>
              <a:tblPr/>
              <a:tblGrid>
                <a:gridCol w="23644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95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35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760">
                <a:tc>
                  <a:txBody>
                    <a:bodyPr/>
                    <a:lstStyle/>
                    <a:p>
                      <a:pPr algn="l" fontAlgn="ctr"/>
                      <a:r>
                        <a:rPr sz="1200" b="1" dirty="0">
                          <a:solidFill>
                            <a:srgbClr val="FFFFFF"/>
                          </a:solidFill>
                          <a:latin typeface="Calibri" panose="020F0502020204030204"/>
                          <a:ea typeface="Calibri" panose="020F0502020204030204"/>
                          <a:sym typeface="+mn-ea"/>
                        </a:rPr>
                        <a:t>Challenge Severity – Recruiting Young Members </a:t>
                      </a:r>
                      <a:endParaRPr sz="1200" b="1" i="0" dirty="0">
                        <a:solidFill>
                          <a:srgbClr val="FFFFFF"/>
                        </a:solidFill>
                        <a:latin typeface="Calibri" panose="020F0502020204030204"/>
                        <a:ea typeface="Calibri" panose="020F0502020204030204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sz="1200" b="1" i="0">
                          <a:solidFill>
                            <a:srgbClr val="FFFFFF"/>
                          </a:solidFill>
                          <a:latin typeface="Calibri" panose="020F0502020204030204"/>
                          <a:ea typeface="Calibri" panose="020F0502020204030204"/>
                        </a:rPr>
                        <a:t>Count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sz="1200" b="1" i="0">
                          <a:solidFill>
                            <a:srgbClr val="FFFFFF"/>
                          </a:solidFill>
                          <a:latin typeface="Calibri" panose="020F0502020204030204"/>
                          <a:ea typeface="Calibri" panose="020F0502020204030204"/>
                        </a:rPr>
                        <a:t>Percentage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7880">
                <a:tc>
                  <a:txBody>
                    <a:bodyPr/>
                    <a:lstStyle/>
                    <a:p>
                      <a:pPr algn="l" fontAlgn="ctr"/>
                      <a:r>
                        <a:rPr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1 - Not a challenge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sz="1200" b="0" i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0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sz="1200" b="0" i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0%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7880">
                <a:tc>
                  <a:txBody>
                    <a:bodyPr/>
                    <a:lstStyle/>
                    <a:p>
                      <a:pPr algn="l" fontAlgn="ctr"/>
                      <a:r>
                        <a:rPr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2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2</a:t>
                      </a:r>
                      <a:endParaRPr sz="1200" b="0" i="0" dirty="0">
                        <a:solidFill>
                          <a:schemeClr val="tx1"/>
                        </a:solidFill>
                        <a:latin typeface="Calibri" panose="020F0502020204030204"/>
                        <a:ea typeface="Calibri" panose="020F0502020204030204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8</a:t>
                      </a:r>
                      <a:r>
                        <a:rPr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%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7880">
                <a:tc>
                  <a:txBody>
                    <a:bodyPr/>
                    <a:lstStyle/>
                    <a:p>
                      <a:pPr algn="l" fontAlgn="ctr"/>
                      <a:r>
                        <a:rPr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3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10</a:t>
                      </a:r>
                      <a:endParaRPr sz="1200" b="0" i="0" dirty="0">
                        <a:solidFill>
                          <a:schemeClr val="tx1"/>
                        </a:solidFill>
                        <a:latin typeface="Calibri" panose="020F0502020204030204"/>
                        <a:ea typeface="Calibri" panose="020F0502020204030204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3</a:t>
                      </a:r>
                      <a:r>
                        <a:rPr lang="de-DE"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4</a:t>
                      </a:r>
                      <a:r>
                        <a:rPr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%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7880">
                <a:tc>
                  <a:txBody>
                    <a:bodyPr/>
                    <a:lstStyle/>
                    <a:p>
                      <a:pPr algn="l" fontAlgn="ctr"/>
                      <a:r>
                        <a:rPr sz="1200" b="0" i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4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7</a:t>
                      </a:r>
                      <a:endParaRPr sz="1200" b="0" i="0" dirty="0">
                        <a:solidFill>
                          <a:schemeClr val="tx1"/>
                        </a:solidFill>
                        <a:latin typeface="Calibri" panose="020F0502020204030204"/>
                        <a:ea typeface="Calibri" panose="020F0502020204030204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2</a:t>
                      </a:r>
                      <a:r>
                        <a:rPr lang="de-DE"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4</a:t>
                      </a:r>
                      <a:r>
                        <a:rPr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%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7880">
                <a:tc>
                  <a:txBody>
                    <a:bodyPr/>
                    <a:lstStyle/>
                    <a:p>
                      <a:pPr algn="l" fontAlgn="ctr"/>
                      <a:r>
                        <a:rPr sz="1200" b="0" i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5 - Very significant challenge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10</a:t>
                      </a:r>
                      <a:endParaRPr sz="1200" b="0" i="0" dirty="0">
                        <a:solidFill>
                          <a:schemeClr val="tx1"/>
                        </a:solidFill>
                        <a:latin typeface="Calibri" panose="020F0502020204030204"/>
                        <a:ea typeface="Calibri" panose="020F0502020204030204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3</a:t>
                      </a:r>
                      <a:r>
                        <a:rPr lang="de-DE"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4</a:t>
                      </a:r>
                      <a:r>
                        <a:rPr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%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625" dirty="0"/>
              <a:t>Educational Resources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D8BDCFBF-B7DF-4489-91CF-C55663309D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FAB73BC-B049-4115-A692-8D63A059BFB8}" type="slidenum">
              <a:rPr lang="en-US" smtClean="0"/>
              <a:pPr/>
              <a:t>7</a:t>
            </a:fld>
            <a:endParaRPr lang="en-US" dirty="0"/>
          </a:p>
        </p:txBody>
      </p:sp>
      <p:graphicFrame>
        <p:nvGraphicFramePr>
          <p:cNvPr id="7" name="Chart 2">
            <a:extLst>
              <a:ext uri="{FF2B5EF4-FFF2-40B4-BE49-F238E27FC236}">
                <a16:creationId xmlns:a16="http://schemas.microsoft.com/office/drawing/2014/main" id="{0F43467C-03F6-4D18-8F1C-BDD1E7A3DCA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49521071"/>
              </p:ext>
            </p:extLst>
          </p:nvPr>
        </p:nvGraphicFramePr>
        <p:xfrm>
          <a:off x="472513" y="1351622"/>
          <a:ext cx="8102722" cy="30927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625" dirty="0"/>
              <a:t>Educational Resources</a:t>
            </a:r>
          </a:p>
        </p:txBody>
      </p:sp>
      <p:graphicFrame>
        <p:nvGraphicFramePr>
          <p:cNvPr id="8" name="Table 7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587315761"/>
              </p:ext>
            </p:extLst>
          </p:nvPr>
        </p:nvGraphicFramePr>
        <p:xfrm>
          <a:off x="757442" y="1504726"/>
          <a:ext cx="4605338" cy="1225865"/>
        </p:xfrm>
        <a:graphic>
          <a:graphicData uri="http://schemas.openxmlformats.org/drawingml/2006/table">
            <a:tbl>
              <a:tblPr/>
              <a:tblGrid>
                <a:gridCol w="24531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10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11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2425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en-US" sz="1400" b="1" i="0" dirty="0">
                          <a:solidFill>
                            <a:srgbClr val="FFFFFF"/>
                          </a:solidFill>
                          <a:latin typeface="Calibri" panose="020F0502020204030204"/>
                          <a:ea typeface="Calibri" panose="020F0502020204030204"/>
                        </a:rPr>
                        <a:t>Sharing of Educational Materials</a:t>
                      </a:r>
                      <a:endParaRPr sz="1400" b="1" i="0" dirty="0">
                        <a:solidFill>
                          <a:srgbClr val="FFFFFF"/>
                        </a:solidFill>
                        <a:latin typeface="Calibri" panose="020F0502020204030204"/>
                        <a:ea typeface="Calibri" panose="020F0502020204030204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sz="1400" b="1" i="0">
                          <a:solidFill>
                            <a:srgbClr val="FFFFFF"/>
                          </a:solidFill>
                          <a:latin typeface="Calibri" panose="020F0502020204030204"/>
                          <a:ea typeface="Calibri" panose="020F0502020204030204"/>
                        </a:rPr>
                        <a:t>Count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sz="1400" b="1" i="0" dirty="0">
                          <a:solidFill>
                            <a:srgbClr val="FFFFFF"/>
                          </a:solidFill>
                          <a:latin typeface="Calibri" panose="020F0502020204030204"/>
                          <a:ea typeface="Calibri" panose="020F0502020204030204"/>
                        </a:rPr>
                        <a:t>Percentage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7880">
                <a:tc>
                  <a:txBody>
                    <a:bodyPr/>
                    <a:lstStyle/>
                    <a:p>
                      <a:pPr algn="l" fontAlgn="ctr"/>
                      <a:r>
                        <a:rPr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Yes, for free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16</a:t>
                      </a:r>
                      <a:endParaRPr sz="1400" b="0" i="0" dirty="0">
                        <a:solidFill>
                          <a:schemeClr val="tx1"/>
                        </a:solidFill>
                        <a:latin typeface="Calibri" panose="020F0502020204030204"/>
                        <a:ea typeface="Calibri" panose="020F0502020204030204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7</a:t>
                      </a:r>
                      <a:r>
                        <a:rPr lang="de-DE"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6</a:t>
                      </a:r>
                      <a:r>
                        <a:rPr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%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7880">
                <a:tc>
                  <a:txBody>
                    <a:bodyPr/>
                    <a:lstStyle/>
                    <a:p>
                      <a:pPr algn="l" fontAlgn="ctr"/>
                      <a:r>
                        <a:rPr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Yes, for a fee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4</a:t>
                      </a:r>
                      <a:endParaRPr sz="1400" b="0" i="0" dirty="0">
                        <a:solidFill>
                          <a:schemeClr val="tx1"/>
                        </a:solidFill>
                        <a:latin typeface="Calibri" panose="020F0502020204030204"/>
                        <a:ea typeface="Calibri" panose="020F0502020204030204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1</a:t>
                      </a:r>
                      <a:r>
                        <a:rPr lang="de-DE"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9</a:t>
                      </a:r>
                      <a:r>
                        <a:rPr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%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7880">
                <a:tc>
                  <a:txBody>
                    <a:bodyPr/>
                    <a:lstStyle/>
                    <a:p>
                      <a:pPr algn="l" fontAlgn="ctr"/>
                      <a:r>
                        <a:rPr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No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1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5</a:t>
                      </a:r>
                      <a:r>
                        <a:rPr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%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7880">
                <a:tc>
                  <a:txBody>
                    <a:bodyPr/>
                    <a:lstStyle/>
                    <a:p>
                      <a:pPr algn="l" fontAlgn="ctr"/>
                      <a:r>
                        <a:rPr sz="1400" b="1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Total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400" b="1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21</a:t>
                      </a:r>
                      <a:endParaRPr sz="1400" b="1" i="0" dirty="0">
                        <a:solidFill>
                          <a:schemeClr val="tx1"/>
                        </a:solidFill>
                        <a:latin typeface="Calibri" panose="020F0502020204030204"/>
                        <a:ea typeface="Calibri" panose="020F0502020204030204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sz="1400" b="1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100%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" name="Text Box 9"/>
          <p:cNvSpPr txBox="1"/>
          <p:nvPr/>
        </p:nvSpPr>
        <p:spPr>
          <a:xfrm>
            <a:off x="5420007" y="2007474"/>
            <a:ext cx="3464719" cy="2797493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r>
              <a:rPr lang="en-US" altLang="en-US" sz="1400" dirty="0">
                <a:cs typeface="Calibri" panose="020F0502020204030204" pitchFamily="34" charset="0"/>
              </a:rPr>
              <a:t>English is the most widely used language, either as the primary or secondary medium.</a:t>
            </a:r>
          </a:p>
          <a:p>
            <a:endParaRPr lang="es-CO" sz="1400" b="1" dirty="0"/>
          </a:p>
          <a:p>
            <a:endParaRPr lang="es-CO" sz="1400" b="1" dirty="0"/>
          </a:p>
          <a:p>
            <a:endParaRPr lang="es-CO" sz="1400" b="1" dirty="0"/>
          </a:p>
          <a:p>
            <a:r>
              <a:rPr lang="es-CO" sz="1400" b="1" dirty="0"/>
              <a:t>-&gt; Platform “Instats” as possible medium for free sharing &amp; commercialization</a:t>
            </a:r>
            <a:endParaRPr lang="de-DE" sz="1400" b="1" dirty="0"/>
          </a:p>
          <a:p>
            <a:endParaRPr lang="en-US" altLang="en-US" sz="1400" dirty="0">
              <a:cs typeface="Calibri" panose="020F0502020204030204" pitchFamily="34" charset="0"/>
            </a:endParaRPr>
          </a:p>
          <a:p>
            <a:endParaRPr lang="en-US" altLang="en-US" sz="1400" dirty="0">
              <a:cs typeface="Calibri" panose="020F0502020204030204" pitchFamily="34" charset="0"/>
            </a:endParaRPr>
          </a:p>
        </p:txBody>
      </p:sp>
      <p:graphicFrame>
        <p:nvGraphicFramePr>
          <p:cNvPr id="11" name="Table 10"/>
          <p:cNvGraphicFramePr/>
          <p:nvPr>
            <p:extLst>
              <p:ext uri="{D42A27DB-BD31-4B8C-83A1-F6EECF244321}">
                <p14:modId xmlns:p14="http://schemas.microsoft.com/office/powerpoint/2010/main" val="3900332635"/>
              </p:ext>
            </p:extLst>
          </p:nvPr>
        </p:nvGraphicFramePr>
        <p:xfrm>
          <a:off x="757442" y="2913420"/>
          <a:ext cx="4605338" cy="1305160"/>
        </p:xfrm>
        <a:graphic>
          <a:graphicData uri="http://schemas.openxmlformats.org/drawingml/2006/table">
            <a:tbl>
              <a:tblPr/>
              <a:tblGrid>
                <a:gridCol w="24531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10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11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760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en-US" sz="1400" b="1" i="0" dirty="0">
                          <a:solidFill>
                            <a:srgbClr val="FFFFFF"/>
                          </a:solidFill>
                          <a:latin typeface="Calibri" panose="020F0502020204030204"/>
                          <a:ea typeface="Calibri" panose="020F0502020204030204"/>
                        </a:rPr>
                        <a:t>Using educational resources shared by other societies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sz="1400" b="1" i="0">
                          <a:solidFill>
                            <a:srgbClr val="FFFFFF"/>
                          </a:solidFill>
                          <a:latin typeface="Calibri" panose="020F0502020204030204"/>
                          <a:ea typeface="Calibri" panose="020F0502020204030204"/>
                        </a:rPr>
                        <a:t>Count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sz="1400" b="1" i="0">
                          <a:solidFill>
                            <a:srgbClr val="FFFFFF"/>
                          </a:solidFill>
                          <a:latin typeface="Calibri" panose="020F0502020204030204"/>
                          <a:ea typeface="Calibri" panose="020F0502020204030204"/>
                        </a:rPr>
                        <a:t>Percentage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7880">
                <a:tc>
                  <a:txBody>
                    <a:bodyPr/>
                    <a:lstStyle/>
                    <a:p>
                      <a:pPr algn="l" fontAlgn="ctr"/>
                      <a:r>
                        <a:rPr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Yes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24</a:t>
                      </a:r>
                      <a:endParaRPr lang="tr-TR" sz="1400" b="0" i="0" dirty="0">
                        <a:solidFill>
                          <a:schemeClr val="tx1"/>
                        </a:solidFill>
                        <a:latin typeface="Calibri" panose="020F0502020204030204"/>
                        <a:ea typeface="Calibri" panose="020F0502020204030204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89</a:t>
                      </a:r>
                      <a:r>
                        <a:rPr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%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7880">
                <a:tc>
                  <a:txBody>
                    <a:bodyPr/>
                    <a:lstStyle/>
                    <a:p>
                      <a:pPr algn="l" fontAlgn="ctr"/>
                      <a:r>
                        <a:rPr lang="de-DE"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Maybe</a:t>
                      </a:r>
                      <a:endParaRPr lang="tr-TR" sz="1400" b="0" i="0" dirty="0">
                        <a:solidFill>
                          <a:schemeClr val="tx1"/>
                        </a:solidFill>
                        <a:latin typeface="Calibri" panose="020F0502020204030204"/>
                        <a:ea typeface="Calibri" panose="020F0502020204030204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3</a:t>
                      </a:r>
                      <a:endParaRPr lang="tr-TR" sz="1400" b="0" i="0" dirty="0">
                        <a:solidFill>
                          <a:schemeClr val="tx1"/>
                        </a:solidFill>
                        <a:latin typeface="Calibri" panose="020F0502020204030204"/>
                        <a:ea typeface="Calibri" panose="020F0502020204030204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11</a:t>
                      </a:r>
                      <a:r>
                        <a:rPr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%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7880">
                <a:tc>
                  <a:txBody>
                    <a:bodyPr/>
                    <a:lstStyle/>
                    <a:p>
                      <a:pPr algn="l" fontAlgn="ctr"/>
                      <a:r>
                        <a:rPr lang="de-DE" sz="1400" b="0" i="0" dirty="0" err="1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No</a:t>
                      </a:r>
                      <a:endParaRPr lang="tr-TR" sz="1400" b="0" i="0" dirty="0">
                        <a:solidFill>
                          <a:schemeClr val="tx1"/>
                        </a:solidFill>
                        <a:latin typeface="Calibri" panose="020F0502020204030204"/>
                        <a:ea typeface="Calibri" panose="020F0502020204030204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0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0</a:t>
                      </a:r>
                      <a:r>
                        <a:rPr sz="1400" b="0" i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%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7880">
                <a:tc>
                  <a:txBody>
                    <a:bodyPr/>
                    <a:lstStyle/>
                    <a:p>
                      <a:pPr algn="l" fontAlgn="ctr"/>
                      <a:r>
                        <a:rPr sz="1400" b="1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Total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400" b="1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27</a:t>
                      </a:r>
                      <a:endParaRPr lang="tr-TR" sz="1400" b="1" i="0" dirty="0">
                        <a:solidFill>
                          <a:schemeClr val="tx1"/>
                        </a:solidFill>
                        <a:latin typeface="Calibri" panose="020F0502020204030204"/>
                        <a:ea typeface="Calibri" panose="020F0502020204030204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sz="1400" b="1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100%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431B8ECC-3A3D-4426-98C7-6D8368B681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FAB73BC-B049-4115-A692-8D63A059BFB8}" type="slidenum">
              <a:rPr lang="en-US" smtClean="0"/>
              <a:pPr/>
              <a:t>8</a:t>
            </a:fld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625" dirty="0"/>
              <a:t>Mentorship and Support</a:t>
            </a:r>
          </a:p>
        </p:txBody>
      </p:sp>
      <p:graphicFrame>
        <p:nvGraphicFramePr>
          <p:cNvPr id="4" name="Table 3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813279532"/>
              </p:ext>
            </p:extLst>
          </p:nvPr>
        </p:nvGraphicFramePr>
        <p:xfrm>
          <a:off x="761761" y="1223355"/>
          <a:ext cx="4346734" cy="1067590"/>
        </p:xfrm>
        <a:graphic>
          <a:graphicData uri="http://schemas.openxmlformats.org/drawingml/2006/table">
            <a:tbl>
              <a:tblPr/>
              <a:tblGrid>
                <a:gridCol w="19530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8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055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760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en-US" sz="1200" b="1" i="0" dirty="0">
                          <a:solidFill>
                            <a:srgbClr val="FFFFFF"/>
                          </a:solidFill>
                          <a:latin typeface="Calibri" panose="020F0502020204030204"/>
                          <a:ea typeface="Calibri" panose="020F0502020204030204"/>
                        </a:rPr>
                        <a:t>Presence of Mentorship Program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b="1" i="0">
                          <a:solidFill>
                            <a:srgbClr val="FFFFFF"/>
                          </a:solidFill>
                          <a:latin typeface="Calibri" panose="020F0502020204030204"/>
                          <a:ea typeface="Calibri" panose="020F0502020204030204"/>
                        </a:rPr>
                        <a:t>Counts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sz="1200" b="1" i="0" dirty="0">
                          <a:solidFill>
                            <a:srgbClr val="FFFFFF"/>
                          </a:solidFill>
                          <a:latin typeface="Calibri" panose="020F0502020204030204"/>
                          <a:ea typeface="Calibri" panose="020F0502020204030204"/>
                        </a:rPr>
                        <a:t>Percentage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2122"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Yes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9</a:t>
                      </a:r>
                      <a:endParaRPr lang="tr-TR" sz="1200" b="0" i="0" dirty="0">
                        <a:solidFill>
                          <a:schemeClr val="tx1"/>
                        </a:solidFill>
                        <a:latin typeface="Calibri" panose="020F0502020204030204"/>
                        <a:ea typeface="Calibri" panose="020F0502020204030204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31</a:t>
                      </a:r>
                      <a:r>
                        <a:rPr lang="tr-TR"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%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2122"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No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20</a:t>
                      </a:r>
                      <a:endParaRPr lang="tr-TR" sz="1200" b="0" i="0" dirty="0">
                        <a:solidFill>
                          <a:schemeClr val="tx1"/>
                        </a:solidFill>
                        <a:latin typeface="Calibri" panose="020F0502020204030204"/>
                        <a:ea typeface="Calibri" panose="020F0502020204030204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69</a:t>
                      </a:r>
                      <a:r>
                        <a:rPr lang="tr-TR" sz="12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%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2586">
                <a:tc>
                  <a:txBody>
                    <a:bodyPr/>
                    <a:lstStyle/>
                    <a:p>
                      <a:pPr algn="l" fontAlgn="ctr"/>
                      <a:r>
                        <a:rPr sz="1200" b="1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Total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200" b="1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29</a:t>
                      </a:r>
                      <a:endParaRPr lang="tr-TR" sz="1200" b="1" i="0" dirty="0">
                        <a:solidFill>
                          <a:schemeClr val="tx1"/>
                        </a:solidFill>
                        <a:latin typeface="Calibri" panose="020F0502020204030204"/>
                        <a:ea typeface="Calibri" panose="020F0502020204030204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sz="1200" b="1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100%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C708A9E4-24F2-49BB-9DFF-EE41C2DF3F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FAB73BC-B049-4115-A692-8D63A059BFB8}" type="slidenum">
              <a:rPr lang="en-US" smtClean="0"/>
              <a:pPr/>
              <a:t>9</a:t>
            </a:fld>
            <a:endParaRPr lang="en-US" dirty="0"/>
          </a:p>
        </p:txBody>
      </p:sp>
      <p:graphicFrame>
        <p:nvGraphicFramePr>
          <p:cNvPr id="11" name="Chart 2">
            <a:extLst>
              <a:ext uri="{FF2B5EF4-FFF2-40B4-BE49-F238E27FC236}">
                <a16:creationId xmlns:a16="http://schemas.microsoft.com/office/drawing/2014/main" id="{692CC571-F42F-452C-A89E-347DB04CC7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14055999"/>
              </p:ext>
            </p:extLst>
          </p:nvPr>
        </p:nvGraphicFramePr>
        <p:xfrm>
          <a:off x="5020992" y="1013330"/>
          <a:ext cx="4074795" cy="15587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Chart 5">
            <a:extLst>
              <a:ext uri="{FF2B5EF4-FFF2-40B4-BE49-F238E27FC236}">
                <a16:creationId xmlns:a16="http://schemas.microsoft.com/office/drawing/2014/main" id="{78255B51-6441-4876-8591-FF0799F6D5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49885764"/>
              </p:ext>
            </p:extLst>
          </p:nvPr>
        </p:nvGraphicFramePr>
        <p:xfrm>
          <a:off x="628650" y="2674751"/>
          <a:ext cx="7004076" cy="18168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625" dirty="0"/>
              <a:t>Mentorship and Support</a:t>
            </a:r>
          </a:p>
        </p:txBody>
      </p:sp>
      <p:graphicFrame>
        <p:nvGraphicFramePr>
          <p:cNvPr id="3" name="Table 2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401125281"/>
              </p:ext>
            </p:extLst>
          </p:nvPr>
        </p:nvGraphicFramePr>
        <p:xfrm>
          <a:off x="704596" y="1666679"/>
          <a:ext cx="4093369" cy="1858089"/>
        </p:xfrm>
        <a:graphic>
          <a:graphicData uri="http://schemas.openxmlformats.org/drawingml/2006/table">
            <a:tbl>
              <a:tblPr/>
              <a:tblGrid>
                <a:gridCol w="15254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84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695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36295">
                <a:tc>
                  <a:txBody>
                    <a:bodyPr/>
                    <a:lstStyle/>
                    <a:p>
                      <a:pPr algn="l" fontAlgn="ctr"/>
                      <a:r>
                        <a:rPr sz="1400" b="1" i="0">
                          <a:solidFill>
                            <a:srgbClr val="FFFFFF"/>
                          </a:solidFill>
                          <a:latin typeface="Calibri" panose="020F0502020204030204"/>
                          <a:ea typeface="Calibri" panose="020F0502020204030204"/>
                        </a:rPr>
                        <a:t>Interest in Collaboration for International mentorship program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sz="1400" b="1" i="0" dirty="0">
                          <a:solidFill>
                            <a:srgbClr val="FFFFFF"/>
                          </a:solidFill>
                          <a:latin typeface="Calibri" panose="020F0502020204030204"/>
                          <a:ea typeface="Calibri" panose="020F0502020204030204"/>
                        </a:rPr>
                        <a:t>Frequency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sz="1400" b="1" i="0" dirty="0">
                          <a:solidFill>
                            <a:srgbClr val="FFFFFF"/>
                          </a:solidFill>
                          <a:latin typeface="Calibri" panose="020F0502020204030204"/>
                          <a:ea typeface="Calibri" panose="020F0502020204030204"/>
                        </a:rPr>
                        <a:t>Percentage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2906">
                <a:tc>
                  <a:txBody>
                    <a:bodyPr/>
                    <a:lstStyle/>
                    <a:p>
                      <a:pPr algn="l" fontAlgn="ctr"/>
                      <a:r>
                        <a:rPr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Yes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21</a:t>
                      </a:r>
                      <a:endParaRPr sz="1400" b="0" i="0" dirty="0">
                        <a:solidFill>
                          <a:schemeClr val="tx1"/>
                        </a:solidFill>
                        <a:latin typeface="Calibri" panose="020F0502020204030204"/>
                        <a:ea typeface="Calibri" panose="020F0502020204030204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72</a:t>
                      </a:r>
                      <a:r>
                        <a:rPr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%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383">
                <a:tc>
                  <a:txBody>
                    <a:bodyPr/>
                    <a:lstStyle/>
                    <a:p>
                      <a:pPr algn="l" fontAlgn="ctr"/>
                      <a:r>
                        <a:rPr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Maybe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8</a:t>
                      </a:r>
                      <a:endParaRPr sz="1400" b="0" i="0" dirty="0">
                        <a:solidFill>
                          <a:schemeClr val="tx1"/>
                        </a:solidFill>
                        <a:latin typeface="Calibri" panose="020F0502020204030204"/>
                        <a:ea typeface="Calibri" panose="020F0502020204030204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28</a:t>
                      </a:r>
                      <a:r>
                        <a:rPr sz="1400" b="0" i="0" dirty="0">
                          <a:solidFill>
                            <a:schemeClr val="tx1"/>
                          </a:solidFill>
                          <a:latin typeface="Calibri" panose="020F0502020204030204"/>
                          <a:ea typeface="Calibri" panose="020F0502020204030204"/>
                        </a:rPr>
                        <a:t>%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D3A1618C-7B38-409B-ACF9-B46AA2177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FAB73BC-B049-4115-A692-8D63A059BFB8}" type="slidenum">
              <a:rPr lang="en-US" smtClean="0"/>
              <a:pPr/>
              <a:t>10</a:t>
            </a:fld>
            <a:endParaRPr lang="en-US" dirty="0"/>
          </a:p>
        </p:txBody>
      </p:sp>
      <p:graphicFrame>
        <p:nvGraphicFramePr>
          <p:cNvPr id="7" name="Chart 3">
            <a:extLst>
              <a:ext uri="{FF2B5EF4-FFF2-40B4-BE49-F238E27FC236}">
                <a16:creationId xmlns:a16="http://schemas.microsoft.com/office/drawing/2014/main" id="{9D34F35D-41D6-4669-80D2-352359E009F9}"/>
              </a:ext>
            </a:extLst>
          </p:cNvPr>
          <p:cNvGraphicFramePr/>
          <p:nvPr/>
        </p:nvGraphicFramePr>
        <p:xfrm>
          <a:off x="5072539" y="1634319"/>
          <a:ext cx="3785711" cy="27879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02005" y="345524"/>
            <a:ext cx="7290054" cy="1124712"/>
          </a:xfrm>
        </p:spPr>
        <p:txBody>
          <a:bodyPr/>
          <a:lstStyle/>
          <a:p>
            <a:r>
              <a:rPr lang="en-US" altLang="en-US" sz="2625" dirty="0"/>
              <a:t>Future Collaboration and Needs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FEADEC91-629B-4A06-888E-5B5F44528E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FAB73BC-B049-4115-A692-8D63A059BFB8}" type="slidenum">
              <a:rPr lang="en-US" smtClean="0"/>
              <a:pPr/>
              <a:t>11</a:t>
            </a:fld>
            <a:endParaRPr lang="en-US" dirty="0"/>
          </a:p>
        </p:txBody>
      </p:sp>
      <p:graphicFrame>
        <p:nvGraphicFramePr>
          <p:cNvPr id="8" name="Chart 2">
            <a:extLst>
              <a:ext uri="{FF2B5EF4-FFF2-40B4-BE49-F238E27FC236}">
                <a16:creationId xmlns:a16="http://schemas.microsoft.com/office/drawing/2014/main" id="{B0D9A625-261D-4F65-A40F-40BECE4F4A6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88073537"/>
              </p:ext>
            </p:extLst>
          </p:nvPr>
        </p:nvGraphicFramePr>
        <p:xfrm>
          <a:off x="802005" y="1607658"/>
          <a:ext cx="7579327" cy="2324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714EA97-59C0-7396-71C0-0D4CF77FA9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/>
              <a:t>Thank</a:t>
            </a:r>
            <a:r>
              <a:rPr lang="de-DE" dirty="0"/>
              <a:t> </a:t>
            </a:r>
            <a:r>
              <a:rPr lang="de-DE" dirty="0" err="1"/>
              <a:t>you</a:t>
            </a:r>
            <a:r>
              <a:rPr lang="de-DE" dirty="0"/>
              <a:t> for </a:t>
            </a:r>
            <a:r>
              <a:rPr lang="de-DE" dirty="0" err="1"/>
              <a:t>participating</a:t>
            </a:r>
            <a:r>
              <a:rPr lang="de-DE" dirty="0"/>
              <a:t>!</a:t>
            </a: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EA602484-E679-1AD2-2801-F56D0C07B9AC}"/>
              </a:ext>
            </a:extLst>
          </p:cNvPr>
          <p:cNvSpPr txBox="1"/>
          <p:nvPr/>
        </p:nvSpPr>
        <p:spPr>
          <a:xfrm>
            <a:off x="2510785" y="4109437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b="1" i="1" u="sng" dirty="0">
                <a:solidFill>
                  <a:srgbClr val="2C74FF"/>
                </a:solidFill>
                <a:effectLst/>
                <a:latin typeface="Lato" panose="020F0502020204030203" pitchFamily="34" charset="0"/>
                <a:hlinkClick r:id="rId2"/>
              </a:rPr>
              <a:t>https://www.surveymonkey.com/r/8LYFJZF</a:t>
            </a:r>
            <a:endParaRPr lang="de-DE" dirty="0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F73094A7-D0EF-0E4F-C51D-21438E9D5A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1112" y="1252776"/>
            <a:ext cx="2767566" cy="2767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5101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>
            <a:spLocks noGrp="1"/>
          </p:cNvSpPr>
          <p:nvPr>
            <p:ph type="title"/>
          </p:nvPr>
        </p:nvSpPr>
        <p:spPr>
          <a:xfrm>
            <a:off x="734854" y="381477"/>
            <a:ext cx="6148546" cy="434816"/>
          </a:xfrm>
        </p:spPr>
        <p:txBody>
          <a:bodyPr>
            <a:normAutofit fontScale="90000"/>
          </a:bodyPr>
          <a:lstStyle/>
          <a:p>
            <a:r>
              <a:rPr lang="de-DE" altLang="en-US" sz="2625" dirty="0"/>
              <a:t>Data </a:t>
            </a:r>
            <a:r>
              <a:rPr lang="de-DE" altLang="en-US" sz="2625" dirty="0" err="1"/>
              <a:t>from</a:t>
            </a:r>
            <a:r>
              <a:rPr lang="de-DE" altLang="en-US" sz="2625" dirty="0"/>
              <a:t> 29 Societies</a:t>
            </a:r>
            <a:endParaRPr lang="tr-TR" altLang="en-US" sz="2625" dirty="0"/>
          </a:p>
        </p:txBody>
      </p:sp>
      <p:graphicFrame>
        <p:nvGraphicFramePr>
          <p:cNvPr id="7" name="Tabelle 7"/>
          <p:cNvGraphicFramePr>
            <a:graphicFrameLocks noGrp="1"/>
          </p:cNvGraphicFramePr>
          <p:nvPr>
            <p:ph idx="1"/>
          </p:nvPr>
        </p:nvGraphicFramePr>
        <p:xfrm>
          <a:off x="778397" y="816292"/>
          <a:ext cx="7494222" cy="40862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100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841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7039">
                <a:tc>
                  <a:txBody>
                    <a:bodyPr/>
                    <a:lstStyle/>
                    <a:p>
                      <a:r>
                        <a:rPr lang="de-DE"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HFE SOCIETIES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de-DE"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REGION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7039">
                <a:tc>
                  <a:txBody>
                    <a:bodyPr/>
                    <a:lstStyle/>
                    <a:p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Italien Society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Ergonomics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and Human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Factors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(SIE)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Italy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63">
                <a:tc>
                  <a:txBody>
                    <a:bodyPr/>
                    <a:lstStyle/>
                    <a:p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Human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Factors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and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Ergonomics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Society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Australia (HFESA)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Australia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7039">
                <a:tc>
                  <a:txBody>
                    <a:bodyPr/>
                    <a:lstStyle/>
                    <a:p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Turkish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Ergonomics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Society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Türkiye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7039">
                <a:tc>
                  <a:txBody>
                    <a:bodyPr/>
                    <a:lstStyle/>
                    <a:p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Human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Factors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and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Ergonomics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Society Malaysia (HFEM)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Malaysia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7039">
                <a:tc>
                  <a:txBody>
                    <a:bodyPr/>
                    <a:lstStyle/>
                    <a:p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Inter-Regional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Ergonomics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Assosication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(IREA)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Russia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7039">
                <a:tc>
                  <a:txBody>
                    <a:bodyPr/>
                    <a:lstStyle/>
                    <a:p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Hellenic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Ergonomics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Society (HES)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Greece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2501">
                <a:tc>
                  <a:txBody>
                    <a:bodyPr/>
                    <a:lstStyle/>
                    <a:p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Brazilian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Association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Ergonomics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and Human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Factors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(ABERGO)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Brazil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7039">
                <a:tc>
                  <a:txBody>
                    <a:bodyPr/>
                    <a:lstStyle/>
                    <a:p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CIEHF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UK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7039">
                <a:tc>
                  <a:txBody>
                    <a:bodyPr/>
                    <a:lstStyle/>
                    <a:p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Ergonomics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and Human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Factors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Society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Sweden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Sweden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7039">
                <a:tc>
                  <a:txBody>
                    <a:bodyPr/>
                    <a:lstStyle/>
                    <a:p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Irish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Human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Factors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and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Ergonomics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Society (IHFES)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Ireland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67039">
                <a:tc>
                  <a:txBody>
                    <a:bodyPr/>
                    <a:lstStyle/>
                    <a:p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Belgian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Ergonomics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Society (BES)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Belgium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67039">
                <a:tc>
                  <a:txBody>
                    <a:bodyPr/>
                    <a:lstStyle/>
                    <a:p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Hungarian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Ergonomics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Society (MET)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Hungary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4415">
                <a:tc>
                  <a:txBody>
                    <a:bodyPr/>
                    <a:lstStyle/>
                    <a:p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Human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Factors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and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Ergonomics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Society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Philippines (HFESP)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Philippines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67039">
                <a:tc>
                  <a:txBody>
                    <a:bodyPr/>
                    <a:lstStyle/>
                    <a:p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Gesellschaft für Arbeitswissenschaft (GfA)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Germany, Austria,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Switzerland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75FE76B-8C76-418B-8F54-D4C5576D9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FAB73BC-B049-4115-A692-8D63A059BFB8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94048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>
            <a:spLocks noGrp="1"/>
          </p:cNvSpPr>
          <p:nvPr>
            <p:ph type="title"/>
          </p:nvPr>
        </p:nvSpPr>
        <p:spPr>
          <a:xfrm>
            <a:off x="803572" y="433933"/>
            <a:ext cx="5395436" cy="434816"/>
          </a:xfrm>
        </p:spPr>
        <p:txBody>
          <a:bodyPr>
            <a:normAutofit fontScale="90000"/>
          </a:bodyPr>
          <a:lstStyle/>
          <a:p>
            <a:r>
              <a:rPr lang="de-DE" altLang="en-US" sz="2625" dirty="0"/>
              <a:t>Data </a:t>
            </a:r>
            <a:r>
              <a:rPr lang="de-DE" altLang="en-US" sz="2625" dirty="0" err="1"/>
              <a:t>from</a:t>
            </a:r>
            <a:r>
              <a:rPr lang="de-DE" altLang="en-US" sz="2625" dirty="0"/>
              <a:t> 29 Societies</a:t>
            </a:r>
            <a:endParaRPr lang="tr-TR" altLang="en-US" sz="2625" dirty="0"/>
          </a:p>
        </p:txBody>
      </p:sp>
      <p:graphicFrame>
        <p:nvGraphicFramePr>
          <p:cNvPr id="7" name="Tabelle 7"/>
          <p:cNvGraphicFramePr>
            <a:graphicFrameLocks noGrp="1"/>
          </p:cNvGraphicFramePr>
          <p:nvPr>
            <p:ph idx="1"/>
          </p:nvPr>
        </p:nvGraphicFramePr>
        <p:xfrm>
          <a:off x="287867" y="868749"/>
          <a:ext cx="8570384" cy="41985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979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724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1460">
                <a:tc>
                  <a:txBody>
                    <a:bodyPr/>
                    <a:lstStyle/>
                    <a:p>
                      <a:r>
                        <a:rPr lang="de-DE"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HFE SOCIETIES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de-DE"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REGION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Human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Factors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and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Ergonomics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Society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Korea (ESK)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South Korea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7316">
                <a:tc>
                  <a:txBody>
                    <a:bodyPr/>
                    <a:lstStyle/>
                    <a:p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Colombian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Association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Researchers in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Ergonomics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(CARE)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Colombia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3748">
                <a:tc>
                  <a:txBody>
                    <a:bodyPr/>
                    <a:lstStyle/>
                    <a:p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Bulgarian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Association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Ergonomics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and Human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Factors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(BAEHF)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Bulgaria</a:t>
                      </a:r>
                      <a:endParaRPr lang="de-DE" sz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Croatian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Ergonomics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Society (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CrES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)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Croatia</a:t>
                      </a:r>
                      <a:endParaRPr lang="de-DE" sz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8507">
                <a:tc>
                  <a:txBody>
                    <a:bodyPr/>
                    <a:lstStyle/>
                    <a:p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Asociacion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Uruguaya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Ergonomia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y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Factores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Humanos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(AUDERGO)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Uruguay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Indian Society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Ergonomics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(ISE)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India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84691590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Ergonomics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Society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Serbia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(ESS)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Serbia</a:t>
                      </a:r>
                      <a:endParaRPr lang="de-DE" sz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Ergonomics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Society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Taiwan (EST)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Taiwan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476703125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Iranian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Ergonomics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and Human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Factor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Society (IEHFS)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Iran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047660547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Spanish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Ergonomics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Association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(AEE)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Spain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3840173836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Nordic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Ergonomics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and Human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Factors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Society (NES)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Nordic Countries (Iceland,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Finland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Sweden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)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879024760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Asian Council on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Ergonomics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and Design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Asia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753625126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Sociedad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Colombiana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Ergonomia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(SCE)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Bogota D.C. / Antioquia / Cali /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Caribe</a:t>
                      </a:r>
                      <a:endParaRPr lang="de-DE" sz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426985354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Human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Factors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NL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Netherlands</a:t>
                      </a:r>
                      <a:endParaRPr lang="de-DE" sz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54809596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Human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Factors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and </a:t>
                      </a:r>
                      <a:r>
                        <a:rPr lang="de-DE" sz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Ergonomics</a:t>
                      </a:r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Society (HFES)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de-DE" sz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USA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148593469"/>
                  </a:ext>
                </a:extLst>
              </a:tr>
            </a:tbl>
          </a:graphicData>
        </a:graphic>
      </p:graphicFrame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75FE76B-8C76-418B-8F54-D4C5576D9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FAB73BC-B049-4115-A692-8D63A059BFB8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87482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BLE_ENDDRAG_ORIGIN_RECT" val="422*212"/>
  <p:tag name="TABLE_ENDDRAG_RECT" val="61*155*422*21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BLE_ENDDRAG_ORIGIN_RECT" val="470*232"/>
  <p:tag name="TABLE_ENDDRAG_RECT" val="59*146*470*23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BLE_ENDDRAG_ORIGIN_RECT" val="483*117"/>
  <p:tag name="TABLE_ENDDRAG_RECT" val="62*283*483*11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BLE_ENDDRAG_ORIGIN_RECT" val="427*109"/>
  <p:tag name="TABLE_ENDDRAG_RECT" val="59*141*427*10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BLE_ENDDRAG_ORIGIN_RECT" val="429*272"/>
  <p:tag name="TABLE_ENDDRAG_RECT" val="62*163*429*272"/>
</p:tagLst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oposed reporting structure for IEA 2024" id="{321020AC-1284-EB40-915E-3DD0204F01EB}" vid="{E2D9CD7B-EB96-7C43-8ED9-78636B0546E9}"/>
    </a:ext>
  </a:extLst>
</a:theme>
</file>

<file path=ppt/theme/theme2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Yu Gothic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Yu Gothic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reporting structure for IEA 2024</Template>
  <TotalTime>1</TotalTime>
  <Words>994</Words>
  <Application>Microsoft Office PowerPoint</Application>
  <PresentationFormat>Affichage à l'écran (16:10)</PresentationFormat>
  <Paragraphs>244</Paragraphs>
  <Slides>14</Slides>
  <Notes>0</Notes>
  <HiddenSlides>2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21" baseType="lpstr">
      <vt:lpstr>Yu Gothic</vt:lpstr>
      <vt:lpstr>Aptos</vt:lpstr>
      <vt:lpstr>Arial</vt:lpstr>
      <vt:lpstr>Calibri</vt:lpstr>
      <vt:lpstr>Lato</vt:lpstr>
      <vt:lpstr>Lato Black</vt:lpstr>
      <vt:lpstr>Office テーマ</vt:lpstr>
      <vt:lpstr>PSE Objectives</vt:lpstr>
      <vt:lpstr>PSE Members</vt:lpstr>
      <vt:lpstr>Projects</vt:lpstr>
      <vt:lpstr>I. Survey overview</vt:lpstr>
      <vt:lpstr>Analysis of Membership</vt:lpstr>
      <vt:lpstr>Challenges and concerns</vt:lpstr>
      <vt:lpstr>Educational Resources</vt:lpstr>
      <vt:lpstr>Educational Resources</vt:lpstr>
      <vt:lpstr>Mentorship and Support</vt:lpstr>
      <vt:lpstr>Mentorship and Support</vt:lpstr>
      <vt:lpstr>Future Collaboration and Needs</vt:lpstr>
      <vt:lpstr>Thank you for participating!</vt:lpstr>
      <vt:lpstr>Data from 29 Societies</vt:lpstr>
      <vt:lpstr>Data from 29 Societies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Nancy Black</dc:creator>
  <cp:lastModifiedBy>Nancy Black</cp:lastModifiedBy>
  <cp:revision>26</cp:revision>
  <dcterms:created xsi:type="dcterms:W3CDTF">2025-02-05T20:28:12Z</dcterms:created>
  <dcterms:modified xsi:type="dcterms:W3CDTF">2025-10-26T21:55:04Z</dcterms:modified>
</cp:coreProperties>
</file>