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90" r:id="rId3"/>
    <p:sldId id="295" r:id="rId4"/>
    <p:sldId id="292" r:id="rId5"/>
  </p:sldIdLst>
  <p:sldSz cx="9144000" cy="5715000" type="screen16x10"/>
  <p:notesSz cx="6858000" cy="9144000"/>
  <p:embeddedFontLst>
    <p:embeddedFont>
      <p:font typeface="Cambria Math" panose="02040503050406030204" pitchFamily="18" charset="0"/>
      <p:regular r:id="rId7"/>
    </p:embeddedFont>
    <p:embeddedFont>
      <p:font typeface="Heebo" pitchFamily="2" charset="-79"/>
      <p:regular r:id="rId8"/>
      <p:bold r:id="rId9"/>
    </p:embeddedFont>
    <p:embeddedFont>
      <p:font typeface="Heebo Black" pitchFamily="2" charset="-79"/>
      <p:bold r:id="rId10"/>
    </p:embeddedFont>
    <p:embeddedFont>
      <p:font typeface="Helvetica Neue" panose="020B0604020202020204" charset="0"/>
      <p:regular r:id="rId11"/>
      <p:bold r:id="rId12"/>
      <p:italic r:id="rId13"/>
      <p:boldItalic r:id="rId14"/>
    </p:embeddedFont>
    <p:embeddedFont>
      <p:font typeface="Lato Black" panose="020F0502020204030203" pitchFamily="34" charset="0"/>
      <p:bold r:id="rId15"/>
      <p:boldItalic r:id="rId16"/>
    </p:embeddedFont>
    <p:embeddedFont>
      <p:font typeface="Open Sans" panose="020B0606030504020204" pitchFamily="34" charset="0"/>
      <p:regular r:id="rId17"/>
      <p:bold r:id="rId18"/>
      <p:italic r:id="rId19"/>
      <p:boldItalic r:id="rId20"/>
    </p:embeddedFont>
    <p:embeddedFont>
      <p:font typeface="Open Sans ExtraBold" panose="020B0906030804020204" pitchFamily="34" charset="0"/>
      <p:bold r:id="rId21"/>
      <p:boldItalic r:id="rId22"/>
    </p:embeddedFont>
    <p:embeddedFont>
      <p:font typeface="Open Sans Light" panose="020B0306030504020204" pitchFamily="34" charset="0"/>
      <p:regular r:id="rId23"/>
      <p:bold r:id="rId24"/>
      <p:italic r:id="rId25"/>
      <p:boldItalic r:id="rId26"/>
    </p:embeddedFont>
    <p:embeddedFont>
      <p:font typeface="Times" panose="02020603050405020304" pitchFamily="18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5" roundtripDataSignature="AMtx7mj5m1gaCpUJ0tl/yWWGzfUHL+Ojb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A053DA2-033E-46C1-B491-C77867743A67}">
  <a:tblStyle styleId="{EA053DA2-033E-46C1-B491-C77867743A67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EC9EE59-FDD7-46CD-B80D-5DDF5A290F9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63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05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89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font" Target="fonts/font23.fntdata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font" Target="fonts/font22.fntdata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font" Target="fonts/font21.fntdata"/><Relationship Id="rId30" Type="http://schemas.openxmlformats.org/officeDocument/2006/relationships/font" Target="fonts/font24.fntdata"/><Relationship Id="rId8" Type="http://schemas.openxmlformats.org/officeDocument/2006/relationships/font" Target="fonts/font2.fntdata"/><Relationship Id="rId85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60438" y="1143000"/>
            <a:ext cx="4937125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f3a7fa832e_0_19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f3a7fa832e_0_19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" name="Google Shape;973;g2f3e00606f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4" name="Google Shape;974;g2f3e00606f4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5" name="Google Shape;975;g2f3e00606f4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f3a7fa832e_0_19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f3a7fa832e_0_19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g2f3a7fa832e_0_27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704850"/>
            <a:ext cx="5632450" cy="35194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6" name="Google Shape;1006;g2f3a7fa832e_0_2792:notes"/>
          <p:cNvSpPr txBox="1">
            <a:spLocks noGrp="1"/>
          </p:cNvSpPr>
          <p:nvPr>
            <p:ph type="body" idx="1"/>
          </p:nvPr>
        </p:nvSpPr>
        <p:spPr>
          <a:xfrm>
            <a:off x="710248" y="4459526"/>
            <a:ext cx="5682000" cy="42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200" tIns="94200" rIns="94200" bIns="94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The IEA is the most influential international HF/E organization. It has the potential to make a huge impact on the world through its science and practice. It is our challenge to realize that potential. Let’s make it happen.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>
              <a:solidFill>
                <a:srgbClr val="000000"/>
              </a:solidFill>
              <a:latin typeface="Times"/>
              <a:ea typeface="Times"/>
              <a:cs typeface="Times"/>
              <a:sym typeface="Time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Thank you very much for your attention and see all of you at the IEA2024, in Jeju, South Korea.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 スライド">
  <p:cSld name="タイトル スライド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 txBox="1"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Lato Black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>
            <a:spLocks noGrp="1"/>
          </p:cNvSpPr>
          <p:nvPr>
            <p:ph type="ctrTitle"/>
          </p:nvPr>
        </p:nvSpPr>
        <p:spPr>
          <a:xfrm>
            <a:off x="311708" y="827305"/>
            <a:ext cx="8520600" cy="2280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Lato Black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" name="Google Shape;17;p28"/>
          <p:cNvSpPr txBox="1">
            <a:spLocks noGrp="1"/>
          </p:cNvSpPr>
          <p:nvPr>
            <p:ph type="subTitle" idx="1"/>
          </p:nvPr>
        </p:nvSpPr>
        <p:spPr>
          <a:xfrm>
            <a:off x="311700" y="3149028"/>
            <a:ext cx="8520600" cy="880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8" name="Google Shape;18;p28"/>
          <p:cNvSpPr txBox="1">
            <a:spLocks noGrp="1"/>
          </p:cNvSpPr>
          <p:nvPr>
            <p:ph type="sldNum" idx="12"/>
          </p:nvPr>
        </p:nvSpPr>
        <p:spPr>
          <a:xfrm>
            <a:off x="8472458" y="5181352"/>
            <a:ext cx="548700" cy="437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セクション見出し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3"/>
          <p:cNvSpPr txBox="1"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Lato Black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3"/>
          <p:cNvSpPr txBox="1"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4"/>
          <p:cNvSpPr txBox="1"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4"/>
          <p:cNvSpPr txBox="1"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6" name="Google Shape;36;p34"/>
          <p:cNvSpPr txBox="1">
            <a:spLocks noGrp="1"/>
          </p:cNvSpPr>
          <p:nvPr>
            <p:ph type="body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4"/>
          <p:cNvSpPr txBox="1">
            <a:spLocks noGrp="1"/>
          </p:cNvSpPr>
          <p:nvPr>
            <p:ph type="body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8" name="Google Shape;38;p34"/>
          <p:cNvSpPr txBox="1">
            <a:spLocks noGrp="1"/>
          </p:cNvSpPr>
          <p:nvPr>
            <p:ph type="body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付きのコンテンツ" type="objTx">
  <p:cSld name="OBJECT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5"/>
          <p:cNvSpPr txBox="1"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 Black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5"/>
          <p:cNvSpPr txBox="1">
            <a:spLocks noGrp="1"/>
          </p:cNvSpPr>
          <p:nvPr>
            <p:ph type="body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42" name="Google Shape;42;p35"/>
          <p:cNvSpPr txBox="1">
            <a:spLocks noGrp="1"/>
          </p:cNvSpPr>
          <p:nvPr>
            <p:ph type="body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付きの図" type="picTx">
  <p:cSld name="PICTURE_WITH_CAPTION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6"/>
          <p:cNvSpPr txBox="1"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ato Black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6"/>
          <p:cNvSpPr>
            <a:spLocks noGrp="1"/>
          </p:cNvSpPr>
          <p:nvPr>
            <p:ph type="pic" idx="2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36"/>
          <p:cNvSpPr txBox="1">
            <a:spLocks noGrp="1"/>
          </p:cNvSpPr>
          <p:nvPr>
            <p:ph type="body" idx="1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と縦書きテキスト" type="vertTx">
  <p:cSld name="VERTICAL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7"/>
          <p:cNvSpPr txBox="1"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7"/>
          <p:cNvSpPr txBox="1">
            <a:spLocks noGrp="1"/>
          </p:cNvSpPr>
          <p:nvPr>
            <p:ph type="body" idx="1"/>
          </p:nvPr>
        </p:nvSpPr>
        <p:spPr>
          <a:xfrm rot="5400000">
            <a:off x="2748600" y="-574171"/>
            <a:ext cx="36468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7"/>
          <p:cNvSpPr/>
          <p:nvPr/>
        </p:nvSpPr>
        <p:spPr>
          <a:xfrm>
            <a:off x="1180550" y="2538450"/>
            <a:ext cx="561600" cy="1104600"/>
          </a:xfrm>
          <a:prstGeom prst="rect">
            <a:avLst/>
          </a:prstGeom>
          <a:solidFill>
            <a:srgbClr val="D1EFF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37"/>
          <p:cNvSpPr/>
          <p:nvPr/>
        </p:nvSpPr>
        <p:spPr>
          <a:xfrm>
            <a:off x="1813275" y="2538450"/>
            <a:ext cx="561600" cy="1104600"/>
          </a:xfrm>
          <a:prstGeom prst="rect">
            <a:avLst/>
          </a:prstGeom>
          <a:solidFill>
            <a:srgbClr val="0F65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37"/>
          <p:cNvSpPr/>
          <p:nvPr/>
        </p:nvSpPr>
        <p:spPr>
          <a:xfrm>
            <a:off x="2446000" y="2538450"/>
            <a:ext cx="561600" cy="1104600"/>
          </a:xfrm>
          <a:prstGeom prst="rect">
            <a:avLst/>
          </a:prstGeom>
          <a:solidFill>
            <a:srgbClr val="03171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37"/>
          <p:cNvSpPr/>
          <p:nvPr/>
        </p:nvSpPr>
        <p:spPr>
          <a:xfrm>
            <a:off x="3078725" y="2538450"/>
            <a:ext cx="561600" cy="1104600"/>
          </a:xfrm>
          <a:prstGeom prst="rect">
            <a:avLst/>
          </a:prstGeom>
          <a:solidFill>
            <a:srgbClr val="2BA4A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37"/>
          <p:cNvSpPr/>
          <p:nvPr/>
        </p:nvSpPr>
        <p:spPr>
          <a:xfrm>
            <a:off x="3711450" y="2538450"/>
            <a:ext cx="561600" cy="1104600"/>
          </a:xfrm>
          <a:prstGeom prst="rect">
            <a:avLst/>
          </a:prstGeom>
          <a:solidFill>
            <a:srgbClr val="E9820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37"/>
          <p:cNvSpPr/>
          <p:nvPr/>
        </p:nvSpPr>
        <p:spPr>
          <a:xfrm>
            <a:off x="4344175" y="2538450"/>
            <a:ext cx="561600" cy="1104600"/>
          </a:xfrm>
          <a:prstGeom prst="rect">
            <a:avLst/>
          </a:prstGeom>
          <a:solidFill>
            <a:srgbClr val="EDB71E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縦書きタイトルと&#10;縦書きテキスト" type="vertTitleAndTx">
  <p:cSld name="VERTICAL_TITLE_AND_VERTICAL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8"/>
          <p:cNvSpPr txBox="1">
            <a:spLocks noGrp="1"/>
          </p:cNvSpPr>
          <p:nvPr>
            <p:ph type="title"/>
          </p:nvPr>
        </p:nvSpPr>
        <p:spPr>
          <a:xfrm rot="5400000">
            <a:off x="5107913" y="1740033"/>
            <a:ext cx="484319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8"/>
          <p:cNvSpPr txBox="1">
            <a:spLocks noGrp="1"/>
          </p:cNvSpPr>
          <p:nvPr>
            <p:ph type="body" idx="1"/>
          </p:nvPr>
        </p:nvSpPr>
        <p:spPr>
          <a:xfrm rot="5400000">
            <a:off x="1107413" y="-174492"/>
            <a:ext cx="484319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763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body" idx="1"/>
          </p:nvPr>
        </p:nvSpPr>
        <p:spPr>
          <a:xfrm>
            <a:off x="392550" y="1409704"/>
            <a:ext cx="7886700" cy="36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Lato Black"/>
              <a:buNone/>
              <a:defRPr sz="4500" b="0" i="0" u="none" strike="noStrike" cap="none">
                <a:solidFill>
                  <a:schemeClr val="dk1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F6566"/>
            </a:gs>
            <a:gs pos="100000">
              <a:srgbClr val="2BA4A9"/>
            </a:gs>
          </a:gsLst>
          <a:lin ang="18900732" scaled="0"/>
        </a:gra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f3a7fa832e_0_1909"/>
          <p:cNvSpPr txBox="1">
            <a:spLocks noGrp="1"/>
          </p:cNvSpPr>
          <p:nvPr>
            <p:ph type="ctrTitle"/>
          </p:nvPr>
        </p:nvSpPr>
        <p:spPr>
          <a:xfrm>
            <a:off x="761875" y="1446167"/>
            <a:ext cx="7224300" cy="28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 algn="l">
              <a:buClr>
                <a:srgbClr val="009797"/>
              </a:buClr>
              <a:buSzPts val="3200"/>
            </a:pPr>
            <a:r>
              <a:rPr lang="en-US" sz="3200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  <a:t>Awards Committee Report</a:t>
            </a:r>
            <a:br>
              <a:rPr lang="en-US" sz="3200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</a:br>
            <a:br>
              <a:rPr lang="en-US" sz="3200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</a:br>
            <a:r>
              <a:rPr lang="en-US" sz="1800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  <a:t>José Orlando Gomes</a:t>
            </a:r>
            <a:br>
              <a:rPr lang="en-US" sz="3200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</a:br>
            <a:br>
              <a:rPr lang="en-US" sz="2311" dirty="0">
                <a:solidFill>
                  <a:schemeClr val="lt1"/>
                </a:solidFill>
                <a:latin typeface="Heebo Black"/>
                <a:ea typeface="Heebo Black"/>
                <a:cs typeface="Heebo Black"/>
                <a:sym typeface="Heebo Black"/>
              </a:rPr>
            </a:br>
            <a:endParaRPr sz="2311" dirty="0">
              <a:solidFill>
                <a:schemeClr val="lt1"/>
              </a:solidFill>
              <a:latin typeface="Heebo"/>
              <a:ea typeface="Heebo"/>
              <a:cs typeface="Heebo"/>
              <a:sym typeface="Heebo"/>
            </a:endParaRPr>
          </a:p>
        </p:txBody>
      </p:sp>
      <p:sp>
        <p:nvSpPr>
          <p:cNvPr id="67" name="Google Shape;67;g2f3a7fa832e_0_1909"/>
          <p:cNvSpPr/>
          <p:nvPr/>
        </p:nvSpPr>
        <p:spPr>
          <a:xfrm>
            <a:off x="864673" y="1045694"/>
            <a:ext cx="5018541" cy="441900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E9820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dirty="0">
                <a:solidFill>
                  <a:schemeClr val="lt1"/>
                </a:solidFill>
                <a:latin typeface="Heebo"/>
                <a:ea typeface="Heebo"/>
                <a:cs typeface="Heebo"/>
                <a:sym typeface="Heebo"/>
              </a:rPr>
              <a:t>IEA</a:t>
            </a:r>
            <a:r>
              <a:rPr lang="pt-BR" sz="1300" b="1" dirty="0">
                <a:solidFill>
                  <a:schemeClr val="lt1"/>
                </a:solidFill>
                <a:latin typeface="Heebo"/>
                <a:ea typeface="Heebo"/>
                <a:cs typeface="Heebo"/>
                <a:sym typeface="Heebo"/>
              </a:rPr>
              <a:t>/EC &amp; </a:t>
            </a:r>
            <a:r>
              <a:rPr lang="pt-BR" sz="1300" b="1" dirty="0" err="1">
                <a:solidFill>
                  <a:schemeClr val="lt1"/>
                </a:solidFill>
                <a:latin typeface="Heebo"/>
                <a:ea typeface="Heebo"/>
                <a:cs typeface="Heebo"/>
                <a:sym typeface="Heebo"/>
              </a:rPr>
              <a:t>Council</a:t>
            </a:r>
            <a:r>
              <a:rPr lang="pt-BR" sz="1300" b="1" dirty="0">
                <a:solidFill>
                  <a:schemeClr val="lt1"/>
                </a:solidFill>
                <a:latin typeface="Heebo"/>
                <a:ea typeface="Heebo"/>
                <a:cs typeface="Heebo"/>
                <a:sym typeface="Heebo"/>
              </a:rPr>
              <a:t> Meeting - </a:t>
            </a:r>
            <a:r>
              <a:rPr lang="en-US" sz="1300" b="1" dirty="0">
                <a:solidFill>
                  <a:schemeClr val="lt1"/>
                </a:solidFill>
                <a:latin typeface="Heebo"/>
                <a:ea typeface="Heebo"/>
                <a:cs typeface="Heebo"/>
                <a:sym typeface="Heebo"/>
              </a:rPr>
              <a:t>Beijing, October 2025</a:t>
            </a:r>
            <a:endParaRPr sz="1300" b="1" dirty="0">
              <a:solidFill>
                <a:schemeClr val="lt1"/>
              </a:solidFill>
              <a:latin typeface="Heebo"/>
              <a:ea typeface="Heebo"/>
              <a:cs typeface="Heebo"/>
              <a:sym typeface="Heebo"/>
            </a:endParaRPr>
          </a:p>
        </p:txBody>
      </p:sp>
      <p:sp>
        <p:nvSpPr>
          <p:cNvPr id="68" name="Google Shape;68;g2f3a7fa832e_0_1909"/>
          <p:cNvSpPr/>
          <p:nvPr/>
        </p:nvSpPr>
        <p:spPr>
          <a:xfrm>
            <a:off x="-100" y="4613806"/>
            <a:ext cx="9144000" cy="1101300"/>
          </a:xfrm>
          <a:prstGeom prst="rect">
            <a:avLst/>
          </a:prstGeom>
          <a:gradFill>
            <a:gsLst>
              <a:gs pos="0">
                <a:srgbClr val="0F6566"/>
              </a:gs>
              <a:gs pos="100000">
                <a:srgbClr val="2BA4A9"/>
              </a:gs>
            </a:gsLst>
            <a:lin ang="18900044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9" name="Google Shape;69;g2f3a7fa832e_0_19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773" y="4826105"/>
            <a:ext cx="1433100" cy="60906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g2f3a7fa832e_0_1909"/>
          <p:cNvSpPr/>
          <p:nvPr/>
        </p:nvSpPr>
        <p:spPr>
          <a:xfrm>
            <a:off x="0" y="4613806"/>
            <a:ext cx="9144000" cy="107400"/>
          </a:xfrm>
          <a:prstGeom prst="rect">
            <a:avLst/>
          </a:prstGeom>
          <a:gradFill>
            <a:gsLst>
              <a:gs pos="0">
                <a:srgbClr val="E98206"/>
              </a:gs>
              <a:gs pos="100000">
                <a:srgbClr val="EDB71E"/>
              </a:gs>
            </a:gsLst>
            <a:lin ang="540070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g2f3e00606f4_0_0"/>
          <p:cNvSpPr/>
          <p:nvPr/>
        </p:nvSpPr>
        <p:spPr>
          <a:xfrm>
            <a:off x="0" y="194299"/>
            <a:ext cx="9144000" cy="5520701"/>
          </a:xfrm>
          <a:prstGeom prst="roundRect">
            <a:avLst>
              <a:gd name="adj" fmla="val 4033"/>
            </a:avLst>
          </a:prstGeom>
          <a:solidFill>
            <a:srgbClr val="D1EFF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78" name="Google Shape;978;g2f3e00606f4_0_0"/>
          <p:cNvGraphicFramePr/>
          <p:nvPr>
            <p:extLst>
              <p:ext uri="{D42A27DB-BD31-4B8C-83A1-F6EECF244321}">
                <p14:modId xmlns:p14="http://schemas.microsoft.com/office/powerpoint/2010/main" val="4025187026"/>
              </p:ext>
            </p:extLst>
          </p:nvPr>
        </p:nvGraphicFramePr>
        <p:xfrm>
          <a:off x="122590" y="538061"/>
          <a:ext cx="8881237" cy="5425440"/>
        </p:xfrm>
        <a:graphic>
          <a:graphicData uri="http://schemas.openxmlformats.org/drawingml/2006/table">
            <a:tbl>
              <a:tblPr bandRow="1">
                <a:noFill/>
                <a:tableStyleId>{6EC9EE59-FDD7-46CD-B80D-5DDF5A290F98}</a:tableStyleId>
              </a:tblPr>
              <a:tblGrid>
                <a:gridCol w="3160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97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10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444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MOU renewal </a:t>
                      </a: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March 2025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Tsinghua &amp; </a:t>
                      </a:r>
                      <a:r>
                        <a:rPr lang="en-US" sz="16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Kingfar</a:t>
                      </a:r>
                      <a:r>
                        <a:rPr lang="en-US" sz="16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Awards</a:t>
                      </a:r>
                      <a:endParaRPr sz="16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89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 IEA fellows </a:t>
                      </a: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Announcements started on January 2025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                </a:t>
                      </a: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                  10 nominations </a:t>
                      </a: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89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Tsinghua &amp; </a:t>
                      </a:r>
                      <a:r>
                        <a:rPr lang="en-US" b="1" dirty="0" err="1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Kingfar</a:t>
                      </a: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 Awards</a:t>
                      </a: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Announcements started on March 2025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Tsinghua         -          3                    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en-US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Kingfar</a:t>
                      </a: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Students – 11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en-US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Kingfar</a:t>
                      </a: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ECR        -      9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341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 Sponsor prospection for 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 New &amp; Triennial Awards</a:t>
                      </a: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Ongoing conversation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In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collaboration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with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D&amp;P </a:t>
                      </a:r>
                    </a:p>
                    <a:p>
                      <a:pPr marL="6350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Standing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Committee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7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Others: 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PhD Program in HFE for Latin America,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Master in HFE in Central America &amp; Caribbean Region,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1</a:t>
                      </a:r>
                      <a:r>
                        <a:rPr lang="en-US" b="1" baseline="30000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st</a:t>
                      </a:r>
                      <a: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  <a:t> International Conference on Informal Work 2026 (IEA/ICOH/IOHA)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en-US" b="1" dirty="0">
                          <a:solidFill>
                            <a:srgbClr val="0F6566"/>
                          </a:solidFill>
                          <a:latin typeface="Heebo"/>
                          <a:ea typeface="Heebo"/>
                          <a:cs typeface="Heebo"/>
                          <a:sym typeface="Heebo"/>
                        </a:rPr>
                      </a:b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 Assistance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In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collaboration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with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PSE/ID/STP </a:t>
                      </a:r>
                    </a:p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Standing</a:t>
                      </a:r>
                      <a:r>
                        <a:rPr lang="pt-BR" sz="14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r>
                        <a:rPr lang="pt-BR" sz="1400" b="1" dirty="0" err="1">
                          <a:latin typeface="Heebo"/>
                          <a:ea typeface="Heebo"/>
                          <a:cs typeface="Heebo"/>
                          <a:sym typeface="Heebo"/>
                        </a:rPr>
                        <a:t>Committees</a:t>
                      </a:r>
                      <a:endParaRPr sz="14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358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b="1" dirty="0">
                        <a:solidFill>
                          <a:srgbClr val="0F6566"/>
                        </a:solidFill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 anchor="ctr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2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dirty="0">
                          <a:latin typeface="Heebo"/>
                          <a:ea typeface="Heebo"/>
                          <a:cs typeface="Heebo"/>
                          <a:sym typeface="Heebo"/>
                        </a:rPr>
                        <a:t> </a:t>
                      </a:r>
                      <a:endParaRPr sz="1000" b="1" dirty="0">
                        <a:latin typeface="Heebo"/>
                        <a:ea typeface="Heebo"/>
                        <a:cs typeface="Heebo"/>
                        <a:sym typeface="Heebo"/>
                      </a:endParaRPr>
                    </a:p>
                  </a:txBody>
                  <a:tcPr marL="68575" marR="68575" marT="0" marB="0">
                    <a:lnL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63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EF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979" name="Google Shape;979;g2f3e00606f4_0_0"/>
          <p:cNvCxnSpPr/>
          <p:nvPr/>
        </p:nvCxnSpPr>
        <p:spPr>
          <a:xfrm>
            <a:off x="2975072" y="538058"/>
            <a:ext cx="5686200" cy="0"/>
          </a:xfrm>
          <a:prstGeom prst="straightConnector1">
            <a:avLst/>
          </a:prstGeom>
          <a:noFill/>
          <a:ln w="38100" cap="flat" cmpd="sng">
            <a:solidFill>
              <a:srgbClr val="009797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82" name="Google Shape;982;g2f3e00606f4_0_0"/>
          <p:cNvSpPr txBox="1"/>
          <p:nvPr/>
        </p:nvSpPr>
        <p:spPr>
          <a:xfrm>
            <a:off x="411165" y="221651"/>
            <a:ext cx="3000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dirty="0">
                <a:solidFill>
                  <a:srgbClr val="009797"/>
                </a:solidFill>
                <a:latin typeface="Heebo"/>
                <a:ea typeface="Heebo"/>
                <a:cs typeface="Heebo"/>
                <a:sym typeface="Heebo"/>
              </a:rPr>
              <a:t>Activity</a:t>
            </a:r>
            <a:endParaRPr sz="1900" b="1" dirty="0">
              <a:solidFill>
                <a:srgbClr val="009797"/>
              </a:solidFill>
              <a:latin typeface="Heebo"/>
              <a:ea typeface="Heebo"/>
              <a:cs typeface="Heebo"/>
              <a:sym typeface="Heebo"/>
            </a:endParaRPr>
          </a:p>
        </p:txBody>
      </p:sp>
      <p:cxnSp>
        <p:nvCxnSpPr>
          <p:cNvPr id="983" name="Google Shape;983;g2f3e00606f4_0_0"/>
          <p:cNvCxnSpPr/>
          <p:nvPr/>
        </p:nvCxnSpPr>
        <p:spPr>
          <a:xfrm>
            <a:off x="89364" y="1250038"/>
            <a:ext cx="8825100" cy="0"/>
          </a:xfrm>
          <a:prstGeom prst="straightConnector1">
            <a:avLst/>
          </a:prstGeom>
          <a:noFill/>
          <a:ln w="9525" cap="flat" cmpd="sng">
            <a:solidFill>
              <a:srgbClr val="42C0C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4" name="Google Shape;984;g2f3e00606f4_0_0"/>
          <p:cNvCxnSpPr>
            <a:cxnSpLocks/>
          </p:cNvCxnSpPr>
          <p:nvPr/>
        </p:nvCxnSpPr>
        <p:spPr>
          <a:xfrm>
            <a:off x="153150" y="1774074"/>
            <a:ext cx="8990850" cy="0"/>
          </a:xfrm>
          <a:prstGeom prst="straightConnector1">
            <a:avLst/>
          </a:prstGeom>
          <a:noFill/>
          <a:ln w="9525" cap="flat" cmpd="sng">
            <a:solidFill>
              <a:srgbClr val="42C0C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5" name="Google Shape;985;g2f3e00606f4_0_0"/>
          <p:cNvCxnSpPr>
            <a:cxnSpLocks/>
          </p:cNvCxnSpPr>
          <p:nvPr/>
        </p:nvCxnSpPr>
        <p:spPr>
          <a:xfrm>
            <a:off x="89364" y="2686704"/>
            <a:ext cx="8932046" cy="0"/>
          </a:xfrm>
          <a:prstGeom prst="straightConnector1">
            <a:avLst/>
          </a:prstGeom>
          <a:noFill/>
          <a:ln w="9525" cap="flat" cmpd="sng">
            <a:solidFill>
              <a:srgbClr val="42C0C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6" name="Google Shape;986;g2f3e00606f4_0_0"/>
          <p:cNvCxnSpPr/>
          <p:nvPr/>
        </p:nvCxnSpPr>
        <p:spPr>
          <a:xfrm>
            <a:off x="196311" y="3497559"/>
            <a:ext cx="8779800" cy="0"/>
          </a:xfrm>
          <a:prstGeom prst="straightConnector1">
            <a:avLst/>
          </a:prstGeom>
          <a:noFill/>
          <a:ln w="9525" cap="flat" cmpd="sng">
            <a:solidFill>
              <a:srgbClr val="42C0C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7" name="Google Shape;987;g2f3e00606f4_0_0"/>
          <p:cNvCxnSpPr/>
          <p:nvPr/>
        </p:nvCxnSpPr>
        <p:spPr>
          <a:xfrm>
            <a:off x="153150" y="5464834"/>
            <a:ext cx="8779800" cy="0"/>
          </a:xfrm>
          <a:prstGeom prst="straightConnector1">
            <a:avLst/>
          </a:prstGeom>
          <a:noFill/>
          <a:ln w="9525" cap="flat" cmpd="sng">
            <a:solidFill>
              <a:srgbClr val="42C0C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f3a7fa832e_0_1909"/>
          <p:cNvSpPr/>
          <p:nvPr/>
        </p:nvSpPr>
        <p:spPr>
          <a:xfrm>
            <a:off x="-100" y="0"/>
            <a:ext cx="9144000" cy="5715106"/>
          </a:xfrm>
          <a:prstGeom prst="rect">
            <a:avLst/>
          </a:prstGeom>
          <a:gradFill>
            <a:gsLst>
              <a:gs pos="0">
                <a:srgbClr val="0F6566"/>
              </a:gs>
              <a:gs pos="100000">
                <a:srgbClr val="2BA4A9"/>
              </a:gs>
            </a:gsLst>
            <a:lin ang="18900044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9" name="Google Shape;69;g2f3a7fa832e_0_19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860" y="5403917"/>
            <a:ext cx="850793" cy="31108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4B62F11-BA4C-AD68-FD69-4E1F709FEBF5}"/>
              </a:ext>
            </a:extLst>
          </p:cNvPr>
          <p:cNvSpPr txBox="1"/>
          <p:nvPr/>
        </p:nvSpPr>
        <p:spPr>
          <a:xfrm>
            <a:off x="241539" y="146649"/>
            <a:ext cx="8660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</a:t>
            </a:r>
            <a:r>
              <a:rPr kumimoji="1" lang="pt-BR" altLang="ja-JP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Orlando Gomes </a:t>
            </a:r>
            <a:r>
              <a:rPr kumimoji="1" lang="en-US" altLang="ja-JP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IEA Past President and Awards Chair</a:t>
            </a:r>
            <a:br>
              <a:rPr kumimoji="1" lang="en-US" altLang="ja-JP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1" lang="en-US" altLang="ja-JP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Mario Cesar Vidal, Awards Co-Chair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F353317-295D-E995-850B-688753F7B6D2}"/>
              </a:ext>
            </a:extLst>
          </p:cNvPr>
          <p:cNvSpPr txBox="1"/>
          <p:nvPr/>
        </p:nvSpPr>
        <p:spPr>
          <a:xfrm>
            <a:off x="215661" y="653092"/>
            <a:ext cx="2674188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2025 Fellows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Amanda Widdowson –  (CIEHF)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Christopher Mayhorn – (HFES)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David Kaber – (HFES)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Dohyung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Kee – (ESK)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Heecheon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You – (ESK)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Itiro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Iida –  (ABERGO)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Myung Hwan Yun –  (ESK)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Patrick Neumann –  (ACE)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Ralph Bruder – (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GfA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b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Somnath Gangopadhyay – (ISE)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28221E0-E7D3-91F3-3BA6-5A74E4D4BBD1}"/>
              </a:ext>
            </a:extLst>
          </p:cNvPr>
          <p:cNvSpPr txBox="1"/>
          <p:nvPr/>
        </p:nvSpPr>
        <p:spPr>
          <a:xfrm>
            <a:off x="4572000" y="669869"/>
            <a:ext cx="3890514" cy="4468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2025 IEA/</a:t>
            </a: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Tsinghua</a:t>
            </a:r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Awardee</a:t>
            </a:r>
            <a:endParaRPr lang="pt-BR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Kai Way Li (CES)</a:t>
            </a:r>
            <a:endParaRPr lang="pt-BR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pt-BR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2025 IEA/</a:t>
            </a: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Kingfar</a:t>
            </a:r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Student</a:t>
            </a:r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Awardees</a:t>
            </a:r>
            <a:endParaRPr lang="pt-BR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Atif Mohammed Ashraf (HFES)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Fatemeh 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Abareshi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(IHFES)</a:t>
            </a:r>
          </a:p>
          <a:p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Mengtao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Lyu (HKES)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Mohsen Sadeghi-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Yarandi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(IHFES)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Neelesh Sharma (ISE)</a:t>
            </a:r>
          </a:p>
          <a:p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Qidi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Zhang (CES)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Shang Gao (CES 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William Emond (SELF)</a:t>
            </a:r>
          </a:p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2025 IEA/</a:t>
            </a:r>
            <a:r>
              <a:rPr lang="en-US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Kingfar</a:t>
            </a: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ECR Awardees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Adeola 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Bamgboje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-Ayodele (HFESA)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Azam Maleki-</a:t>
            </a:r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Ghahfarokhi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(IHFES)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Maxwell Fordjour Antwi-Afar(HKES)</a:t>
            </a:r>
          </a:p>
          <a:p>
            <a:r>
              <a:rPr 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Sharbo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Mukherjee (ISE)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Wei Lyu (CES)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Google Shape;983;g2f3e00606f4_0_0">
            <a:extLst>
              <a:ext uri="{FF2B5EF4-FFF2-40B4-BE49-F238E27FC236}">
                <a16:creationId xmlns:a16="http://schemas.microsoft.com/office/drawing/2014/main" id="{B56CDEC8-C1C1-7F6D-8685-1567A21A68CC}"/>
              </a:ext>
            </a:extLst>
          </p:cNvPr>
          <p:cNvCxnSpPr>
            <a:cxnSpLocks/>
          </p:cNvCxnSpPr>
          <p:nvPr/>
        </p:nvCxnSpPr>
        <p:spPr>
          <a:xfrm>
            <a:off x="80860" y="3363510"/>
            <a:ext cx="4146083" cy="15986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AED12A70-48E0-9DFD-D8C3-3650A0EF10CC}"/>
              </a:ext>
            </a:extLst>
          </p:cNvPr>
          <p:cNvSpPr txBox="1"/>
          <p:nvPr/>
        </p:nvSpPr>
        <p:spPr>
          <a:xfrm>
            <a:off x="-100" y="3379496"/>
            <a:ext cx="43995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Other projects in 2024-2025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∎ </a:t>
            </a: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MSc. Program in HFE for Central America and Caribbean Region, 20 countries &amp; </a:t>
            </a: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17 territories</a:t>
            </a:r>
            <a:endParaRPr lang="en-US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∎PhD Program in HFE for Latin America, Cali, Colombia,</a:t>
            </a:r>
          </a:p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42 students, 7 countries (1 student from Africa) </a:t>
            </a:r>
          </a:p>
          <a:p>
            <a:endParaRPr lang="en-US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∎1</a:t>
            </a:r>
            <a:r>
              <a:rPr lang="en-US" b="1" baseline="30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International Conference on Informal Work 2026 (IEA/ICOH/IOHA</a:t>
            </a:r>
            <a:r>
              <a:rPr lang="en-US" b="1" dirty="0">
                <a:solidFill>
                  <a:schemeClr val="bg1"/>
                </a:solidFill>
              </a:rPr>
              <a:t>)</a:t>
            </a:r>
            <a:endParaRPr lang="en-US" dirty="0">
              <a:solidFill>
                <a:schemeClr val="bg1"/>
              </a:solidFill>
            </a:endParaRPr>
          </a:p>
          <a:p>
            <a:endParaRPr lang="en-US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F6566"/>
            </a:gs>
            <a:gs pos="100000">
              <a:srgbClr val="2BA4A9"/>
            </a:gs>
          </a:gsLst>
          <a:lin ang="18900044" scaled="0"/>
        </a:gradFill>
        <a:effectLst/>
      </p:bgPr>
    </p:bg>
    <p:spTree>
      <p:nvGrpSpPr>
        <p:cNvPr id="1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" name="Google Shape;1008;g2f3a7fa832e_0_2792"/>
          <p:cNvSpPr/>
          <p:nvPr/>
        </p:nvSpPr>
        <p:spPr>
          <a:xfrm>
            <a:off x="5753625" y="912833"/>
            <a:ext cx="2478900" cy="3657900"/>
          </a:xfrm>
          <a:prstGeom prst="roundRect">
            <a:avLst>
              <a:gd name="adj" fmla="val 7500"/>
            </a:avLst>
          </a:prstGeom>
          <a:solidFill>
            <a:srgbClr val="0F65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9" name="Google Shape;1009;g2f3a7fa832e_0_2792"/>
          <p:cNvSpPr txBox="1"/>
          <p:nvPr/>
        </p:nvSpPr>
        <p:spPr>
          <a:xfrm>
            <a:off x="1040850" y="2212028"/>
            <a:ext cx="4771500" cy="2798700"/>
          </a:xfrm>
          <a:prstGeom prst="rect">
            <a:avLst/>
          </a:prstGeom>
          <a:noFill/>
          <a:ln>
            <a:noFill/>
          </a:ln>
          <a:effectLst>
            <a:outerShdw blurRad="342900" dist="76200" dir="7320000" algn="bl" rotWithShape="0">
              <a:srgbClr val="073763">
                <a:alpha val="23920"/>
              </a:srgb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lt1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Thank you so much for your attention!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sz="6500">
              <a:solidFill>
                <a:schemeClr val="lt1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010" name="Google Shape;1010;g2f3a7fa832e_0_2792"/>
          <p:cNvSpPr txBox="1"/>
          <p:nvPr/>
        </p:nvSpPr>
        <p:spPr>
          <a:xfrm>
            <a:off x="5992163" y="2192388"/>
            <a:ext cx="19272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The IEA is the most influential international HF/E organization. It has the potential to make a huge impact on the world through its science and practice.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12" name="Google Shape;1012;g2f3a7fa832e_0_2792"/>
          <p:cNvSpPr txBox="1"/>
          <p:nvPr/>
        </p:nvSpPr>
        <p:spPr>
          <a:xfrm>
            <a:off x="5992175" y="3313081"/>
            <a:ext cx="2002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>
                <a:solidFill>
                  <a:srgbClr val="D1EFF6"/>
                </a:solidFill>
                <a:latin typeface="Open Sans"/>
                <a:ea typeface="Open Sans"/>
                <a:cs typeface="Open Sans"/>
                <a:sym typeface="Open Sans"/>
              </a:rPr>
              <a:t>www.iea.cc</a:t>
            </a:r>
            <a:endParaRPr sz="1900" b="1">
              <a:solidFill>
                <a:srgbClr val="D1EFF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13" name="Google Shape;1013;g2f3a7fa832e_0_2792"/>
          <p:cNvSpPr/>
          <p:nvPr/>
        </p:nvSpPr>
        <p:spPr>
          <a:xfrm>
            <a:off x="7601519" y="3455794"/>
            <a:ext cx="244566" cy="24456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rgbClr val="F6F9FF"/>
          </a:solidFill>
          <a:ln>
            <a:noFill/>
          </a:ln>
        </p:spPr>
        <p:txBody>
          <a:bodyPr spcFirstLastPara="1" wrap="square" lIns="14300" tIns="14300" rIns="14300" bIns="143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014" name="Google Shape;1014;g2f3a7fa832e_0_27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8951" y="1398497"/>
            <a:ext cx="1435245" cy="618111"/>
          </a:xfrm>
          <a:prstGeom prst="rect">
            <a:avLst/>
          </a:prstGeom>
          <a:noFill/>
          <a:ln>
            <a:noFill/>
          </a:ln>
        </p:spPr>
      </p:pic>
      <p:sp>
        <p:nvSpPr>
          <p:cNvPr id="1015" name="Google Shape;1015;g2f3a7fa832e_0_2792"/>
          <p:cNvSpPr/>
          <p:nvPr/>
        </p:nvSpPr>
        <p:spPr>
          <a:xfrm>
            <a:off x="275" y="4872028"/>
            <a:ext cx="9144000" cy="843000"/>
          </a:xfrm>
          <a:prstGeom prst="rect">
            <a:avLst/>
          </a:prstGeom>
          <a:solidFill>
            <a:srgbClr val="0F65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16" name="Google Shape;1016;g2f3a7fa832e_0_279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6725" y="5069070"/>
            <a:ext cx="894050" cy="3850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4827</TotalTime>
  <Words>484</Words>
  <Application>Microsoft Office PowerPoint</Application>
  <PresentationFormat>Affichage à l'écran (16:10)</PresentationFormat>
  <Paragraphs>77</Paragraphs>
  <Slides>4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6" baseType="lpstr">
      <vt:lpstr>Arial</vt:lpstr>
      <vt:lpstr>Heebo Black</vt:lpstr>
      <vt:lpstr>Times</vt:lpstr>
      <vt:lpstr>Helvetica Neue</vt:lpstr>
      <vt:lpstr>Lato Black</vt:lpstr>
      <vt:lpstr>Open Sans</vt:lpstr>
      <vt:lpstr>Calibri</vt:lpstr>
      <vt:lpstr>Open Sans Light</vt:lpstr>
      <vt:lpstr>Open Sans ExtraBold</vt:lpstr>
      <vt:lpstr>Heebo</vt:lpstr>
      <vt:lpstr>Cambria Math</vt:lpstr>
      <vt:lpstr>Office テーマ</vt:lpstr>
      <vt:lpstr>Awards Committee Report  José Orlando Gomes  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藤田 祐志</dc:creator>
  <cp:lastModifiedBy>Nancy Black</cp:lastModifiedBy>
  <cp:revision>25</cp:revision>
  <cp:lastPrinted>2025-03-22T15:18:40Z</cp:lastPrinted>
  <dcterms:created xsi:type="dcterms:W3CDTF">2024-02-28T07:01:27Z</dcterms:created>
  <dcterms:modified xsi:type="dcterms:W3CDTF">2025-10-27T14:31:13Z</dcterms:modified>
</cp:coreProperties>
</file>