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</p:sldMasterIdLst>
  <p:notesMasterIdLst>
    <p:notesMasterId r:id="rId12"/>
  </p:notesMasterIdLst>
  <p:sldIdLst>
    <p:sldId id="310" r:id="rId2"/>
    <p:sldId id="1956" r:id="rId3"/>
    <p:sldId id="1965" r:id="rId4"/>
    <p:sldId id="1955" r:id="rId5"/>
    <p:sldId id="1964" r:id="rId6"/>
    <p:sldId id="1959" r:id="rId7"/>
    <p:sldId id="1966" r:id="rId8"/>
    <p:sldId id="1961" r:id="rId9"/>
    <p:sldId id="1967" r:id="rId10"/>
    <p:sldId id="1968" r:id="rId11"/>
  </p:sldIdLst>
  <p:sldSz cx="9144000" cy="5715000" type="screen16x10"/>
  <p:notesSz cx="6858000" cy="9144000"/>
  <p:defaultTextStyle>
    <a:defPPr>
      <a:defRPr lang="ja-JP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843" autoAdjust="0"/>
    <p:restoredTop sz="75271"/>
  </p:normalViewPr>
  <p:slideViewPr>
    <p:cSldViewPr snapToGrid="0" snapToObjects="1">
      <p:cViewPr varScale="1">
        <p:scale>
          <a:sx n="94" d="100"/>
          <a:sy n="94" d="100"/>
        </p:scale>
        <p:origin x="45" y="2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Users\Rose\Desktop\STP%20CHAIR%20ROSE\IEA%20WEBINARS\2025%20WEBINAR%20DATA\IEA%20WEBINAR%20VIDEO%20STATS\IEA%20WEBINAR%20VIEWS%20AS%20OF%20OCT%2027%202025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Sheet1!$I$6:$I$16</c:f>
              <c:strCache>
                <c:ptCount val="11"/>
                <c:pt idx="0">
                  <c:v>HF &amp; ROBOTICS</c:v>
                </c:pt>
                <c:pt idx="1">
                  <c:v>BUILDING&amp;CONST</c:v>
                </c:pt>
                <c:pt idx="2">
                  <c:v>EWAT</c:v>
                </c:pt>
                <c:pt idx="3">
                  <c:v>VISUAL ERGO</c:v>
                </c:pt>
                <c:pt idx="4">
                  <c:v>SLIPS, TRIPS, FALLS</c:v>
                </c:pt>
                <c:pt idx="5">
                  <c:v>ANTHROPOMETRY</c:v>
                </c:pt>
                <c:pt idx="6">
                  <c:v>AFFECTIVE DESIGN</c:v>
                </c:pt>
                <c:pt idx="7">
                  <c:v>MSD</c:v>
                </c:pt>
                <c:pt idx="8">
                  <c:v>HEALTHCARE</c:v>
                </c:pt>
                <c:pt idx="9">
                  <c:v>RESILIENCE ENGG</c:v>
                </c:pt>
                <c:pt idx="10">
                  <c:v>INFORMAL WORK</c:v>
                </c:pt>
              </c:strCache>
            </c:strRef>
          </c:cat>
          <c:val>
            <c:numRef>
              <c:f>Sheet1!$J$6:$J$16</c:f>
              <c:numCache>
                <c:formatCode>General</c:formatCode>
                <c:ptCount val="11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3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8</c:v>
                </c:pt>
                <c:pt idx="10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5F7-5B4D-B616-51299010263A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963294640"/>
        <c:axId val="1966871328"/>
      </c:barChart>
      <c:catAx>
        <c:axId val="19632946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966871328"/>
        <c:crosses val="autoZero"/>
        <c:auto val="1"/>
        <c:lblAlgn val="ctr"/>
        <c:lblOffset val="100"/>
        <c:noMultiLvlLbl val="0"/>
      </c:catAx>
      <c:valAx>
        <c:axId val="1966871328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963294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D1CC8C25-5CA5-7172-DCE4-1E64EDE5EA3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462E1586-9BC7-B3B7-2B27-8B6C5F58A41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6527624-8F90-C147-A895-09FCBFB20AE5}" type="datetimeFigureOut">
              <a:rPr lang="ja-JP" altLang="en-US"/>
              <a:pPr>
                <a:defRPr/>
              </a:pPr>
              <a:t>2025/10/27</a:t>
            </a:fld>
            <a:endParaRPr lang="ja-JP" altLang="en-US"/>
          </a:p>
        </p:txBody>
      </p:sp>
      <p:sp>
        <p:nvSpPr>
          <p:cNvPr id="4" name="スライド イメージ プレースホルダー 3">
            <a:extLst>
              <a:ext uri="{FF2B5EF4-FFF2-40B4-BE49-F238E27FC236}">
                <a16:creationId xmlns:a16="http://schemas.microsoft.com/office/drawing/2014/main" id="{20CDEB5A-3C61-73DA-F20E-A0909C92EBB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ー 4">
            <a:extLst>
              <a:ext uri="{FF2B5EF4-FFF2-40B4-BE49-F238E27FC236}">
                <a16:creationId xmlns:a16="http://schemas.microsoft.com/office/drawing/2014/main" id="{DD7915EE-2926-7DF8-90B0-4D9204A52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ED19DCD9-57D9-E6A5-94A0-89E77BAF143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44794AB9-8838-EC00-6EC2-42AC8C29F2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E9A43F49-FEC1-6248-AA90-468AC13E419A}" type="slidenum">
              <a:rPr lang="ja-JP" altLang="en-US"/>
              <a:pPr>
                <a:defRPr/>
              </a:pPr>
              <a:t>‹n°›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スライド イメージ プレースホルダー 1">
            <a:extLst>
              <a:ext uri="{FF2B5EF4-FFF2-40B4-BE49-F238E27FC236}">
                <a16:creationId xmlns:a16="http://schemas.microsoft.com/office/drawing/2014/main" id="{CEB59926-8C2E-371C-82DE-DC879E8CA4E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ノート プレースホルダー 2">
            <a:extLst>
              <a:ext uri="{FF2B5EF4-FFF2-40B4-BE49-F238E27FC236}">
                <a16:creationId xmlns:a16="http://schemas.microsoft.com/office/drawing/2014/main" id="{B13C191E-BFD0-D806-70DD-CAC1E78024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5124" name="スライド番号プレースホルダー 3">
            <a:extLst>
              <a:ext uri="{FF2B5EF4-FFF2-40B4-BE49-F238E27FC236}">
                <a16:creationId xmlns:a16="http://schemas.microsoft.com/office/drawing/2014/main" id="{E2C04D5A-2F94-6B4B-F87A-15683B2F4A4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610C675-C1EF-B74A-A7A1-4FB372E7BF7B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F5F14C-267A-45F6-D7B5-199A6FEBD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2F520098-D025-1BB0-EF13-5666887CB68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C4D9B8C9-AED6-1574-81A5-10CBC9D177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F3297706-2F91-54F4-0D23-BF1E67D0F2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32355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2E2115CE-E2B0-3DE6-7C57-C8DA1E880B4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C5993108-4B47-9066-492B-230EE4E072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C854B466-B94F-03BD-2247-C34CBD43A78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ACB645-ED9D-9056-A5D3-4BA96409C3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6C1BF1BC-F67C-05C6-6174-750630B395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36E16F2E-B39C-234A-57A5-C7B4694458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E85BA24D-794A-4255-898E-5A2BD2A544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283205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E8304D-087F-0D12-AD1B-7427F487A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BDD08490-B7FD-4536-C52F-61762E529A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94292DE4-34A0-F3EA-E8AE-5B7FB3E5D8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46FB73A4-E611-6AB9-95E7-48AB43F6D8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3805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 dirty="0"/>
          </a:p>
        </p:txBody>
      </p:sp>
      <p:sp>
        <p:nvSpPr>
          <p:cNvPr id="3" name="字幕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altLang="ja-JP"/>
              <a:t>Modifiez le style des sous-titres du masque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627953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113770"/>
            <a:ext cx="7886700" cy="7014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947854"/>
            <a:ext cx="7886700" cy="38334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スライド番号プレースホルダー 5">
            <a:extLst>
              <a:ext uri="{FF2B5EF4-FFF2-40B4-BE49-F238E27FC236}">
                <a16:creationId xmlns:a16="http://schemas.microsoft.com/office/drawing/2014/main" id="{BF7540E6-CCAB-E416-180C-C69D2D1FBBD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01C33238-2952-E046-A668-BC7963DE9939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7040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9788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76356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206710"/>
            <a:ext cx="7886700" cy="721641"/>
          </a:xfrm>
          <a:prstGeom prst="rect">
            <a:avLst/>
          </a:prstGeom>
        </p:spPr>
        <p:txBody>
          <a:bodyPr/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28650" y="1070518"/>
            <a:ext cx="3886200" cy="40769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29150" y="1070518"/>
            <a:ext cx="3886200" cy="40769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504545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292210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960505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9392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097762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altLang="ja-JP" noProof="0"/>
              <a:t>Cliquez sur l'icône pour ajouter une image</a:t>
            </a:r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856212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1521354"/>
            <a:ext cx="7886700" cy="36468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072454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  <a:prstGeom prst="rect">
            <a:avLst/>
          </a:prstGeom>
        </p:spPr>
        <p:txBody>
          <a:bodyPr vert="eaVert"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088427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テキスト プレースホルダー 2">
            <a:extLst>
              <a:ext uri="{FF2B5EF4-FFF2-40B4-BE49-F238E27FC236}">
                <a16:creationId xmlns:a16="http://schemas.microsoft.com/office/drawing/2014/main" id="{299CDDD7-12F1-3B4E-2FE8-9485B2CF00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520825"/>
            <a:ext cx="7886700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テキストの書式設定
第 </a:t>
            </a:r>
            <a:r>
              <a:rPr lang="en-US" altLang="ja-JP"/>
              <a:t>2 </a:t>
            </a:r>
            <a:r>
              <a:rPr lang="ja-JP" altLang="en-US"/>
              <a:t>レベル
第 </a:t>
            </a:r>
            <a:r>
              <a:rPr lang="en-US" altLang="ja-JP"/>
              <a:t>3 </a:t>
            </a:r>
            <a:r>
              <a:rPr lang="ja-JP" altLang="en-US"/>
              <a:t>レベル
第 </a:t>
            </a:r>
            <a:r>
              <a:rPr lang="en-US" altLang="ja-JP"/>
              <a:t>4 </a:t>
            </a:r>
            <a:r>
              <a:rPr lang="ja-JP" altLang="en-US"/>
              <a:t>レベル
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7" name="タイトル プレースホルダー 7">
            <a:extLst>
              <a:ext uri="{FF2B5EF4-FFF2-40B4-BE49-F238E27FC236}">
                <a16:creationId xmlns:a16="http://schemas.microsoft.com/office/drawing/2014/main" id="{1572F11D-D9BC-5F69-59DC-1CEA0B02B3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O" altLang="fr-FR"/>
              <a:t>ENTATION TIt</a:t>
            </a:r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2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 kern="12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44A8A54-689B-AE82-7C03-1BFA17E8AB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6050" y="184150"/>
            <a:ext cx="8604250" cy="8366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Main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projects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of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Science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,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Technology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, and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Practice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Committee</a:t>
            </a:r>
            <a:endParaRPr lang="ja-JP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BFB182ED-CA1D-0EE2-45EE-A1EBB6067D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9557" y="3846887"/>
            <a:ext cx="7169150" cy="72231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EC meeting: October 2025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Presenter: </a:t>
            </a:r>
            <a:r>
              <a:rPr lang="en-US" altLang="ja-JP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Rosemary Seva</a:t>
            </a:r>
          </a:p>
        </p:txBody>
      </p:sp>
      <p:pic>
        <p:nvPicPr>
          <p:cNvPr id="4100" name="図 7" descr="物体 が含まれている画像&#10;&#10;自動的に生成された説明">
            <a:extLst>
              <a:ext uri="{FF2B5EF4-FFF2-40B4-BE49-F238E27FC236}">
                <a16:creationId xmlns:a16="http://schemas.microsoft.com/office/drawing/2014/main" id="{6A2F1294-B1E4-0FEE-0791-A165BC9D97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620"/>
          <a:stretch>
            <a:fillRect/>
          </a:stretch>
        </p:blipFill>
        <p:spPr bwMode="auto">
          <a:xfrm>
            <a:off x="7570788" y="3983038"/>
            <a:ext cx="14224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Hexagon 3">
            <a:extLst>
              <a:ext uri="{FF2B5EF4-FFF2-40B4-BE49-F238E27FC236}">
                <a16:creationId xmlns:a16="http://schemas.microsoft.com/office/drawing/2014/main" id="{AD308763-1B50-2935-C344-1DBD3371ECDA}"/>
              </a:ext>
            </a:extLst>
          </p:cNvPr>
          <p:cNvSpPr/>
          <p:nvPr/>
        </p:nvSpPr>
        <p:spPr>
          <a:xfrm>
            <a:off x="1112838" y="1020763"/>
            <a:ext cx="1849348" cy="1568629"/>
          </a:xfrm>
          <a:prstGeom prst="hex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Webinar Project</a:t>
            </a:r>
          </a:p>
        </p:txBody>
      </p:sp>
      <p:sp>
        <p:nvSpPr>
          <p:cNvPr id="9" name="Hexagon 8">
            <a:extLst>
              <a:ext uri="{FF2B5EF4-FFF2-40B4-BE49-F238E27FC236}">
                <a16:creationId xmlns:a16="http://schemas.microsoft.com/office/drawing/2014/main" id="{FEFE2A25-0A27-11FC-B962-C24465CE2D50}"/>
              </a:ext>
            </a:extLst>
          </p:cNvPr>
          <p:cNvSpPr/>
          <p:nvPr/>
        </p:nvSpPr>
        <p:spPr>
          <a:xfrm>
            <a:off x="2684784" y="1805077"/>
            <a:ext cx="1849348" cy="1568629"/>
          </a:xfrm>
          <a:prstGeom prst="hexagon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Ergonomics in a Nutshell</a:t>
            </a:r>
          </a:p>
        </p:txBody>
      </p:sp>
      <p:sp>
        <p:nvSpPr>
          <p:cNvPr id="10" name="Hexagon 9">
            <a:extLst>
              <a:ext uri="{FF2B5EF4-FFF2-40B4-BE49-F238E27FC236}">
                <a16:creationId xmlns:a16="http://schemas.microsoft.com/office/drawing/2014/main" id="{CB67E665-CCB9-DA19-7270-7E59F7DE85E0}"/>
              </a:ext>
            </a:extLst>
          </p:cNvPr>
          <p:cNvSpPr/>
          <p:nvPr/>
        </p:nvSpPr>
        <p:spPr>
          <a:xfrm>
            <a:off x="4256730" y="1020762"/>
            <a:ext cx="1849348" cy="1568629"/>
          </a:xfrm>
          <a:prstGeom prst="hexagon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dirty="0"/>
              <a:t>TC Member Recruitment</a:t>
            </a:r>
          </a:p>
        </p:txBody>
      </p:sp>
      <p:sp>
        <p:nvSpPr>
          <p:cNvPr id="11" name="Hexagon 10">
            <a:extLst>
              <a:ext uri="{FF2B5EF4-FFF2-40B4-BE49-F238E27FC236}">
                <a16:creationId xmlns:a16="http://schemas.microsoft.com/office/drawing/2014/main" id="{28340214-F25A-7A26-9899-C1CF7B60B329}"/>
              </a:ext>
            </a:extLst>
          </p:cNvPr>
          <p:cNvSpPr/>
          <p:nvPr/>
        </p:nvSpPr>
        <p:spPr>
          <a:xfrm>
            <a:off x="5828676" y="1830089"/>
            <a:ext cx="1849348" cy="1568629"/>
          </a:xfrm>
          <a:prstGeom prst="hexagon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Managing the TCs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4E02A-022E-AB95-C8D9-C66FA1D9B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D977BFC-16C1-9152-23D7-4C7CC29A80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00E5F465-3FAE-470A-D7AF-1567AF2962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sz="1200" i="1" dirty="0">
                <a:latin typeface="Verdana" panose="020B0604030504040204" pitchFamily="34" charset="0"/>
                <a:ea typeface="Verdana" panose="020B0604030504040204" pitchFamily="34" charset="0"/>
              </a:rPr>
              <a:t>Facilitate sharing of knowledge about HFE in the ergonomics community</a:t>
            </a:r>
            <a:endParaRPr lang="en-ZA" sz="1200" dirty="0">
              <a:solidFill>
                <a:srgbClr val="666666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36188FD7-FDB9-7BF2-D383-FD491807AF3F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45780DF0-F6C6-6037-C420-95071DD2AE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104900"/>
          </a:xfrm>
          <a:solidFill>
            <a:srgbClr val="66FF99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develop more effective communication with and collaboration between federated societies.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advance the science and practice of HFE at an international level.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D52F576D-4C58-299B-42FE-6ACD2F792C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 dirty="0"/>
              <a:t>Stakeholder </a:t>
            </a:r>
            <a:r>
              <a:rPr lang="fr-CA" altLang="fr-FR" sz="1800" b="1" dirty="0" err="1"/>
              <a:t>Needs</a:t>
            </a:r>
            <a:r>
              <a:rPr lang="fr-CA" altLang="fr-FR" sz="1800" b="1" dirty="0"/>
              <a:t> to </a:t>
            </a:r>
            <a:r>
              <a:rPr lang="fr-CA" altLang="fr-FR" sz="1800" b="1" dirty="0" err="1"/>
              <a:t>be</a:t>
            </a:r>
            <a:r>
              <a:rPr lang="fr-CA" altLang="fr-FR" sz="1800" b="1" dirty="0"/>
              <a:t>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D54F3D54-3E5B-2874-3AE3-7B68CCCDB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Update on the trends in HFE practice</a:t>
            </a:r>
          </a:p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Networking</a:t>
            </a:r>
            <a:endParaRPr lang="ja-JP" altLang="en-US" sz="1600">
              <a:latin typeface="Verdana" panose="020B0604030504040204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4353A619-AD13-AB6D-819F-43D5CBAD5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6449" y="2732088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 dirty="0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4FF68AA7-67DC-6A22-0E5C-5A1656DABB1E}"/>
              </a:ext>
            </a:extLst>
          </p:cNvPr>
          <p:cNvSpPr txBox="1">
            <a:spLocks/>
          </p:cNvSpPr>
          <p:nvPr/>
        </p:nvSpPr>
        <p:spPr bwMode="auto">
          <a:xfrm>
            <a:off x="4616449" y="3190487"/>
            <a:ext cx="3868737" cy="1483316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fr-CA" sz="1800" dirty="0"/>
              <a:t>40 TC </a:t>
            </a:r>
            <a:r>
              <a:rPr lang="fr-CA" sz="1800" dirty="0" err="1"/>
              <a:t>videos</a:t>
            </a:r>
            <a:r>
              <a:rPr lang="fr-CA" sz="1800" dirty="0"/>
              <a:t> </a:t>
            </a:r>
            <a:r>
              <a:rPr lang="fr-CA" sz="1800" dirty="0" err="1"/>
              <a:t>uploaded</a:t>
            </a:r>
            <a:r>
              <a:rPr lang="fr-CA" sz="1800" dirty="0"/>
              <a:t> in the IEA </a:t>
            </a:r>
            <a:r>
              <a:rPr lang="fr-CA" sz="1800" dirty="0" err="1"/>
              <a:t>website</a:t>
            </a:r>
            <a:endParaRPr lang="fr-CA" sz="1800" dirty="0"/>
          </a:p>
          <a:p>
            <a:pPr eaLnBrk="1" hangingPunct="1">
              <a:defRPr/>
            </a:pPr>
            <a:r>
              <a:rPr lang="fr-CA" sz="1800" dirty="0"/>
              <a:t>Most </a:t>
            </a:r>
            <a:r>
              <a:rPr lang="fr-CA" sz="1800" dirty="0" err="1"/>
              <a:t>popular</a:t>
            </a:r>
            <a:r>
              <a:rPr lang="fr-CA" sz="1800" dirty="0"/>
              <a:t> (</a:t>
            </a:r>
            <a:r>
              <a:rPr lang="fr-CA" sz="1800" dirty="0" err="1"/>
              <a:t>past</a:t>
            </a:r>
            <a:r>
              <a:rPr lang="fr-CA" sz="1800" dirty="0"/>
              <a:t> 12 mos) 317 </a:t>
            </a:r>
            <a:r>
              <a:rPr lang="fr-CA" sz="1800" dirty="0" err="1"/>
              <a:t>views</a:t>
            </a:r>
            <a:endParaRPr lang="fr-CA" sz="18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fr-CA" sz="1800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2522AD00-FEC8-250D-55AB-B56A327346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25" y="88698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 kern="12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9pPr>
          </a:lstStyle>
          <a:p>
            <a:pPr algn="ctr" eaLnBrk="1" hangingPunct="1"/>
            <a:r>
              <a:rPr lang="fr-CA" altLang="fr-FR" dirty="0"/>
              <a:t>IEA Webinar Project</a:t>
            </a:r>
          </a:p>
        </p:txBody>
      </p:sp>
    </p:spTree>
    <p:extLst>
      <p:ext uri="{BB962C8B-B14F-4D97-AF65-F5344CB8AC3E}">
        <p14:creationId xmlns:p14="http://schemas.microsoft.com/office/powerpoint/2010/main" val="121248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3E9630C-96FF-AEBD-D1D7-87381C35A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Webinars since 2003 </a:t>
            </a:r>
            <a:endParaRPr lang="en-US" sz="3600" dirty="0"/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9677B07C-754E-8B4E-5541-0760E12F49B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249313"/>
              </p:ext>
            </p:extLst>
          </p:nvPr>
        </p:nvGraphicFramePr>
        <p:xfrm>
          <a:off x="2286000" y="1485899"/>
          <a:ext cx="4998378" cy="29114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3559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E0C3A20-91E7-D927-E440-2AE85F9947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692B2DE8-0795-3ABB-7AD5-6CBAE5A7A2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sz="1200" i="1" dirty="0">
                <a:latin typeface="Verdana" panose="020B0604030504040204" pitchFamily="34" charset="0"/>
                <a:ea typeface="Verdana" panose="020B0604030504040204" pitchFamily="34" charset="0"/>
              </a:rPr>
              <a:t>Promotion of ergonomics and human factors to specific groups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altLang="ja-JP" sz="1200" i="1" dirty="0">
                <a:latin typeface="Verdana" panose="020B0604030504040204" pitchFamily="34" charset="0"/>
                <a:ea typeface="Verdana" panose="020B0604030504040204" pitchFamily="34" charset="0"/>
              </a:rPr>
              <a:t>Enhancing knowledge in HFE</a:t>
            </a: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CE35A5BE-F86B-EAED-28E4-ADF5A4E46A5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88C5E3AE-4E0B-12AD-691C-BF7C531DFA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274762"/>
          </a:xfrm>
          <a:solidFill>
            <a:srgbClr val="66FF99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advance the science and practice of HFE at an international level.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enhance the contribution of the HFE discipline to global society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5C057B6C-7EDD-B1D2-A9BB-C989B69170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551EFA11-5DBD-20A8-2387-C080CFA48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ZA" altLang="ja-JP" sz="1600" i="1" dirty="0">
                <a:latin typeface="Verdana" panose="020B0604030504040204" pitchFamily="34" charset="0"/>
              </a:rPr>
              <a:t>- </a:t>
            </a:r>
            <a:r>
              <a:rPr lang="en-PH" sz="1400" i="1" dirty="0"/>
              <a:t>Ergonomics insights, compellingly presented for a targeted group.</a:t>
            </a:r>
            <a:endParaRPr lang="ja-JP" altLang="en-US" sz="1600" i="1">
              <a:latin typeface="Verdana" panose="020B0604030504040204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112BCB30-356F-BA2E-CFEB-18B8A69F5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5027" y="2889250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D86C7D98-6838-C776-7B38-BA8A82776114}"/>
              </a:ext>
            </a:extLst>
          </p:cNvPr>
          <p:cNvSpPr txBox="1">
            <a:spLocks/>
          </p:cNvSpPr>
          <p:nvPr/>
        </p:nvSpPr>
        <p:spPr bwMode="auto">
          <a:xfrm>
            <a:off x="4645027" y="3367087"/>
            <a:ext cx="3887788" cy="1263650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en-US" sz="1800" dirty="0"/>
              <a:t>Second draft was finished last August 2025</a:t>
            </a:r>
          </a:p>
          <a:p>
            <a:pPr eaLnBrk="1" hangingPunct="1">
              <a:defRPr/>
            </a:pPr>
            <a:r>
              <a:rPr lang="en-US" sz="1800" dirty="0"/>
              <a:t>Fourth document will be for government</a:t>
            </a:r>
            <a:endParaRPr lang="fr-CA" sz="18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fr-CA" sz="1800" dirty="0"/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056A6C59-86A5-0733-F890-B9EB33CCE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" y="180975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 kern="12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9pPr>
          </a:lstStyle>
          <a:p>
            <a:pPr algn="ctr" eaLnBrk="1" hangingPunct="1"/>
            <a:r>
              <a:rPr lang="fr-CA" altLang="fr-FR" sz="3600" dirty="0" err="1"/>
              <a:t>Ergonomics</a:t>
            </a:r>
            <a:r>
              <a:rPr lang="fr-CA" altLang="fr-FR" sz="3600" dirty="0"/>
              <a:t> in a </a:t>
            </a:r>
            <a:r>
              <a:rPr lang="fr-CA" altLang="fr-FR" sz="3600" dirty="0" err="1"/>
              <a:t>Nutshell</a:t>
            </a:r>
            <a:r>
              <a:rPr lang="fr-CA" altLang="fr-FR" sz="3600" dirty="0"/>
              <a:t> for Labor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234A738D-10BF-C1BE-7C1E-01421FD0F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Action Points for Council Members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F394CCA-AF1C-B830-AFB3-525D7405C0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Send the STP Chair </a:t>
            </a:r>
          </a:p>
          <a:p>
            <a:pPr lvl="1"/>
            <a:r>
              <a:rPr lang="en-US" sz="3000" dirty="0"/>
              <a:t>possible names and email address of reviewers of the Nutshell for Labor document</a:t>
            </a:r>
          </a:p>
          <a:p>
            <a:pPr lvl="1"/>
            <a:r>
              <a:rPr lang="en-US" sz="3000" dirty="0"/>
              <a:t>Potential contributors to the Nutshell for government document</a:t>
            </a:r>
          </a:p>
          <a:p>
            <a:r>
              <a:rPr lang="en-US" sz="3200" dirty="0"/>
              <a:t>Email: </a:t>
            </a:r>
            <a:r>
              <a:rPr lang="en-US" sz="3200" dirty="0" err="1">
                <a:highlight>
                  <a:srgbClr val="FFFF00"/>
                </a:highlight>
              </a:rPr>
              <a:t>stpchair@iea.cc</a:t>
            </a:r>
            <a:endParaRPr lang="en-US" sz="32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42659311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A2156-4D10-0EA4-1962-3879559EB6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AA8B68BE-AD43-75E9-9C82-FF8B2C6D74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pPr algn="ctr" eaLnBrk="1" hangingPunct="1"/>
            <a:r>
              <a:rPr lang="fr-CA" altLang="fr-FR" dirty="0"/>
              <a:t>TC </a:t>
            </a:r>
            <a:r>
              <a:rPr lang="fr-CA" altLang="fr-FR" dirty="0" err="1"/>
              <a:t>Member</a:t>
            </a:r>
            <a:r>
              <a:rPr lang="fr-CA" altLang="fr-FR" dirty="0"/>
              <a:t> Recruitment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162A3F-1E3A-130E-5FB5-8BE4DB61A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BFB870C6-D497-A7D0-F216-97940E432A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sz="1200" i="1" dirty="0">
                <a:latin typeface="Verdana" panose="020B0604030504040204" pitchFamily="34" charset="0"/>
                <a:ea typeface="Verdana" panose="020B0604030504040204" pitchFamily="34" charset="0"/>
              </a:rPr>
              <a:t>Sharing of HFE knowledge in the ergonomics community</a:t>
            </a:r>
            <a:endParaRPr lang="en-ZA" sz="1200" dirty="0">
              <a:solidFill>
                <a:srgbClr val="666666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607D2859-4CA4-050F-C123-3E42D46D223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667173B5-C052-DAFC-50B6-2FF4FD99DF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274762"/>
          </a:xfrm>
          <a:solidFill>
            <a:srgbClr val="66FF99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advance the science and practice of HFE at an international level.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Engage stakeholders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Promote HFE science, technology, and practice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BBD3D586-62CD-413C-C707-5C6589240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4FEA9E65-A04F-9F91-8A09-AF3F0C42B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Update on the trends in HFE practice</a:t>
            </a:r>
          </a:p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Networking opportunity</a:t>
            </a:r>
            <a:endParaRPr lang="ja-JP" altLang="en-US" sz="1600">
              <a:latin typeface="Verdana" panose="020B0604030504040204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3FDFD9C2-9107-464E-2288-CE4AB82800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4" y="2950556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0ED4CA1E-12A6-D81F-0B66-898580AE830C}"/>
              </a:ext>
            </a:extLst>
          </p:cNvPr>
          <p:cNvSpPr txBox="1">
            <a:spLocks/>
          </p:cNvSpPr>
          <p:nvPr/>
        </p:nvSpPr>
        <p:spPr bwMode="auto">
          <a:xfrm>
            <a:off x="4610099" y="3451225"/>
            <a:ext cx="3887788" cy="1104900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Tx/>
              <a:buChar char="-"/>
              <a:defRPr/>
            </a:pPr>
            <a:r>
              <a:rPr lang="fr-CA" sz="1400" dirty="0" err="1"/>
              <a:t>Website</a:t>
            </a:r>
            <a:r>
              <a:rPr lang="fr-CA" sz="1400" dirty="0"/>
              <a:t> of the </a:t>
            </a:r>
            <a:r>
              <a:rPr lang="fr-CA" sz="1400" dirty="0" err="1"/>
              <a:t>TCs</a:t>
            </a:r>
            <a:r>
              <a:rPr lang="fr-CA" sz="1400" dirty="0"/>
              <a:t> </a:t>
            </a:r>
            <a:r>
              <a:rPr lang="fr-CA" sz="1400" dirty="0" err="1"/>
              <a:t>were</a:t>
            </a:r>
            <a:r>
              <a:rPr lang="fr-CA" sz="1400" dirty="0"/>
              <a:t> </a:t>
            </a:r>
            <a:r>
              <a:rPr lang="fr-CA" sz="1400" dirty="0" err="1"/>
              <a:t>revised</a:t>
            </a:r>
            <a:r>
              <a:rPr lang="fr-CA" sz="1400" dirty="0"/>
              <a:t> </a:t>
            </a:r>
            <a:r>
              <a:rPr lang="fr-CA" sz="1400" dirty="0" err="1"/>
              <a:t>so</a:t>
            </a:r>
            <a:r>
              <a:rPr lang="fr-CA" sz="1400" dirty="0"/>
              <a:t> </a:t>
            </a:r>
            <a:r>
              <a:rPr lang="fr-CA" sz="1400" dirty="0" err="1"/>
              <a:t>that</a:t>
            </a:r>
            <a:r>
              <a:rPr lang="fr-CA" sz="1400" dirty="0"/>
              <a:t> the </a:t>
            </a:r>
            <a:r>
              <a:rPr lang="fr-CA" sz="1400" dirty="0" err="1"/>
              <a:t>sign</a:t>
            </a:r>
            <a:r>
              <a:rPr lang="fr-CA" sz="1400" dirty="0"/>
              <a:t>-up </a:t>
            </a:r>
            <a:r>
              <a:rPr lang="fr-CA" sz="1400" dirty="0" err="1"/>
              <a:t>form</a:t>
            </a:r>
            <a:r>
              <a:rPr lang="fr-CA" sz="1400" dirty="0"/>
              <a:t> </a:t>
            </a:r>
            <a:r>
              <a:rPr lang="fr-CA" sz="1400" dirty="0" err="1"/>
              <a:t>was</a:t>
            </a:r>
            <a:r>
              <a:rPr lang="fr-CA" sz="1400" dirty="0"/>
              <a:t> visible</a:t>
            </a:r>
          </a:p>
          <a:p>
            <a:pPr eaLnBrk="1" hangingPunct="1">
              <a:buFontTx/>
              <a:buChar char="-"/>
              <a:defRPr/>
            </a:pPr>
            <a:r>
              <a:rPr lang="fr-CA" sz="1400" dirty="0" err="1"/>
              <a:t>Sign</a:t>
            </a:r>
            <a:r>
              <a:rPr lang="fr-CA" sz="1400" dirty="0"/>
              <a:t>-up </a:t>
            </a:r>
            <a:r>
              <a:rPr lang="fr-CA" sz="1400" dirty="0" err="1"/>
              <a:t>form</a:t>
            </a:r>
            <a:r>
              <a:rPr lang="fr-CA" sz="1400" dirty="0"/>
              <a:t> </a:t>
            </a:r>
            <a:r>
              <a:rPr lang="fr-CA" sz="1400" dirty="0" err="1"/>
              <a:t>was</a:t>
            </a:r>
            <a:r>
              <a:rPr lang="fr-CA" sz="1400" dirty="0"/>
              <a:t> </a:t>
            </a:r>
            <a:r>
              <a:rPr lang="fr-CA" sz="1400" dirty="0" err="1"/>
              <a:t>included</a:t>
            </a:r>
            <a:r>
              <a:rPr lang="fr-CA" sz="1400" dirty="0"/>
              <a:t> in </a:t>
            </a:r>
            <a:r>
              <a:rPr lang="fr-CA" sz="1400" dirty="0" err="1"/>
              <a:t>Newsbrief</a:t>
            </a:r>
            <a:endParaRPr lang="fr-CA" sz="1400" dirty="0"/>
          </a:p>
          <a:p>
            <a:pPr eaLnBrk="1" hangingPunct="1">
              <a:buFontTx/>
              <a:buChar char="-"/>
              <a:defRPr/>
            </a:pPr>
            <a:r>
              <a:rPr lang="fr-CA" sz="1400" dirty="0"/>
              <a:t>93 </a:t>
            </a:r>
            <a:r>
              <a:rPr lang="fr-CA" sz="1400" dirty="0" err="1"/>
              <a:t>signed</a:t>
            </a:r>
            <a:r>
              <a:rPr lang="fr-CA" sz="1400" dirty="0"/>
              <a:t> up for TC </a:t>
            </a:r>
            <a:r>
              <a:rPr lang="fr-CA" sz="1400" dirty="0" err="1"/>
              <a:t>membership</a:t>
            </a:r>
            <a:r>
              <a:rPr lang="fr-CA" sz="1400" dirty="0"/>
              <a:t> </a:t>
            </a:r>
            <a:r>
              <a:rPr lang="fr-CA" sz="1400" dirty="0" err="1"/>
              <a:t>since</a:t>
            </a:r>
            <a:r>
              <a:rPr lang="fr-CA" sz="1400" dirty="0"/>
              <a:t> </a:t>
            </a:r>
            <a:r>
              <a:rPr lang="fr-CA" sz="1400" dirty="0" err="1"/>
              <a:t>Dec</a:t>
            </a:r>
            <a:r>
              <a:rPr lang="fr-CA" sz="1400" dirty="0"/>
              <a:t> 2024</a:t>
            </a:r>
          </a:p>
        </p:txBody>
      </p:sp>
    </p:spTree>
    <p:extLst>
      <p:ext uri="{BB962C8B-B14F-4D97-AF65-F5344CB8AC3E}">
        <p14:creationId xmlns:p14="http://schemas.microsoft.com/office/powerpoint/2010/main" val="8768194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089E17-F9DB-0AAD-D3F8-C1E31330AA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CF148773-EC4B-0E3B-60C2-3C917E5E1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Action Points for Council Members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AFBED5E-6D26-932D-3D37-724B8A9194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Send the IEA News brief to your members</a:t>
            </a:r>
          </a:p>
          <a:p>
            <a:r>
              <a:rPr lang="en-US" sz="3200" dirty="0"/>
              <a:t>Promote the TCs to your members</a:t>
            </a:r>
            <a:endParaRPr lang="en-US" sz="32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792858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D681C4-FB6E-818B-E62E-20492F96D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2520383-6449-F6A0-0E85-BB002D9AF5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DB5957C3-35B6-2B6E-F745-1195D4F4A4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altLang="ja-JP" sz="1200" i="1" dirty="0">
                <a:latin typeface="Verdana" panose="020B0604030504040204" pitchFamily="34" charset="0"/>
                <a:ea typeface="Verdana" panose="020B0604030504040204" pitchFamily="34" charset="0"/>
              </a:rPr>
              <a:t>Better TC organization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C3C88AFB-FE02-84A4-DDEF-F807771C44D6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3545A499-2752-539C-CFC9-EF2A81F467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038427"/>
          </a:xfrm>
          <a:solidFill>
            <a:srgbClr val="66FF99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advance the science and practice of HFE at an international level.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Engage stakeholders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81D9A882-E079-9C91-A86C-A67631C221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8C6F8C30-793E-E50E-CAD6-A0C9EC883A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Timely response on queries</a:t>
            </a: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740F5A13-0C3D-509F-E6C3-72F5451904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2690611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47ADE234-8709-1953-FC98-0BEF9FEAA78B}"/>
              </a:ext>
            </a:extLst>
          </p:cNvPr>
          <p:cNvSpPr txBox="1">
            <a:spLocks/>
          </p:cNvSpPr>
          <p:nvPr/>
        </p:nvSpPr>
        <p:spPr bwMode="auto">
          <a:xfrm>
            <a:off x="4645027" y="3147818"/>
            <a:ext cx="3887788" cy="1557532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fr-CA" sz="1800" dirty="0"/>
              <a:t>4 </a:t>
            </a:r>
            <a:r>
              <a:rPr lang="fr-CA" sz="1800" dirty="0" err="1"/>
              <a:t>TCs</a:t>
            </a:r>
            <a:r>
              <a:rPr lang="fr-CA" sz="1800" dirty="0"/>
              <a:t> </a:t>
            </a:r>
            <a:r>
              <a:rPr lang="fr-CA" sz="1800" dirty="0" err="1"/>
              <a:t>retired</a:t>
            </a:r>
            <a:r>
              <a:rPr lang="fr-CA" sz="1800" dirty="0"/>
              <a:t>: Aerospace, </a:t>
            </a:r>
            <a:r>
              <a:rPr lang="fr-CA" sz="1800" dirty="0" err="1"/>
              <a:t>Aging</a:t>
            </a:r>
            <a:r>
              <a:rPr lang="fr-CA" sz="1800" dirty="0"/>
              <a:t> and Work, </a:t>
            </a:r>
            <a:r>
              <a:rPr lang="fr-CA" sz="1800" dirty="0" err="1"/>
              <a:t>Ergonomics</a:t>
            </a:r>
            <a:r>
              <a:rPr lang="fr-CA" sz="1800" dirty="0"/>
              <a:t> and </a:t>
            </a:r>
            <a:r>
              <a:rPr lang="fr-CA" sz="1800" dirty="0" err="1"/>
              <a:t>Manufacturing</a:t>
            </a:r>
            <a:r>
              <a:rPr lang="fr-CA" sz="1800" dirty="0"/>
              <a:t>, Mining, 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fr-CA" sz="1800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4CAA8EC-2330-DEBD-1260-962AE98D54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25" y="88698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 kern="12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9pPr>
          </a:lstStyle>
          <a:p>
            <a:pPr algn="ctr" eaLnBrk="1" hangingPunct="1"/>
            <a:r>
              <a:rPr lang="fr-CA" altLang="fr-FR" dirty="0" err="1"/>
              <a:t>Streamlining</a:t>
            </a:r>
            <a:r>
              <a:rPr lang="fr-CA" altLang="fr-FR" dirty="0"/>
              <a:t> the </a:t>
            </a:r>
            <a:r>
              <a:rPr lang="fr-CA" altLang="fr-FR" dirty="0" err="1"/>
              <a:t>TCs</a:t>
            </a:r>
            <a:endParaRPr lang="fr-CA" altLang="fr-FR" dirty="0"/>
          </a:p>
        </p:txBody>
      </p:sp>
    </p:spTree>
    <p:extLst>
      <p:ext uri="{BB962C8B-B14F-4D97-AF65-F5344CB8AC3E}">
        <p14:creationId xmlns:p14="http://schemas.microsoft.com/office/powerpoint/2010/main" val="3832966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F1050-5550-2FEF-C597-18BC37AB68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73D9D10-4AFD-6A6E-A5BE-90299A0F8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Action Points for Council Members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C27FEAC-27BF-EBAC-3B46-815E345141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Help find TC Chairs for </a:t>
            </a:r>
          </a:p>
          <a:p>
            <a:pPr lvl="1"/>
            <a:r>
              <a:rPr lang="en-US" sz="2800" dirty="0"/>
              <a:t>Aerospace</a:t>
            </a:r>
          </a:p>
          <a:p>
            <a:pPr lvl="1"/>
            <a:r>
              <a:rPr lang="en-US" sz="2800" dirty="0"/>
              <a:t>Aging and work</a:t>
            </a:r>
          </a:p>
          <a:p>
            <a:pPr lvl="1"/>
            <a:r>
              <a:rPr lang="en-US" sz="2800" dirty="0"/>
              <a:t>Ergonomics and Manufacturing</a:t>
            </a:r>
          </a:p>
          <a:p>
            <a:pPr lvl="1"/>
            <a:r>
              <a:rPr lang="en-US" sz="2800" dirty="0"/>
              <a:t>Mining</a:t>
            </a:r>
          </a:p>
          <a:p>
            <a:pPr lvl="1"/>
            <a:endParaRPr lang="en-US" sz="30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6795445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FB15FA-B45C-A375-9D5D-D2A5E0F9B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A8B6ADD-FDDF-CFBB-24B2-C40B31FB7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Action Points for Council Members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398128C-8F1A-B284-5613-2FE76E3F30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Interested organizers of potential TCs</a:t>
            </a:r>
          </a:p>
          <a:p>
            <a:pPr lvl="1"/>
            <a:r>
              <a:rPr lang="en-US" sz="2800" dirty="0"/>
              <a:t>AI and ergonomics</a:t>
            </a:r>
          </a:p>
          <a:p>
            <a:pPr lvl="1"/>
            <a:r>
              <a:rPr lang="en-US" sz="2800" dirty="0"/>
              <a:t>Cognitive and organizational ergonomics</a:t>
            </a:r>
          </a:p>
          <a:p>
            <a:pPr lvl="1"/>
            <a:r>
              <a:rPr lang="en-US" sz="2800" dirty="0"/>
              <a:t>Human autonomy teaming</a:t>
            </a:r>
          </a:p>
          <a:p>
            <a:pPr lvl="1"/>
            <a:r>
              <a:rPr lang="en-US" sz="2800" dirty="0"/>
              <a:t>HFE in future of work</a:t>
            </a:r>
          </a:p>
          <a:p>
            <a:pPr lvl="1"/>
            <a:r>
              <a:rPr lang="en-US" sz="2800" dirty="0"/>
              <a:t>Cybersecurity and </a:t>
            </a:r>
            <a:r>
              <a:rPr lang="en-US" sz="2800" dirty="0" err="1"/>
              <a:t>cybersafety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331888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oposed reporting structure for IEA 2024" id="{321020AC-1284-EB40-915E-3DD0204F01EB}" vid="{E2D9CD7B-EB96-7C43-8ED9-78636B0546E9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Yu Gothic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reporting structure for IEA 2024</Template>
  <TotalTime>2049</TotalTime>
  <Words>767</Words>
  <Application>Microsoft Office PowerPoint</Application>
  <PresentationFormat>Affichage à l'écran (16:10)</PresentationFormat>
  <Paragraphs>102</Paragraphs>
  <Slides>10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7" baseType="lpstr">
      <vt:lpstr>メイリオ</vt:lpstr>
      <vt:lpstr>Yu Gothic</vt:lpstr>
      <vt:lpstr>Arial</vt:lpstr>
      <vt:lpstr>Calibri</vt:lpstr>
      <vt:lpstr>Lato Black</vt:lpstr>
      <vt:lpstr>Verdana</vt:lpstr>
      <vt:lpstr>Office テーマ</vt:lpstr>
      <vt:lpstr>Main projects of Science, Technology, and Practice Committee</vt:lpstr>
      <vt:lpstr>Présentation PowerPoint</vt:lpstr>
      <vt:lpstr>Webinars since 2003 </vt:lpstr>
      <vt:lpstr>Présentation PowerPoint</vt:lpstr>
      <vt:lpstr>Action Points for Council Members</vt:lpstr>
      <vt:lpstr>TC Member Recruitment</vt:lpstr>
      <vt:lpstr>Action Points for Council Members</vt:lpstr>
      <vt:lpstr>Présentation PowerPoint</vt:lpstr>
      <vt:lpstr>Action Points for Council Members</vt:lpstr>
      <vt:lpstr>Action Points for Council Members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Nancy Black</dc:creator>
  <cp:lastModifiedBy>Nancy Black</cp:lastModifiedBy>
  <cp:revision>28</cp:revision>
  <dcterms:created xsi:type="dcterms:W3CDTF">2025-02-05T20:28:12Z</dcterms:created>
  <dcterms:modified xsi:type="dcterms:W3CDTF">2025-10-27T07:30:43Z</dcterms:modified>
</cp:coreProperties>
</file>