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1"/>
  </p:sldMasterIdLst>
  <p:notesMasterIdLst>
    <p:notesMasterId r:id="rId16"/>
  </p:notesMasterIdLst>
  <p:sldIdLst>
    <p:sldId id="310" r:id="rId2"/>
    <p:sldId id="1955" r:id="rId3"/>
    <p:sldId id="1756" r:id="rId4"/>
    <p:sldId id="1021" r:id="rId5"/>
    <p:sldId id="1959" r:id="rId6"/>
    <p:sldId id="1960" r:id="rId7"/>
    <p:sldId id="1961" r:id="rId8"/>
    <p:sldId id="1956" r:id="rId9"/>
    <p:sldId id="1957" r:id="rId10"/>
    <p:sldId id="1958" r:id="rId11"/>
    <p:sldId id="1962" r:id="rId12"/>
    <p:sldId id="1963" r:id="rId13"/>
    <p:sldId id="1966" r:id="rId14"/>
    <p:sldId id="1965" r:id="rId15"/>
  </p:sldIdLst>
  <p:sldSz cx="9144000" cy="5715000" type="screen16x10"/>
  <p:notesSz cx="6858000" cy="9144000"/>
  <p:defaultTextStyle>
    <a:defPPr>
      <a:defRPr lang="ja-JP"/>
    </a:defPPr>
    <a:lvl1pPr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1pPr>
    <a:lvl2pPr marL="4572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2pPr>
    <a:lvl3pPr marL="9144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3pPr>
    <a:lvl4pPr marL="13716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4pPr>
    <a:lvl5pPr marL="1828800" algn="l" rtl="0" eaLnBrk="0" fontAlgn="base" hangingPunct="0">
      <a:spcBef>
        <a:spcPct val="0"/>
      </a:spcBef>
      <a:spcAft>
        <a:spcPct val="0"/>
      </a:spcAft>
      <a:defRPr kumimoji="1" kern="1200">
        <a:solidFill>
          <a:schemeClr val="tx1"/>
        </a:solidFill>
        <a:latin typeface="Calibri" panose="020F0502020204030204" pitchFamily="34" charset="0"/>
        <a:ea typeface="メイリオ" panose="020B0604030504040204" pitchFamily="34" charset="-128"/>
        <a:cs typeface="+mn-cs"/>
      </a:defRPr>
    </a:lvl5pPr>
    <a:lvl6pPr marL="22860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6pPr>
    <a:lvl7pPr marL="27432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7pPr>
    <a:lvl8pPr marL="32004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8pPr>
    <a:lvl9pPr marL="3657600" algn="l" defTabSz="914400" rtl="0" eaLnBrk="1" latinLnBrk="0" hangingPunct="1">
      <a:defRPr kumimoji="1" kern="1200">
        <a:solidFill>
          <a:schemeClr val="tx1"/>
        </a:solidFill>
        <a:latin typeface="Calibri" panose="020F0502020204030204" pitchFamily="34" charset="0"/>
        <a:ea typeface="メイリオ" panose="020B0604030504040204" pitchFamily="34" charset="-128"/>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9D9D7"/>
    <a:srgbClr val="5572CE"/>
    <a:srgbClr val="DAD454"/>
    <a:srgbClr val="66FF99"/>
    <a:srgbClr val="214BB9"/>
    <a:srgbClr val="426DCE"/>
    <a:srgbClr val="BB2B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25" autoAdjust="0"/>
    <p:restoredTop sz="75271"/>
  </p:normalViewPr>
  <p:slideViewPr>
    <p:cSldViewPr snapToGrid="0" snapToObjects="1">
      <p:cViewPr varScale="1">
        <p:scale>
          <a:sx n="86" d="100"/>
          <a:sy n="86" d="100"/>
        </p:scale>
        <p:origin x="1214" y="288"/>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ヘッダー プレースホルダー 1">
            <a:extLst>
              <a:ext uri="{FF2B5EF4-FFF2-40B4-BE49-F238E27FC236}">
                <a16:creationId xmlns:a16="http://schemas.microsoft.com/office/drawing/2014/main" id="{F644AA49-82F7-5D9B-DA63-CE834A4B7C1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3" name="日付プレースホルダー 2">
            <a:extLst>
              <a:ext uri="{FF2B5EF4-FFF2-40B4-BE49-F238E27FC236}">
                <a16:creationId xmlns:a16="http://schemas.microsoft.com/office/drawing/2014/main" id="{96251A85-4FF7-05D2-2DCB-669775EA454D}"/>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6057EE28-68C0-4A1D-976A-9A9A328B084B}" type="datetimeFigureOut">
              <a:rPr lang="ja-JP" altLang="en-US"/>
              <a:pPr>
                <a:defRPr/>
              </a:pPr>
              <a:t>2025/9/20</a:t>
            </a:fld>
            <a:endParaRPr lang="ja-JP" altLang="en-US"/>
          </a:p>
        </p:txBody>
      </p:sp>
      <p:sp>
        <p:nvSpPr>
          <p:cNvPr id="4" name="スライド イメージ プレースホルダー 3">
            <a:extLst>
              <a:ext uri="{FF2B5EF4-FFF2-40B4-BE49-F238E27FC236}">
                <a16:creationId xmlns:a16="http://schemas.microsoft.com/office/drawing/2014/main" id="{3DECD5AE-9C4A-159C-58B4-EC718DE8B32D}"/>
              </a:ext>
            </a:extLst>
          </p:cNvPr>
          <p:cNvSpPr>
            <a:spLocks noGrp="1" noRot="1" noChangeAspect="1"/>
          </p:cNvSpPr>
          <p:nvPr>
            <p:ph type="sldImg" idx="2"/>
          </p:nvPr>
        </p:nvSpPr>
        <p:spPr>
          <a:xfrm>
            <a:off x="960438" y="1143000"/>
            <a:ext cx="4937125" cy="3086100"/>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ー 4">
            <a:extLst>
              <a:ext uri="{FF2B5EF4-FFF2-40B4-BE49-F238E27FC236}">
                <a16:creationId xmlns:a16="http://schemas.microsoft.com/office/drawing/2014/main" id="{17FF8824-D05A-766C-C6DE-5C6647B97D14}"/>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ja-JP" altLang="en-US" noProof="0"/>
              <a:t>マスター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 name="フッター プレースホルダー 5">
            <a:extLst>
              <a:ext uri="{FF2B5EF4-FFF2-40B4-BE49-F238E27FC236}">
                <a16:creationId xmlns:a16="http://schemas.microsoft.com/office/drawing/2014/main" id="{947D680A-967C-C495-EFD9-3050908D624E}"/>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ja-JP" altLang="en-US"/>
          </a:p>
        </p:txBody>
      </p:sp>
      <p:sp>
        <p:nvSpPr>
          <p:cNvPr id="7" name="スライド番号プレースホルダー 6">
            <a:extLst>
              <a:ext uri="{FF2B5EF4-FFF2-40B4-BE49-F238E27FC236}">
                <a16:creationId xmlns:a16="http://schemas.microsoft.com/office/drawing/2014/main" id="{47698DB0-A444-895B-D115-E2F468E30E51}"/>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ea typeface="+mn-ea"/>
              </a:defRPr>
            </a:lvl1pPr>
          </a:lstStyle>
          <a:p>
            <a:pPr>
              <a:defRPr/>
            </a:pPr>
            <a:fld id="{962541D0-E956-489C-BACD-4E836D2D31AB}" type="slidenum">
              <a:rPr lang="ja-JP" altLang="en-US"/>
              <a:pPr>
                <a:defRPr/>
              </a:pPr>
              <a: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スライド イメージ プレースホルダー 1">
            <a:extLst>
              <a:ext uri="{FF2B5EF4-FFF2-40B4-BE49-F238E27FC236}">
                <a16:creationId xmlns:a16="http://schemas.microsoft.com/office/drawing/2014/main" id="{1C3A0840-BACE-329E-E554-D8117F2E4C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ノート プレースホルダー 2">
            <a:extLst>
              <a:ext uri="{FF2B5EF4-FFF2-40B4-BE49-F238E27FC236}">
                <a16:creationId xmlns:a16="http://schemas.microsoft.com/office/drawing/2014/main" id="{5A1AEBC5-EF3B-3DC5-4EDF-40728FB41F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5124" name="スライド番号プレースホルダー 3">
            <a:extLst>
              <a:ext uri="{FF2B5EF4-FFF2-40B4-BE49-F238E27FC236}">
                <a16:creationId xmlns:a16="http://schemas.microsoft.com/office/drawing/2014/main" id="{4B60394E-2709-BFCE-C1D7-E71153E85F3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9FD17695-20A8-4D4D-B48F-FA2F7147B2DC}"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1</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スライド イメージ プレースホルダー 1">
            <a:extLst>
              <a:ext uri="{FF2B5EF4-FFF2-40B4-BE49-F238E27FC236}">
                <a16:creationId xmlns:a16="http://schemas.microsoft.com/office/drawing/2014/main" id="{9971AEA8-A9D0-CE07-66B5-B8806923CD9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ノート プレースホルダー 2">
            <a:extLst>
              <a:ext uri="{FF2B5EF4-FFF2-40B4-BE49-F238E27FC236}">
                <a16:creationId xmlns:a16="http://schemas.microsoft.com/office/drawing/2014/main" id="{448A6852-58C8-31A4-6587-8BE7125C3F3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dirty="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7172" name="スライド番号プレースホルダー 3">
            <a:extLst>
              <a:ext uri="{FF2B5EF4-FFF2-40B4-BE49-F238E27FC236}">
                <a16:creationId xmlns:a16="http://schemas.microsoft.com/office/drawing/2014/main" id="{38EC87B2-D6C0-42FC-7000-03888AB07ED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89172C73-6A00-4BFD-8048-3C6D46BDF7B1}"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2</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スライド イメージ プレースホルダー 1">
            <a:extLst>
              <a:ext uri="{FF2B5EF4-FFF2-40B4-BE49-F238E27FC236}">
                <a16:creationId xmlns:a16="http://schemas.microsoft.com/office/drawing/2014/main" id="{D2EE8BDA-B0C0-1684-0600-B11C9C6D0607}"/>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ノート プレースホルダー 2">
            <a:extLst>
              <a:ext uri="{FF2B5EF4-FFF2-40B4-BE49-F238E27FC236}">
                <a16:creationId xmlns:a16="http://schemas.microsoft.com/office/drawing/2014/main" id="{A78AE630-B5B9-789B-52FB-60E447CC450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9220" name="スライド番号プレースホルダー 3">
            <a:extLst>
              <a:ext uri="{FF2B5EF4-FFF2-40B4-BE49-F238E27FC236}">
                <a16:creationId xmlns:a16="http://schemas.microsoft.com/office/drawing/2014/main" id="{771FC78C-8396-A937-77A1-F006DE02321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5830DCE9-2E8A-404E-8ED7-AC64A12201AA}"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3</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スライド イメージ プレースホルダー 1">
            <a:extLst>
              <a:ext uri="{FF2B5EF4-FFF2-40B4-BE49-F238E27FC236}">
                <a16:creationId xmlns:a16="http://schemas.microsoft.com/office/drawing/2014/main" id="{AE66BE2F-4D3D-E0A6-139F-A47B0D30D67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ノート プレースホルダー 2">
            <a:extLst>
              <a:ext uri="{FF2B5EF4-FFF2-40B4-BE49-F238E27FC236}">
                <a16:creationId xmlns:a16="http://schemas.microsoft.com/office/drawing/2014/main" id="{649D8F4D-C465-609A-D198-B13AF1D4B42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11268" name="スライド番号プレースホルダー 3">
            <a:extLst>
              <a:ext uri="{FF2B5EF4-FFF2-40B4-BE49-F238E27FC236}">
                <a16:creationId xmlns:a16="http://schemas.microsoft.com/office/drawing/2014/main" id="{23887DC4-E360-45FA-84EA-C4AFAF7BD97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00B8208-1A77-45CC-97D5-8807150F4961}"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4</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スライド イメージ プレースホルダー 1">
            <a:extLst>
              <a:ext uri="{FF2B5EF4-FFF2-40B4-BE49-F238E27FC236}">
                <a16:creationId xmlns:a16="http://schemas.microsoft.com/office/drawing/2014/main" id="{E5F0F9AE-2DFE-2567-57EA-862F18C163C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ノート プレースホルダー 2">
            <a:extLst>
              <a:ext uri="{FF2B5EF4-FFF2-40B4-BE49-F238E27FC236}">
                <a16:creationId xmlns:a16="http://schemas.microsoft.com/office/drawing/2014/main" id="{5D4564F4-1F6E-005E-0DA1-D1A8F485929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dirty="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13316" name="スライド番号プレースホルダー 3">
            <a:extLst>
              <a:ext uri="{FF2B5EF4-FFF2-40B4-BE49-F238E27FC236}">
                <a16:creationId xmlns:a16="http://schemas.microsoft.com/office/drawing/2014/main" id="{0E095D83-EDBF-65FF-98B0-5DFCF7AE592B}"/>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7252A877-5FF8-4E40-8CF5-B6B50BA43A7C}"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5</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スライド イメージ プレースホルダー 1">
            <a:extLst>
              <a:ext uri="{FF2B5EF4-FFF2-40B4-BE49-F238E27FC236}">
                <a16:creationId xmlns:a16="http://schemas.microsoft.com/office/drawing/2014/main" id="{FA18E8FA-E356-9E80-579D-D42ED3FEC5A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ノート プレースホルダー 2">
            <a:extLst>
              <a:ext uri="{FF2B5EF4-FFF2-40B4-BE49-F238E27FC236}">
                <a16:creationId xmlns:a16="http://schemas.microsoft.com/office/drawing/2014/main" id="{3A903E8A-EC1E-4332-6248-A44831712F2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15364" name="スライド番号プレースホルダー 3">
            <a:extLst>
              <a:ext uri="{FF2B5EF4-FFF2-40B4-BE49-F238E27FC236}">
                <a16:creationId xmlns:a16="http://schemas.microsoft.com/office/drawing/2014/main" id="{BD4AD9EC-C1B8-64EE-C26C-F3F32D590C0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79CD6E21-19AB-414B-AC2E-0C7D7B8ABD52}"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6</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スライド イメージ プレースホルダー 1">
            <a:extLst>
              <a:ext uri="{FF2B5EF4-FFF2-40B4-BE49-F238E27FC236}">
                <a16:creationId xmlns:a16="http://schemas.microsoft.com/office/drawing/2014/main" id="{CC5467BD-7E36-8593-36A7-79DD586081B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ノート プレースホルダー 2">
            <a:extLst>
              <a:ext uri="{FF2B5EF4-FFF2-40B4-BE49-F238E27FC236}">
                <a16:creationId xmlns:a16="http://schemas.microsoft.com/office/drawing/2014/main" id="{7382A0DC-FD44-D22E-DB8E-9FE787247EF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17412" name="スライド番号プレースホルダー 3">
            <a:extLst>
              <a:ext uri="{FF2B5EF4-FFF2-40B4-BE49-F238E27FC236}">
                <a16:creationId xmlns:a16="http://schemas.microsoft.com/office/drawing/2014/main" id="{BE176D03-0B27-D8CB-8E30-833E782EF05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BEC80CC0-BCFF-4506-B593-4F3331AAE714}"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7</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スライド イメージ プレースホルダー 1">
            <a:extLst>
              <a:ext uri="{FF2B5EF4-FFF2-40B4-BE49-F238E27FC236}">
                <a16:creationId xmlns:a16="http://schemas.microsoft.com/office/drawing/2014/main" id="{BABB15AF-8FD9-A779-9E94-C1CF13BDE03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ノート プレースホルダー 2">
            <a:extLst>
              <a:ext uri="{FF2B5EF4-FFF2-40B4-BE49-F238E27FC236}">
                <a16:creationId xmlns:a16="http://schemas.microsoft.com/office/drawing/2014/main" id="{D7FA6CB1-4F73-41C3-0317-94048150A63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gn="just" eaLnBrk="1" hangingPunct="1">
              <a:spcBef>
                <a:spcPct val="0"/>
              </a:spcBef>
            </a:pPr>
            <a:r>
              <a:rPr lang="en-US" altLang="ja-JP" sz="1000" dirty="0">
                <a:latin typeface="Calibri" panose="020F0502020204030204" pitchFamily="34" charset="0"/>
                <a:cs typeface="Calibri" panose="020F0502020204030204" pitchFamily="34" charset="0"/>
              </a:rPr>
              <a:t>P^2DT is a process for helping systematic HFE project design. Various HFE methods  or tools can be integrated into P^DT to conduct specific steps of the process.</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assumes participatory design approaches. The benefits of adopting participatory approaches are discussed later.</a:t>
            </a:r>
          </a:p>
          <a:p>
            <a:pPr algn="just" eaLnBrk="1" hangingPunct="1">
              <a:spcBef>
                <a:spcPct val="0"/>
              </a:spcBef>
            </a:pPr>
            <a:endParaRPr lang="en-US" altLang="ja-JP" sz="1000" dirty="0">
              <a:latin typeface="Calibri" panose="020F0502020204030204" pitchFamily="34" charset="0"/>
              <a:cs typeface="Calibri" panose="020F0502020204030204" pitchFamily="34" charset="0"/>
            </a:endParaRPr>
          </a:p>
          <a:p>
            <a:pPr algn="just" eaLnBrk="1" hangingPunct="1">
              <a:spcBef>
                <a:spcPct val="0"/>
              </a:spcBef>
            </a:pPr>
            <a:r>
              <a:rPr lang="en-US" altLang="ja-JP" sz="1000" dirty="0">
                <a:latin typeface="Calibri" panose="020F0502020204030204" pitchFamily="34" charset="0"/>
                <a:cs typeface="Calibri" panose="020F0502020204030204" pitchFamily="34" charset="0"/>
              </a:rPr>
              <a:t>P^2DT is designed to be applicable to any HFE-related projects in various work places such as healthcare, office work space and environment, process plant, aviation,… </a:t>
            </a:r>
            <a:endParaRPr lang="ja-JP" altLang="en-US" sz="1000">
              <a:latin typeface="Calibri" panose="020F0502020204030204" pitchFamily="34" charset="0"/>
              <a:cs typeface="Calibri" panose="020F0502020204030204" pitchFamily="34" charset="0"/>
            </a:endParaRPr>
          </a:p>
        </p:txBody>
      </p:sp>
      <p:sp>
        <p:nvSpPr>
          <p:cNvPr id="19460" name="スライド番号プレースホルダー 3">
            <a:extLst>
              <a:ext uri="{FF2B5EF4-FFF2-40B4-BE49-F238E27FC236}">
                <a16:creationId xmlns:a16="http://schemas.microsoft.com/office/drawing/2014/main" id="{040015D9-BBB1-96C5-F9F4-F2B0B584E46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D5C8BA60-A793-4297-A9D5-B7FA403687DC}" type="slidenum">
              <a:rPr lang="ja-JP" altLang="en-US" smtClean="0">
                <a:latin typeface="Yu Gothic" panose="020B0400000000000000" pitchFamily="34" charset="-128"/>
                <a:ea typeface="Yu Gothic" panose="020B0400000000000000" pitchFamily="34" charset="-128"/>
              </a:rPr>
              <a:pPr fontAlgn="base">
                <a:spcBef>
                  <a:spcPct val="0"/>
                </a:spcBef>
                <a:spcAft>
                  <a:spcPct val="0"/>
                </a:spcAft>
              </a:pPr>
              <a:t>8</a:t>
            </a:fld>
            <a:endParaRPr lang="ja-JP" altLang="en-US">
              <a:latin typeface="Yu Gothic" panose="020B0400000000000000" pitchFamily="34" charset="-128"/>
              <a:ea typeface="Yu Gothic" panose="020B0400000000000000" pitchFamily="34" charset="-128"/>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スライド イメージ プレースホルダー 1">
            <a:extLst>
              <a:ext uri="{FF2B5EF4-FFF2-40B4-BE49-F238E27FC236}">
                <a16:creationId xmlns:a16="http://schemas.microsoft.com/office/drawing/2014/main" id="{1A8F5409-9908-D180-6A60-6A0011D1D4B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ノート プレースホルダー 2">
            <a:extLst>
              <a:ext uri="{FF2B5EF4-FFF2-40B4-BE49-F238E27FC236}">
                <a16:creationId xmlns:a16="http://schemas.microsoft.com/office/drawing/2014/main" id="{CFD8C8CC-C608-1F7B-FFF4-FFD60D0653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ja-JP" altLang="en-US"/>
          </a:p>
        </p:txBody>
      </p:sp>
      <p:sp>
        <p:nvSpPr>
          <p:cNvPr id="21508" name="スライド番号プレースホルダー 3">
            <a:extLst>
              <a:ext uri="{FF2B5EF4-FFF2-40B4-BE49-F238E27FC236}">
                <a16:creationId xmlns:a16="http://schemas.microsoft.com/office/drawing/2014/main" id="{B9BC56CC-9E4C-D7DD-1ACD-5F95C79CAAD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959C7C84-C5CD-442B-B131-D19D956F3DE5}"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9</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スライド イメージ プレースホルダー 1">
            <a:extLst>
              <a:ext uri="{FF2B5EF4-FFF2-40B4-BE49-F238E27FC236}">
                <a16:creationId xmlns:a16="http://schemas.microsoft.com/office/drawing/2014/main" id="{AC9FBD87-4A83-53B4-2B8A-9C478A5FFCC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ノート プレースホルダー 2">
            <a:extLst>
              <a:ext uri="{FF2B5EF4-FFF2-40B4-BE49-F238E27FC236}">
                <a16:creationId xmlns:a16="http://schemas.microsoft.com/office/drawing/2014/main" id="{8E310FDF-9152-C92E-74F4-38D9FC9B5C5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3556" name="スライド番号プレースホルダー 3">
            <a:extLst>
              <a:ext uri="{FF2B5EF4-FFF2-40B4-BE49-F238E27FC236}">
                <a16:creationId xmlns:a16="http://schemas.microsoft.com/office/drawing/2014/main" id="{4AB8064D-DB8F-46ED-07A2-6F60F090440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F11380D6-C64F-493F-8082-F6397B16667E}"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10</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スライド イメージ プレースホルダー 1">
            <a:extLst>
              <a:ext uri="{FF2B5EF4-FFF2-40B4-BE49-F238E27FC236}">
                <a16:creationId xmlns:a16="http://schemas.microsoft.com/office/drawing/2014/main" id="{0CB108EE-F1AD-8851-9D51-F33BF9696B8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ノート プレースホルダー 2">
            <a:extLst>
              <a:ext uri="{FF2B5EF4-FFF2-40B4-BE49-F238E27FC236}">
                <a16:creationId xmlns:a16="http://schemas.microsoft.com/office/drawing/2014/main" id="{3D41E621-B31A-CC3D-705D-89DEAD5B2B0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5604" name="スライド番号プレースホルダー 3">
            <a:extLst>
              <a:ext uri="{FF2B5EF4-FFF2-40B4-BE49-F238E27FC236}">
                <a16:creationId xmlns:a16="http://schemas.microsoft.com/office/drawing/2014/main" id="{8BBE4136-C0D0-A70E-7D03-AB14D487427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A12B5F75-FE6D-4C8C-BD21-39D470BBDC56}"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11</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スライド イメージ プレースホルダー 1">
            <a:extLst>
              <a:ext uri="{FF2B5EF4-FFF2-40B4-BE49-F238E27FC236}">
                <a16:creationId xmlns:a16="http://schemas.microsoft.com/office/drawing/2014/main" id="{84745D08-CD0D-25E0-8967-EB883FB91D3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ノート プレースホルダー 2">
            <a:extLst>
              <a:ext uri="{FF2B5EF4-FFF2-40B4-BE49-F238E27FC236}">
                <a16:creationId xmlns:a16="http://schemas.microsoft.com/office/drawing/2014/main" id="{186772FF-48C0-6CBA-935A-A3B4A3983F4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7652" name="スライド番号プレースホルダー 3">
            <a:extLst>
              <a:ext uri="{FF2B5EF4-FFF2-40B4-BE49-F238E27FC236}">
                <a16:creationId xmlns:a16="http://schemas.microsoft.com/office/drawing/2014/main" id="{70B31782-97EF-BC36-AF0A-620C5A4F784C}"/>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D755265-272B-4D15-95A8-A0E80963E029}"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12</a:t>
            </a:fld>
            <a:endParaRPr lang="ja-JP" altLang="en-US">
              <a:solidFill>
                <a:srgbClr val="000000"/>
              </a:solidFill>
              <a:latin typeface="Yu Gothic" panose="020B0400000000000000" pitchFamily="34" charset="-128"/>
              <a:ea typeface="Yu Gothic" panose="020B0400000000000000" pitchFamily="34" charset="-128"/>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DBB481-4FB9-CE84-B42C-D08F59839B64}"/>
            </a:ext>
          </a:extLst>
        </p:cNvPr>
        <p:cNvGrpSpPr/>
        <p:nvPr/>
      </p:nvGrpSpPr>
      <p:grpSpPr>
        <a:xfrm>
          <a:off x="0" y="0"/>
          <a:ext cx="0" cy="0"/>
          <a:chOff x="0" y="0"/>
          <a:chExt cx="0" cy="0"/>
        </a:xfrm>
      </p:grpSpPr>
      <p:sp>
        <p:nvSpPr>
          <p:cNvPr id="27650" name="スライド イメージ プレースホルダー 1">
            <a:extLst>
              <a:ext uri="{FF2B5EF4-FFF2-40B4-BE49-F238E27FC236}">
                <a16:creationId xmlns:a16="http://schemas.microsoft.com/office/drawing/2014/main" id="{716E32C6-D828-7E37-A700-9D582996FF6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ノート プレースホルダー 2">
            <a:extLst>
              <a:ext uri="{FF2B5EF4-FFF2-40B4-BE49-F238E27FC236}">
                <a16:creationId xmlns:a16="http://schemas.microsoft.com/office/drawing/2014/main" id="{5AE29AEC-AF31-431F-43E3-18879A6B51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7652" name="スライド番号プレースホルダー 3">
            <a:extLst>
              <a:ext uri="{FF2B5EF4-FFF2-40B4-BE49-F238E27FC236}">
                <a16:creationId xmlns:a16="http://schemas.microsoft.com/office/drawing/2014/main" id="{B188C396-F853-7C4D-5240-5B585732353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D755265-272B-4D15-95A8-A0E80963E029}"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13</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40452432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2FEE6B-44DA-0069-7686-A7F8B34F672E}"/>
            </a:ext>
          </a:extLst>
        </p:cNvPr>
        <p:cNvGrpSpPr/>
        <p:nvPr/>
      </p:nvGrpSpPr>
      <p:grpSpPr>
        <a:xfrm>
          <a:off x="0" y="0"/>
          <a:ext cx="0" cy="0"/>
          <a:chOff x="0" y="0"/>
          <a:chExt cx="0" cy="0"/>
        </a:xfrm>
      </p:grpSpPr>
      <p:sp>
        <p:nvSpPr>
          <p:cNvPr id="27650" name="スライド イメージ プレースホルダー 1">
            <a:extLst>
              <a:ext uri="{FF2B5EF4-FFF2-40B4-BE49-F238E27FC236}">
                <a16:creationId xmlns:a16="http://schemas.microsoft.com/office/drawing/2014/main" id="{424A2F15-84EA-F910-EE8C-D749FFF7A21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ノート プレースホルダー 2">
            <a:extLst>
              <a:ext uri="{FF2B5EF4-FFF2-40B4-BE49-F238E27FC236}">
                <a16:creationId xmlns:a16="http://schemas.microsoft.com/office/drawing/2014/main" id="{166C439C-B45C-0C6F-CD6B-AB773218AD3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ja-JP" dirty="0"/>
              <a:t>Coupled with the understanding of stakeholder benefits (Step 6), the understanding the relations among stakeholders is critically important for developing promotional strategies. </a:t>
            </a:r>
          </a:p>
          <a:p>
            <a:pPr eaLnBrk="1" hangingPunct="1">
              <a:spcBef>
                <a:spcPct val="0"/>
              </a:spcBef>
            </a:pPr>
            <a:endParaRPr lang="en-US" altLang="ja-JP" dirty="0"/>
          </a:p>
          <a:p>
            <a:pPr eaLnBrk="1" hangingPunct="1">
              <a:spcBef>
                <a:spcPct val="0"/>
              </a:spcBef>
            </a:pPr>
            <a:r>
              <a:rPr lang="en-US" altLang="ja-JP" dirty="0"/>
              <a:t>It will form a basis for specifying subprojects: The underlying consideration is to develop a set of projects which do not conflict in each project. For instance, develop a science-oriented HFE project and a more application-oriented HFE project: The science-oriented HFE project is designed to contribute to the development of HFE science, while the application-oriented HFE project is designed to provide practical benefits. They together achieve a high-quality HFE project. Others may include promotion projects for influential stakeholders (i.e., system influencers). </a:t>
            </a:r>
          </a:p>
          <a:p>
            <a:pPr eaLnBrk="1" hangingPunct="1">
              <a:spcBef>
                <a:spcPct val="0"/>
              </a:spcBef>
            </a:pPr>
            <a:endParaRPr lang="en-US" altLang="ja-JP" dirty="0"/>
          </a:p>
          <a:p>
            <a:pPr eaLnBrk="1" hangingPunct="1">
              <a:spcBef>
                <a:spcPct val="0"/>
              </a:spcBef>
            </a:pPr>
            <a:r>
              <a:rPr lang="en-US" altLang="ja-JP" dirty="0"/>
              <a:t> </a:t>
            </a:r>
            <a:endParaRPr lang="ja-JP" altLang="en-US"/>
          </a:p>
        </p:txBody>
      </p:sp>
      <p:sp>
        <p:nvSpPr>
          <p:cNvPr id="27652" name="スライド番号プレースホルダー 3">
            <a:extLst>
              <a:ext uri="{FF2B5EF4-FFF2-40B4-BE49-F238E27FC236}">
                <a16:creationId xmlns:a16="http://schemas.microsoft.com/office/drawing/2014/main" id="{8297D870-DA44-AA0C-D646-2B75FF241EA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fontAlgn="base">
              <a:spcBef>
                <a:spcPct val="0"/>
              </a:spcBef>
              <a:spcAft>
                <a:spcPct val="0"/>
              </a:spcAft>
            </a:pPr>
            <a:fld id="{6D755265-272B-4D15-95A8-A0E80963E029}" type="slidenum">
              <a:rPr lang="ja-JP" altLang="en-US" smtClean="0">
                <a:solidFill>
                  <a:srgbClr val="000000"/>
                </a:solidFill>
                <a:latin typeface="Yu Gothic" panose="020B0400000000000000" pitchFamily="34" charset="-128"/>
                <a:ea typeface="Yu Gothic" panose="020B0400000000000000" pitchFamily="34" charset="-128"/>
              </a:rPr>
              <a:pPr fontAlgn="base">
                <a:spcBef>
                  <a:spcPct val="0"/>
                </a:spcBef>
                <a:spcAft>
                  <a:spcPct val="0"/>
                </a:spcAft>
              </a:pPr>
              <a:t>14</a:t>
            </a:fld>
            <a:endParaRPr lang="ja-JP" altLang="en-US">
              <a:solidFill>
                <a:srgbClr val="000000"/>
              </a:solidFill>
              <a:latin typeface="Yu Gothic" panose="020B0400000000000000" pitchFamily="34" charset="-128"/>
              <a:ea typeface="Yu Gothic" panose="020B0400000000000000" pitchFamily="34" charset="-128"/>
            </a:endParaRPr>
          </a:p>
        </p:txBody>
      </p:sp>
    </p:spTree>
    <p:extLst>
      <p:ext uri="{BB962C8B-B14F-4D97-AF65-F5344CB8AC3E}">
        <p14:creationId xmlns:p14="http://schemas.microsoft.com/office/powerpoint/2010/main" val="2968940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143000" y="935302"/>
            <a:ext cx="6858000" cy="1989667"/>
          </a:xfrm>
          <a:prstGeom prst="rect">
            <a:avLst/>
          </a:prstGeom>
        </p:spPr>
        <p:txBody>
          <a:bodyPr anchor="b"/>
          <a:lstStyle>
            <a:lvl1pPr algn="ctr">
              <a:defRPr sz="4500"/>
            </a:lvl1pPr>
          </a:lstStyle>
          <a:p>
            <a:r>
              <a:rPr lang="fr-FR" altLang="ja-JP"/>
              <a:t>Modifiez le style du titre</a:t>
            </a:r>
            <a:endParaRPr lang="ja-JP" altLang="en-US" dirty="0"/>
          </a:p>
        </p:txBody>
      </p:sp>
      <p:sp>
        <p:nvSpPr>
          <p:cNvPr id="3" name="字幕 2"/>
          <p:cNvSpPr>
            <a:spLocks noGrp="1"/>
          </p:cNvSpPr>
          <p:nvPr>
            <p:ph type="subTitle" idx="1"/>
          </p:nvPr>
        </p:nvSpPr>
        <p:spPr>
          <a:xfrm>
            <a:off x="1143000" y="3001698"/>
            <a:ext cx="6858000" cy="137980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ltLang="ja-JP"/>
              <a:t>Modifiez le style des sous-titres du masque</a:t>
            </a:r>
            <a:endParaRPr lang="ja-JP" altLang="en-US"/>
          </a:p>
        </p:txBody>
      </p:sp>
    </p:spTree>
    <p:extLst>
      <p:ext uri="{BB962C8B-B14F-4D97-AF65-F5344CB8AC3E}">
        <p14:creationId xmlns:p14="http://schemas.microsoft.com/office/powerpoint/2010/main" val="2391216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113770"/>
            <a:ext cx="7886700" cy="701446"/>
          </a:xfrm>
          <a:prstGeom prst="rect">
            <a:avLst/>
          </a:prstGeom>
        </p:spPr>
        <p:txBody>
          <a:bodyPr>
            <a:normAutofit/>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628650" y="947854"/>
            <a:ext cx="7886700" cy="3833467"/>
          </a:xfrm>
          <a:prstGeom prst="rect">
            <a:avLst/>
          </a:prstGeom>
        </p:spPr>
        <p:txBody>
          <a:bodyPr/>
          <a:lstStyle/>
          <a:p>
            <a:pPr lvl="0"/>
            <a:r>
              <a:rPr lang="fr-FR" altLang="ja-JP"/>
              <a:t>Cliquez pour modifier les styles du texte du masque</a:t>
            </a:r>
          </a:p>
        </p:txBody>
      </p:sp>
      <p:sp>
        <p:nvSpPr>
          <p:cNvPr id="4" name="スライド番号プレースホルダー 5">
            <a:extLst>
              <a:ext uri="{FF2B5EF4-FFF2-40B4-BE49-F238E27FC236}">
                <a16:creationId xmlns:a16="http://schemas.microsoft.com/office/drawing/2014/main" id="{67F39CEF-7DC8-ACB4-5FC2-553D39113E64}"/>
              </a:ext>
            </a:extLst>
          </p:cNvPr>
          <p:cNvSpPr>
            <a:spLocks noGrp="1"/>
          </p:cNvSpPr>
          <p:nvPr>
            <p:ph type="sldNum" sz="quarter" idx="10"/>
          </p:nvPr>
        </p:nvSpPr>
        <p:spPr>
          <a:xfrm>
            <a:off x="6457950" y="5297488"/>
            <a:ext cx="2057400" cy="303212"/>
          </a:xfrm>
          <a:prstGeom prst="rect">
            <a:avLst/>
          </a:prstGeom>
        </p:spPr>
        <p:txBody>
          <a:bodyPr/>
          <a:lstStyle>
            <a:lvl1pPr eaLnBrk="1" fontAlgn="auto" hangingPunct="1">
              <a:spcBef>
                <a:spcPts val="0"/>
              </a:spcBef>
              <a:spcAft>
                <a:spcPts val="0"/>
              </a:spcAft>
              <a:defRPr>
                <a:latin typeface="+mn-lt"/>
                <a:ea typeface="+mn-ea"/>
              </a:defRPr>
            </a:lvl1pPr>
          </a:lstStyle>
          <a:p>
            <a:pPr>
              <a:defRPr/>
            </a:pPr>
            <a:fld id="{9704C0F4-0331-4932-BD24-F74CE06827B9}" type="slidenum">
              <a:rPr lang="en-US"/>
              <a:pPr>
                <a:defRPr/>
              </a:pPr>
              <a:t>‹#›</a:t>
            </a:fld>
            <a:endParaRPr lang="en-US" dirty="0"/>
          </a:p>
        </p:txBody>
      </p:sp>
    </p:spTree>
    <p:extLst>
      <p:ext uri="{BB962C8B-B14F-4D97-AF65-F5344CB8AC3E}">
        <p14:creationId xmlns:p14="http://schemas.microsoft.com/office/powerpoint/2010/main" val="3363760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623888" y="1424782"/>
            <a:ext cx="7886700" cy="2377281"/>
          </a:xfrm>
          <a:prstGeom prst="rect">
            <a:avLst/>
          </a:prstGeom>
        </p:spPr>
        <p:txBody>
          <a:bodyPr anchor="b"/>
          <a:lstStyle>
            <a:lvl1pPr>
              <a:defRPr sz="4500"/>
            </a:lvl1p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3888" y="3824553"/>
            <a:ext cx="7886700" cy="978801"/>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fr-FR" altLang="ja-JP"/>
              <a:t>Cliquez pour modifier les styles du texte du masque</a:t>
            </a:r>
          </a:p>
        </p:txBody>
      </p:sp>
    </p:spTree>
    <p:extLst>
      <p:ext uri="{BB962C8B-B14F-4D97-AF65-F5344CB8AC3E}">
        <p14:creationId xmlns:p14="http://schemas.microsoft.com/office/powerpoint/2010/main" val="3568199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206710"/>
            <a:ext cx="7886700" cy="721641"/>
          </a:xfrm>
          <a:prstGeom prst="rect">
            <a:avLst/>
          </a:prstGeom>
        </p:spPr>
        <p:txBody>
          <a:bodyPr/>
          <a:lstStyle>
            <a:lvl1pPr algn="ctr">
              <a:defRPr sz="3200">
                <a:effectLst>
                  <a:outerShdw blurRad="50800" dist="38100" dir="2700000" algn="tl" rotWithShape="0">
                    <a:prstClr val="black">
                      <a:alpha val="40000"/>
                    </a:prstClr>
                  </a:outerShdw>
                </a:effectLst>
              </a:defRPr>
            </a:lvl1pPr>
          </a:lstStyle>
          <a:p>
            <a:r>
              <a:rPr lang="fr-FR" altLang="ja-JP"/>
              <a:t>Modifiez le style du titre</a:t>
            </a:r>
            <a:endParaRPr lang="ja-JP" altLang="en-US"/>
          </a:p>
        </p:txBody>
      </p:sp>
      <p:sp>
        <p:nvSpPr>
          <p:cNvPr id="3" name="コンテンツ プレースホルダー 2"/>
          <p:cNvSpPr>
            <a:spLocks noGrp="1"/>
          </p:cNvSpPr>
          <p:nvPr>
            <p:ph sz="half" idx="1"/>
          </p:nvPr>
        </p:nvSpPr>
        <p:spPr>
          <a:xfrm>
            <a:off x="628650" y="1070518"/>
            <a:ext cx="3886200" cy="4076952"/>
          </a:xfrm>
          <a:prstGeom prst="rect">
            <a:avLst/>
          </a:prstGeom>
        </p:spPr>
        <p:txBody>
          <a:body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4629150" y="1070518"/>
            <a:ext cx="3886200" cy="4076951"/>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1258754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04271"/>
            <a:ext cx="7886700" cy="1104636"/>
          </a:xfrm>
          <a:prstGeom prst="rect">
            <a:avLst/>
          </a:prstGeom>
        </p:spPr>
        <p:txBody>
          <a:bodyPr/>
          <a:lstStyle/>
          <a:p>
            <a:r>
              <a:rPr lang="fr-FR" altLang="ja-JP"/>
              <a:t>Modifiez le style du titre</a:t>
            </a:r>
            <a:endParaRPr lang="ja-JP" altLang="en-US"/>
          </a:p>
        </p:txBody>
      </p:sp>
      <p:sp>
        <p:nvSpPr>
          <p:cNvPr id="3" name="テキスト プレースホルダー 2"/>
          <p:cNvSpPr>
            <a:spLocks noGrp="1"/>
          </p:cNvSpPr>
          <p:nvPr>
            <p:ph type="body" idx="1"/>
          </p:nvPr>
        </p:nvSpPr>
        <p:spPr>
          <a:xfrm>
            <a:off x="629842" y="1400969"/>
            <a:ext cx="3868340"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4" name="コンテンツ プレースホルダー 3"/>
          <p:cNvSpPr>
            <a:spLocks noGrp="1"/>
          </p:cNvSpPr>
          <p:nvPr>
            <p:ph sz="half" idx="2"/>
          </p:nvPr>
        </p:nvSpPr>
        <p:spPr>
          <a:xfrm>
            <a:off x="629842" y="2087563"/>
            <a:ext cx="3868340" cy="3070490"/>
          </a:xfrm>
          <a:prstGeom prst="rect">
            <a:avLst/>
          </a:prstGeom>
        </p:spPr>
        <p:txBody>
          <a:bodyPr/>
          <a:lstStyle/>
          <a:p>
            <a:pPr lvl="0"/>
            <a:r>
              <a:rPr lang="fr-FR" altLang="ja-JP"/>
              <a:t>Cliquez pour modifier les styles du texte du masque</a:t>
            </a:r>
          </a:p>
        </p:txBody>
      </p:sp>
      <p:sp>
        <p:nvSpPr>
          <p:cNvPr id="5" name="テキスト プレースホルダー 4"/>
          <p:cNvSpPr>
            <a:spLocks noGrp="1"/>
          </p:cNvSpPr>
          <p:nvPr>
            <p:ph type="body" sz="quarter" idx="3"/>
          </p:nvPr>
        </p:nvSpPr>
        <p:spPr>
          <a:xfrm>
            <a:off x="4629150" y="1400969"/>
            <a:ext cx="3887391" cy="686593"/>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ltLang="ja-JP"/>
              <a:t>Cliquez pour modifier les styles du texte du masque</a:t>
            </a:r>
          </a:p>
        </p:txBody>
      </p:sp>
      <p:sp>
        <p:nvSpPr>
          <p:cNvPr id="6" name="コンテンツ プレースホルダー 5"/>
          <p:cNvSpPr>
            <a:spLocks noGrp="1"/>
          </p:cNvSpPr>
          <p:nvPr>
            <p:ph sz="quarter" idx="4"/>
          </p:nvPr>
        </p:nvSpPr>
        <p:spPr>
          <a:xfrm>
            <a:off x="4629150" y="2087563"/>
            <a:ext cx="3887391" cy="3070490"/>
          </a:xfrm>
          <a:prstGeom prst="rect">
            <a:avLst/>
          </a:prstGeom>
        </p:spPr>
        <p:txBody>
          <a:bodyPr/>
          <a:lstStyle/>
          <a:p>
            <a:pPr lvl="0"/>
            <a:r>
              <a:rPr lang="fr-FR" altLang="ja-JP"/>
              <a:t>Cliquez pour modifier les styles du texte du masque</a:t>
            </a:r>
          </a:p>
        </p:txBody>
      </p:sp>
    </p:spTree>
    <p:extLst>
      <p:ext uri="{BB962C8B-B14F-4D97-AF65-F5344CB8AC3E}">
        <p14:creationId xmlns:p14="http://schemas.microsoft.com/office/powerpoint/2010/main" val="2762413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Tree>
    <p:extLst>
      <p:ext uri="{BB962C8B-B14F-4D97-AF65-F5344CB8AC3E}">
        <p14:creationId xmlns:p14="http://schemas.microsoft.com/office/powerpoint/2010/main" val="2837440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Tree>
    <p:extLst>
      <p:ext uri="{BB962C8B-B14F-4D97-AF65-F5344CB8AC3E}">
        <p14:creationId xmlns:p14="http://schemas.microsoft.com/office/powerpoint/2010/main" val="1764630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コンテンツ プレースホルダー 2"/>
          <p:cNvSpPr>
            <a:spLocks noGrp="1"/>
          </p:cNvSpPr>
          <p:nvPr>
            <p:ph idx="1"/>
          </p:nvPr>
        </p:nvSpPr>
        <p:spPr>
          <a:xfrm>
            <a:off x="3887391" y="822855"/>
            <a:ext cx="4629150" cy="4061354"/>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ltLang="ja-JP"/>
              <a:t>Cliquez pour modifier les styles du texte du masque</a:t>
            </a:r>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3740369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629841" y="381000"/>
            <a:ext cx="2949178" cy="1333500"/>
          </a:xfrm>
          <a:prstGeom prst="rect">
            <a:avLst/>
          </a:prstGeom>
        </p:spPr>
        <p:txBody>
          <a:bodyPr anchor="b"/>
          <a:lstStyle>
            <a:lvl1pPr>
              <a:defRPr sz="2400"/>
            </a:lvl1pPr>
          </a:lstStyle>
          <a:p>
            <a:r>
              <a:rPr lang="fr-FR" altLang="ja-JP"/>
              <a:t>Modifiez le style du titre</a:t>
            </a:r>
            <a:endParaRPr lang="ja-JP" altLang="en-US"/>
          </a:p>
        </p:txBody>
      </p:sp>
      <p:sp>
        <p:nvSpPr>
          <p:cNvPr id="3" name="図プレースホルダー 2"/>
          <p:cNvSpPr>
            <a:spLocks noGrp="1"/>
          </p:cNvSpPr>
          <p:nvPr>
            <p:ph type="pic" idx="1"/>
          </p:nvPr>
        </p:nvSpPr>
        <p:spPr>
          <a:xfrm>
            <a:off x="3887391" y="822855"/>
            <a:ext cx="4629150" cy="4061354"/>
          </a:xfrm>
          <a:prstGeom prst="rect">
            <a:avLst/>
          </a:prstGeo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fr-FR" altLang="ja-JP" noProof="0" dirty="0"/>
              <a:t>Cliquez sur l'icône pour ajouter une image</a:t>
            </a:r>
            <a:endParaRPr lang="ja-JP" altLang="en-US" noProof="0"/>
          </a:p>
        </p:txBody>
      </p:sp>
      <p:sp>
        <p:nvSpPr>
          <p:cNvPr id="4" name="テキスト プレースホルダー 3"/>
          <p:cNvSpPr>
            <a:spLocks noGrp="1"/>
          </p:cNvSpPr>
          <p:nvPr>
            <p:ph type="body" sz="half" idx="2"/>
          </p:nvPr>
        </p:nvSpPr>
        <p:spPr>
          <a:xfrm>
            <a:off x="629841" y="1714500"/>
            <a:ext cx="2949178" cy="3176323"/>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ltLang="ja-JP"/>
              <a:t>Cliquez pour modifier les styles du texte du masque</a:t>
            </a:r>
          </a:p>
        </p:txBody>
      </p:sp>
    </p:spTree>
    <p:extLst>
      <p:ext uri="{BB962C8B-B14F-4D97-AF65-F5344CB8AC3E}">
        <p14:creationId xmlns:p14="http://schemas.microsoft.com/office/powerpoint/2010/main" val="1172928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a:xfrm>
            <a:off x="628650" y="304271"/>
            <a:ext cx="7886700" cy="1104636"/>
          </a:xfrm>
          <a:prstGeom prst="rect">
            <a:avLst/>
          </a:prstGeom>
        </p:spPr>
        <p:txBody>
          <a:bodyPr/>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1521354"/>
            <a:ext cx="7886700" cy="3646844"/>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2344640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543675" y="304271"/>
            <a:ext cx="1971675" cy="4843198"/>
          </a:xfrm>
          <a:prstGeom prst="rect">
            <a:avLst/>
          </a:prstGeom>
        </p:spPr>
        <p:txBody>
          <a:bodyPr vert="eaVert"/>
          <a:lstStyle/>
          <a:p>
            <a:r>
              <a:rPr lang="fr-FR" altLang="ja-JP"/>
              <a:t>Modifiez le style du titre</a:t>
            </a:r>
            <a:endParaRPr lang="ja-JP" altLang="en-US"/>
          </a:p>
        </p:txBody>
      </p:sp>
      <p:sp>
        <p:nvSpPr>
          <p:cNvPr id="3" name="縦書きテキスト プレースホルダー 2"/>
          <p:cNvSpPr>
            <a:spLocks noGrp="1"/>
          </p:cNvSpPr>
          <p:nvPr>
            <p:ph type="body" orient="vert" idx="1"/>
          </p:nvPr>
        </p:nvSpPr>
        <p:spPr>
          <a:xfrm>
            <a:off x="628650" y="304271"/>
            <a:ext cx="5800725" cy="4843198"/>
          </a:xfrm>
          <a:prstGeom prst="rect">
            <a:avLst/>
          </a:prstGeom>
        </p:spPr>
        <p:txBody>
          <a:bodyPr vert="eaVert"/>
          <a:lstStyle/>
          <a:p>
            <a:pPr lvl="0"/>
            <a:r>
              <a:rPr lang="fr-FR" altLang="ja-JP"/>
              <a:t>Cliquez pour modifier les styles du texte du masque</a:t>
            </a:r>
          </a:p>
        </p:txBody>
      </p:sp>
    </p:spTree>
    <p:extLst>
      <p:ext uri="{BB962C8B-B14F-4D97-AF65-F5344CB8AC3E}">
        <p14:creationId xmlns:p14="http://schemas.microsoft.com/office/powerpoint/2010/main" val="4488444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テキスト プレースホルダー 2">
            <a:extLst>
              <a:ext uri="{FF2B5EF4-FFF2-40B4-BE49-F238E27FC236}">
                <a16:creationId xmlns:a16="http://schemas.microsoft.com/office/drawing/2014/main" id="{0835207B-B0C3-AD11-11E3-0E7731C93A0E}"/>
              </a:ext>
            </a:extLst>
          </p:cNvPr>
          <p:cNvSpPr>
            <a:spLocks noGrp="1" noChangeArrowheads="1"/>
          </p:cNvSpPr>
          <p:nvPr>
            <p:ph type="body" idx="1"/>
          </p:nvPr>
        </p:nvSpPr>
        <p:spPr bwMode="auto">
          <a:xfrm>
            <a:off x="628650" y="1520825"/>
            <a:ext cx="7886700" cy="364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ja-JP" altLang="en-US"/>
              <a:t>マスター テキストの書式設定
第 </a:t>
            </a:r>
            <a:r>
              <a:rPr lang="en-US" altLang="ja-JP"/>
              <a:t>2 </a:t>
            </a:r>
            <a:r>
              <a:rPr lang="ja-JP" altLang="en-US"/>
              <a:t>レベル
第 </a:t>
            </a:r>
            <a:r>
              <a:rPr lang="en-US" altLang="ja-JP"/>
              <a:t>3 </a:t>
            </a:r>
            <a:r>
              <a:rPr lang="ja-JP" altLang="en-US"/>
              <a:t>レベル
第 </a:t>
            </a:r>
            <a:r>
              <a:rPr lang="en-US" altLang="ja-JP"/>
              <a:t>4 </a:t>
            </a:r>
            <a:r>
              <a:rPr lang="ja-JP" altLang="en-US"/>
              <a:t>レベル
第 </a:t>
            </a:r>
            <a:r>
              <a:rPr lang="en-US" altLang="ja-JP"/>
              <a:t>5 </a:t>
            </a:r>
            <a:r>
              <a:rPr lang="ja-JP" altLang="en-US"/>
              <a:t>レベル</a:t>
            </a:r>
          </a:p>
        </p:txBody>
      </p:sp>
      <p:sp>
        <p:nvSpPr>
          <p:cNvPr id="1027" name="タイトル プレースホルダー 7">
            <a:extLst>
              <a:ext uri="{FF2B5EF4-FFF2-40B4-BE49-F238E27FC236}">
                <a16:creationId xmlns:a16="http://schemas.microsoft.com/office/drawing/2014/main" id="{502AA79A-FC8C-65B6-8BA5-E1D906FE5C04}"/>
              </a:ext>
            </a:extLst>
          </p:cNvPr>
          <p:cNvSpPr>
            <a:spLocks noGrp="1" noChangeArrowheads="1"/>
          </p:cNvSpPr>
          <p:nvPr>
            <p:ph type="title"/>
          </p:nvPr>
        </p:nvSpPr>
        <p:spPr bwMode="auto">
          <a:xfrm>
            <a:off x="628650" y="304800"/>
            <a:ext cx="7886700"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CO" altLang="fr-FR"/>
              <a:t>ENTATION TIt</a:t>
            </a:r>
            <a:endParaRPr lang="ja-JP" altLang="en-US"/>
          </a:p>
        </p:txBody>
      </p:sp>
    </p:spTree>
  </p:cSld>
  <p:clrMap bg1="lt1" tx1="dk1" bg2="lt2" tx2="dk2" accent1="accent1" accent2="accent2" accent3="accent3" accent4="accent4" accent5="accent5" accent6="accent6" hlink="hlink" folHlink="folHlink"/>
  <p:sldLayoutIdLst>
    <p:sldLayoutId id="2147483746" r:id="rId1"/>
    <p:sldLayoutId id="214748375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dt="0"/>
  <p:txStyles>
    <p:titleStyle>
      <a:lvl1pPr algn="l" defTabSz="685800" rtl="0" eaLnBrk="0" fontAlgn="base" hangingPunct="0">
        <a:lnSpc>
          <a:spcPct val="90000"/>
        </a:lnSpc>
        <a:spcBef>
          <a:spcPct val="0"/>
        </a:spcBef>
        <a:spcAft>
          <a:spcPct val="0"/>
        </a:spcAft>
        <a:defRPr kumimoji="1" sz="4500" kern="1200">
          <a:solidFill>
            <a:schemeClr val="tx1"/>
          </a:solidFill>
          <a:latin typeface="Lato Black" panose="020F0502020204030203" pitchFamily="34" charset="0"/>
          <a:ea typeface="Lato Black" panose="020F0502020204030203" pitchFamily="34" charset="0"/>
          <a:cs typeface="Lato Black" panose="020F0502020204030203" pitchFamily="34" charset="0"/>
        </a:defRPr>
      </a:lvl1pPr>
      <a:lvl2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2pPr>
      <a:lvl3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3pPr>
      <a:lvl4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4pPr>
      <a:lvl5pPr algn="l" defTabSz="685800" rtl="0" eaLnBrk="0" fontAlgn="base" hangingPunct="0">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5pPr>
      <a:lvl6pPr marL="4572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6pPr>
      <a:lvl7pPr marL="9144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7pPr>
      <a:lvl8pPr marL="13716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8pPr>
      <a:lvl9pPr marL="1828800" algn="l" defTabSz="685800" rtl="0" fontAlgn="base">
        <a:lnSpc>
          <a:spcPct val="90000"/>
        </a:lnSpc>
        <a:spcBef>
          <a:spcPct val="0"/>
        </a:spcBef>
        <a:spcAft>
          <a:spcPct val="0"/>
        </a:spcAft>
        <a:defRPr kumimoji="1" sz="4500">
          <a:solidFill>
            <a:schemeClr val="tx1"/>
          </a:solidFill>
          <a:latin typeface="Lato Black" panose="020F0502020204030203" pitchFamily="34" charset="0"/>
          <a:cs typeface="Lato Black" panose="020F0502020204030203"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umimoji="1"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kumimoji="1"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ja-JP"/>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6CFF793F-113B-D952-EDE3-1842CD6879EB}"/>
              </a:ext>
            </a:extLst>
          </p:cNvPr>
          <p:cNvSpPr>
            <a:spLocks noGrp="1"/>
          </p:cNvSpPr>
          <p:nvPr>
            <p:ph type="ctrTitle"/>
          </p:nvPr>
        </p:nvSpPr>
        <p:spPr>
          <a:xfrm>
            <a:off x="0" y="6597"/>
            <a:ext cx="9072563" cy="641473"/>
          </a:xfrm>
        </p:spPr>
        <p:txBody>
          <a:bodyPr rtlCol="0">
            <a:normAutofit fontScale="90000"/>
          </a:bodyPr>
          <a:lstStyle/>
          <a:p>
            <a:pPr eaLnBrk="1" fontAlgn="auto" hangingPunct="1">
              <a:spcAft>
                <a:spcPts val="0"/>
              </a:spcAft>
              <a:defRPr/>
            </a:pPr>
            <a:r>
              <a:rPr lang="en-IN" sz="3200" b="1" noProof="0" dirty="0">
                <a:solidFill>
                  <a:srgbClr val="009797"/>
                </a:solidFill>
                <a:latin typeface="Lato Black" panose="020F0502020204030203" pitchFamily="34" charset="77"/>
              </a:rPr>
              <a:t>Main projects of </a:t>
            </a:r>
            <a:r>
              <a:rPr lang="en-IN" sz="3200" b="1" i="1" noProof="0" dirty="0">
                <a:solidFill>
                  <a:srgbClr val="009797"/>
                </a:solidFill>
                <a:latin typeface="Lato Black" panose="020F0502020204030203" pitchFamily="34" charset="77"/>
              </a:rPr>
              <a:t>International Development Committee</a:t>
            </a:r>
            <a:endParaRPr lang="en-IN" sz="3200" noProof="0" dirty="0">
              <a:solidFill>
                <a:schemeClr val="tx1">
                  <a:lumMod val="75000"/>
                  <a:lumOff val="25000"/>
                </a:schemeClr>
              </a:solidFill>
            </a:endParaRPr>
          </a:p>
        </p:txBody>
      </p:sp>
      <p:sp>
        <p:nvSpPr>
          <p:cNvPr id="3" name="字幕 2">
            <a:extLst>
              <a:ext uri="{FF2B5EF4-FFF2-40B4-BE49-F238E27FC236}">
                <a16:creationId xmlns:a16="http://schemas.microsoft.com/office/drawing/2014/main" id="{161E65A0-8304-18AF-903C-FF5A42AAF1C7}"/>
              </a:ext>
            </a:extLst>
          </p:cNvPr>
          <p:cNvSpPr>
            <a:spLocks noGrp="1"/>
          </p:cNvSpPr>
          <p:nvPr>
            <p:ph type="subTitle" idx="1"/>
          </p:nvPr>
        </p:nvSpPr>
        <p:spPr>
          <a:xfrm>
            <a:off x="951706" y="2493305"/>
            <a:ext cx="7169150" cy="722313"/>
          </a:xfrm>
        </p:spPr>
        <p:txBody>
          <a:bodyPr rtlCol="0">
            <a:noAutofit/>
          </a:bodyPr>
          <a:lstStyle/>
          <a:p>
            <a:pPr eaLnBrk="1" fontAlgn="auto" hangingPunct="1">
              <a:spcAft>
                <a:spcPts val="0"/>
              </a:spcAft>
              <a:defRPr/>
            </a:pPr>
            <a:r>
              <a:rPr lang="en-IN" sz="2000" noProof="0" dirty="0">
                <a:solidFill>
                  <a:schemeClr val="tx1">
                    <a:lumMod val="75000"/>
                    <a:lumOff val="25000"/>
                  </a:schemeClr>
                </a:solidFill>
              </a:rPr>
              <a:t>EC meeting: October 2025</a:t>
            </a:r>
          </a:p>
          <a:p>
            <a:pPr eaLnBrk="1" fontAlgn="auto" hangingPunct="1">
              <a:spcAft>
                <a:spcPts val="0"/>
              </a:spcAft>
              <a:defRPr/>
            </a:pPr>
            <a:r>
              <a:rPr lang="en-IN" sz="2000" noProof="0" dirty="0">
                <a:solidFill>
                  <a:schemeClr val="tx1">
                    <a:lumMod val="75000"/>
                    <a:lumOff val="25000"/>
                  </a:schemeClr>
                </a:solidFill>
              </a:rPr>
              <a:t>Presenter: </a:t>
            </a:r>
            <a:r>
              <a:rPr lang="en-IN" sz="2000" i="1" noProof="0" dirty="0">
                <a:solidFill>
                  <a:schemeClr val="tx1">
                    <a:lumMod val="75000"/>
                    <a:lumOff val="25000"/>
                  </a:schemeClr>
                </a:solidFill>
              </a:rPr>
              <a:t>Anindya Ganguli – Committee Chair</a:t>
            </a:r>
          </a:p>
        </p:txBody>
      </p:sp>
      <p:sp>
        <p:nvSpPr>
          <p:cNvPr id="4101" name="TextBox 4">
            <a:extLst>
              <a:ext uri="{FF2B5EF4-FFF2-40B4-BE49-F238E27FC236}">
                <a16:creationId xmlns:a16="http://schemas.microsoft.com/office/drawing/2014/main" id="{C2890795-9D42-3A31-F5E3-343F61F0B273}"/>
              </a:ext>
            </a:extLst>
          </p:cNvPr>
          <p:cNvSpPr txBox="1">
            <a:spLocks noChangeArrowheads="1"/>
          </p:cNvSpPr>
          <p:nvPr/>
        </p:nvSpPr>
        <p:spPr bwMode="auto">
          <a:xfrm>
            <a:off x="1524000" y="711547"/>
            <a:ext cx="6046788" cy="1754188"/>
          </a:xfrm>
          <a:prstGeom prst="rect">
            <a:avLst/>
          </a:prstGeom>
          <a:noFill/>
          <a:ln>
            <a:noFill/>
          </a:ln>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fontAlgn="base">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pPr eaLnBrk="1" hangingPunct="1">
              <a:defRPr/>
            </a:pPr>
            <a:r>
              <a:rPr lang="en-IN" b="1" noProof="0" dirty="0"/>
              <a:t>List of Projects</a:t>
            </a:r>
          </a:p>
          <a:p>
            <a:pPr marL="285750" indent="-285750" eaLnBrk="1" hangingPunct="1">
              <a:buFont typeface="Arial" panose="020B0604020202020204" pitchFamily="34" charset="0"/>
              <a:buChar char="•"/>
              <a:defRPr/>
            </a:pPr>
            <a:r>
              <a:rPr lang="en-IN" noProof="0" dirty="0"/>
              <a:t>Collaborative HFE PhD programme for Asia</a:t>
            </a:r>
          </a:p>
          <a:p>
            <a:pPr marL="285750" indent="-285750" eaLnBrk="1" hangingPunct="1">
              <a:buFont typeface="Arial" panose="020B0604020202020204" pitchFamily="34" charset="0"/>
              <a:buChar char="•"/>
              <a:defRPr/>
            </a:pPr>
            <a:r>
              <a:rPr lang="en-IN" noProof="0" dirty="0"/>
              <a:t>Development of a stand alone HFE course which will cover the IEA Core Competencies</a:t>
            </a:r>
          </a:p>
          <a:p>
            <a:pPr marL="285750" indent="-285750" eaLnBrk="1" hangingPunct="1">
              <a:buFont typeface="Arial" panose="020B0604020202020204" pitchFamily="34" charset="0"/>
              <a:buChar char="•"/>
              <a:defRPr/>
            </a:pPr>
            <a:r>
              <a:rPr lang="en-IN" noProof="0" dirty="0"/>
              <a:t>HFE Training programme for Vietnam</a:t>
            </a:r>
          </a:p>
          <a:p>
            <a:pPr eaLnBrk="1" hangingPunct="1">
              <a:defRPr/>
            </a:pPr>
            <a:r>
              <a:rPr lang="en-IN" b="1" noProof="0" dirty="0"/>
              <a:t>Additional Activities / Updates</a:t>
            </a:r>
          </a:p>
        </p:txBody>
      </p:sp>
      <p:pic>
        <p:nvPicPr>
          <p:cNvPr id="5" name="Picture 4">
            <a:extLst>
              <a:ext uri="{FF2B5EF4-FFF2-40B4-BE49-F238E27FC236}">
                <a16:creationId xmlns:a16="http://schemas.microsoft.com/office/drawing/2014/main" id="{D6117E35-273B-E071-7165-A855849CEFCD}"/>
              </a:ext>
            </a:extLst>
          </p:cNvPr>
          <p:cNvPicPr>
            <a:picLocks noChangeAspect="1"/>
          </p:cNvPicPr>
          <p:nvPr/>
        </p:nvPicPr>
        <p:blipFill>
          <a:blip r:embed="rId3"/>
          <a:stretch>
            <a:fillRect/>
          </a:stretch>
        </p:blipFill>
        <p:spPr>
          <a:xfrm>
            <a:off x="1243846" y="3245089"/>
            <a:ext cx="6967999" cy="150406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re 1">
            <a:extLst>
              <a:ext uri="{FF2B5EF4-FFF2-40B4-BE49-F238E27FC236}">
                <a16:creationId xmlns:a16="http://schemas.microsoft.com/office/drawing/2014/main" id="{586E324C-ED0E-B5E8-04EE-B60FF450CC1F}"/>
              </a:ext>
            </a:extLst>
          </p:cNvPr>
          <p:cNvSpPr>
            <a:spLocks noGrp="1" noChangeArrowheads="1"/>
          </p:cNvSpPr>
          <p:nvPr>
            <p:ph type="title"/>
          </p:nvPr>
        </p:nvSpPr>
        <p:spPr>
          <a:xfrm>
            <a:off x="936625" y="-225425"/>
            <a:ext cx="7886700" cy="1104900"/>
          </a:xfrm>
        </p:spPr>
        <p:txBody>
          <a:bodyPr/>
          <a:lstStyle/>
          <a:p>
            <a:pPr eaLnBrk="1" hangingPunct="1"/>
            <a:r>
              <a:rPr lang="en-IN" sz="2800" noProof="0" dirty="0"/>
              <a:t>Collaborative HFE PhD programme for Asia</a:t>
            </a:r>
          </a:p>
        </p:txBody>
      </p:sp>
      <p:sp>
        <p:nvSpPr>
          <p:cNvPr id="3" name="Espace réservé du texte 2">
            <a:extLst>
              <a:ext uri="{FF2B5EF4-FFF2-40B4-BE49-F238E27FC236}">
                <a16:creationId xmlns:a16="http://schemas.microsoft.com/office/drawing/2014/main" id="{E2540907-89A8-59A2-4F24-705FD38AF870}"/>
              </a:ext>
            </a:extLst>
          </p:cNvPr>
          <p:cNvSpPr>
            <a:spLocks noGrp="1"/>
          </p:cNvSpPr>
          <p:nvPr>
            <p:ph type="body" idx="1"/>
          </p:nvPr>
        </p:nvSpPr>
        <p:spPr>
          <a:xfrm>
            <a:off x="661988" y="604838"/>
            <a:ext cx="3868737" cy="369887"/>
          </a:xfrm>
          <a:solidFill>
            <a:schemeClr val="accent2">
              <a:lumMod val="40000"/>
              <a:lumOff val="60000"/>
            </a:schemeClr>
          </a:solidFill>
        </p:spPr>
        <p:txBody>
          <a:bodyPr/>
          <a:lstStyle/>
          <a:p>
            <a:pPr eaLnBrk="1" hangingPunct="1">
              <a:defRPr/>
            </a:pPr>
            <a:r>
              <a:rPr lang="en-IN" noProof="0" dirty="0"/>
              <a:t>Value-add</a:t>
            </a:r>
          </a:p>
        </p:txBody>
      </p:sp>
      <p:sp>
        <p:nvSpPr>
          <p:cNvPr id="10" name="コンテンツ プレースホルダー 3">
            <a:extLst>
              <a:ext uri="{FF2B5EF4-FFF2-40B4-BE49-F238E27FC236}">
                <a16:creationId xmlns:a16="http://schemas.microsoft.com/office/drawing/2014/main" id="{1B00B28A-208E-FB48-0E59-44E3312C8E32}"/>
              </a:ext>
            </a:extLst>
          </p:cNvPr>
          <p:cNvSpPr>
            <a:spLocks noGrp="1"/>
          </p:cNvSpPr>
          <p:nvPr>
            <p:ph sz="half" idx="2"/>
          </p:nvPr>
        </p:nvSpPr>
        <p:spPr>
          <a:xfrm>
            <a:off x="646113" y="1014413"/>
            <a:ext cx="3868737" cy="1784350"/>
          </a:xfrm>
          <a:solidFill>
            <a:schemeClr val="accent2">
              <a:lumMod val="40000"/>
              <a:lumOff val="60000"/>
            </a:schemeClr>
          </a:solidFill>
        </p:spPr>
        <p:txBody>
          <a:bodyPr rtlCol="0">
            <a:normAutofit fontScale="92500"/>
          </a:bodyPr>
          <a:lstStyle/>
          <a:p>
            <a:pPr>
              <a:defRPr/>
            </a:pPr>
            <a:r>
              <a:rPr lang="en-IN" sz="1200" noProof="0" dirty="0">
                <a:latin typeface="Verdana" panose="020B0604030504040204" pitchFamily="34" charset="0"/>
                <a:ea typeface="Verdana" panose="020B0604030504040204" pitchFamily="34" charset="0"/>
              </a:rPr>
              <a:t>While many countries in Asia have Masters and some have Doctoral programmes in HFE, there is a felt need to have a pan-Asian programme aligned to the requirements of the region.</a:t>
            </a:r>
          </a:p>
          <a:p>
            <a:pPr>
              <a:defRPr/>
            </a:pPr>
            <a:r>
              <a:rPr lang="en-IN" sz="1200" noProof="0" dirty="0">
                <a:latin typeface="Verdana" panose="020B0604030504040204" pitchFamily="34" charset="0"/>
                <a:ea typeface="Verdana" panose="020B0604030504040204" pitchFamily="34" charset="0"/>
              </a:rPr>
              <a:t>The experience of the development of such a programme for Latin America could be leveraged.</a:t>
            </a:r>
          </a:p>
          <a:p>
            <a:pPr marL="0" indent="0">
              <a:buFont typeface="Arial" panose="020B0604020202020204" pitchFamily="34" charset="0"/>
              <a:buNone/>
              <a:defRPr/>
            </a:pPr>
            <a:r>
              <a:rPr lang="en-IN" sz="1200" b="1" noProof="0" dirty="0">
                <a:solidFill>
                  <a:srgbClr val="666666"/>
                </a:solidFill>
                <a:latin typeface="Verdana" panose="020B0604030504040204" pitchFamily="34" charset="0"/>
                <a:ea typeface="Verdana" panose="020B0604030504040204" pitchFamily="34" charset="0"/>
              </a:rPr>
              <a:t>The development of HFE education in Asia aligned to regional needs is a value-added topic for the IEA </a:t>
            </a:r>
          </a:p>
          <a:p>
            <a:pPr marL="0" indent="0" eaLnBrk="1" fontAlgn="auto" hangingPunct="1">
              <a:spcAft>
                <a:spcPts val="0"/>
              </a:spcAft>
              <a:buFont typeface="Arial" panose="020B0604020202020204" pitchFamily="34" charset="0"/>
              <a:buNone/>
              <a:defRPr/>
            </a:pPr>
            <a:endParaRPr lang="en-IN" sz="1200" noProof="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en-IN" sz="1200" noProof="0" dirty="0">
              <a:latin typeface="Verdana" panose="020B0604030504040204" pitchFamily="34" charset="0"/>
            </a:endParaRPr>
          </a:p>
        </p:txBody>
      </p:sp>
      <p:sp>
        <p:nvSpPr>
          <p:cNvPr id="6149" name="Espace réservé du texte 3">
            <a:extLst>
              <a:ext uri="{FF2B5EF4-FFF2-40B4-BE49-F238E27FC236}">
                <a16:creationId xmlns:a16="http://schemas.microsoft.com/office/drawing/2014/main" id="{C29A62AE-47B8-AA0A-9668-65235F3EED96}"/>
              </a:ext>
            </a:extLst>
          </p:cNvPr>
          <p:cNvSpPr>
            <a:spLocks noGrp="1" noChangeArrowheads="1"/>
          </p:cNvSpPr>
          <p:nvPr>
            <p:ph type="body" sz="quarter" idx="3"/>
          </p:nvPr>
        </p:nvSpPr>
        <p:spPr>
          <a:xfrm>
            <a:off x="4641850" y="590550"/>
            <a:ext cx="3887788" cy="392113"/>
          </a:xfrm>
          <a:solidFill>
            <a:srgbClr val="66FF99"/>
          </a:solidFill>
        </p:spPr>
        <p:txBody>
          <a:bodyPr/>
          <a:lstStyle/>
          <a:p>
            <a:pPr eaLnBrk="1" hangingPunct="1"/>
            <a:r>
              <a:rPr lang="en-IN" noProof="0" dirty="0"/>
              <a:t>Alignment with IEA Goals</a:t>
            </a:r>
            <a:endParaRPr lang="en-IN" noProof="0" dirty="0">
              <a:ea typeface="メイリオ" panose="020B0604030504040204" pitchFamily="34" charset="-128"/>
            </a:endParaRPr>
          </a:p>
        </p:txBody>
      </p:sp>
      <p:sp>
        <p:nvSpPr>
          <p:cNvPr id="6150" name="Espace réservé du contenu 4">
            <a:extLst>
              <a:ext uri="{FF2B5EF4-FFF2-40B4-BE49-F238E27FC236}">
                <a16:creationId xmlns:a16="http://schemas.microsoft.com/office/drawing/2014/main" id="{A4E7811B-9002-E200-F87E-1C57ECC90B7C}"/>
              </a:ext>
            </a:extLst>
          </p:cNvPr>
          <p:cNvSpPr>
            <a:spLocks noGrp="1" noChangeArrowheads="1"/>
          </p:cNvSpPr>
          <p:nvPr>
            <p:ph sz="quarter" idx="4"/>
          </p:nvPr>
        </p:nvSpPr>
        <p:spPr>
          <a:xfrm>
            <a:off x="4645025" y="1014413"/>
            <a:ext cx="3887788" cy="1784350"/>
          </a:xfrm>
          <a:solidFill>
            <a:srgbClr val="66FF99"/>
          </a:solidFill>
        </p:spPr>
        <p:txBody>
          <a:bodyPr/>
          <a:lstStyle/>
          <a:p>
            <a:pPr eaLnBrk="1" hangingPunct="1"/>
            <a:r>
              <a:rPr lang="en-IN" sz="1100" noProof="0" dirty="0">
                <a:latin typeface="Verdana" panose="020B0604030504040204" pitchFamily="34" charset="0"/>
                <a:ea typeface="メイリオ" panose="020B0604030504040204" pitchFamily="34" charset="-128"/>
              </a:rPr>
              <a:t>Increase stakeholder engagement (Policy 1)</a:t>
            </a:r>
          </a:p>
          <a:p>
            <a:pPr eaLnBrk="1" hangingPunct="1"/>
            <a:r>
              <a:rPr lang="en-IN" sz="1100" noProof="0" dirty="0">
                <a:latin typeface="Verdana" panose="020B0604030504040204" pitchFamily="34" charset="0"/>
                <a:ea typeface="メイリオ" panose="020B0604030504040204" pitchFamily="34" charset="-128"/>
              </a:rPr>
              <a:t>Reinforce collaboration within the regional HFE network (ACED) (Policy 2)</a:t>
            </a:r>
          </a:p>
          <a:p>
            <a:pPr eaLnBrk="1" hangingPunct="1"/>
            <a:r>
              <a:rPr lang="en-IN" sz="1100" noProof="0" dirty="0">
                <a:latin typeface="Verdana" panose="020B0604030504040204" pitchFamily="34" charset="0"/>
                <a:ea typeface="メイリオ" panose="020B0604030504040204" pitchFamily="34" charset="-128"/>
              </a:rPr>
              <a:t>Contribute to the development of science and practice of HFE in the region (Policy 3)</a:t>
            </a:r>
          </a:p>
          <a:p>
            <a:pPr eaLnBrk="1" hangingPunct="1"/>
            <a:r>
              <a:rPr lang="en-IN" sz="1100" noProof="0" dirty="0">
                <a:latin typeface="Verdana" panose="020B0604030504040204" pitchFamily="34" charset="0"/>
                <a:ea typeface="メイリオ" panose="020B0604030504040204" pitchFamily="34" charset="-128"/>
              </a:rPr>
              <a:t>To enhance the contribution IEA in promoting HFE Education (Policy 4)</a:t>
            </a:r>
          </a:p>
          <a:p>
            <a:pPr eaLnBrk="1" hangingPunct="1"/>
            <a:r>
              <a:rPr lang="en-IN" sz="1100" noProof="0" dirty="0">
                <a:latin typeface="Verdana" panose="020B0604030504040204" pitchFamily="34" charset="0"/>
                <a:ea typeface="メイリオ" panose="020B0604030504040204" pitchFamily="34" charset="-128"/>
              </a:rPr>
              <a:t>Maintain a future focus for the development of HFE in the Asia region (Policy 7) </a:t>
            </a:r>
            <a:endParaRPr lang="en-IN" sz="1100" noProof="0" dirty="0">
              <a:ea typeface="メイリオ" panose="020B0604030504040204" pitchFamily="34" charset="-128"/>
            </a:endParaRPr>
          </a:p>
        </p:txBody>
      </p:sp>
      <p:sp>
        <p:nvSpPr>
          <p:cNvPr id="6151" name="Espace réservé du texte 2">
            <a:extLst>
              <a:ext uri="{FF2B5EF4-FFF2-40B4-BE49-F238E27FC236}">
                <a16:creationId xmlns:a16="http://schemas.microsoft.com/office/drawing/2014/main" id="{F77385CC-280E-3A9F-80C3-E93E090EDB7B}"/>
              </a:ext>
            </a:extLst>
          </p:cNvPr>
          <p:cNvSpPr txBox="1">
            <a:spLocks noChangeArrowheads="1"/>
          </p:cNvSpPr>
          <p:nvPr/>
        </p:nvSpPr>
        <p:spPr bwMode="auto">
          <a:xfrm>
            <a:off x="661988" y="2933700"/>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1800" b="1" noProof="0" dirty="0"/>
              <a:t>Stakeholder Needs to be met</a:t>
            </a:r>
          </a:p>
        </p:txBody>
      </p:sp>
      <p:sp>
        <p:nvSpPr>
          <p:cNvPr id="6152" name="コンテンツ プレースホルダー 3">
            <a:extLst>
              <a:ext uri="{FF2B5EF4-FFF2-40B4-BE49-F238E27FC236}">
                <a16:creationId xmlns:a16="http://schemas.microsoft.com/office/drawing/2014/main" id="{A716F508-6581-F223-0CB9-AB87D890D926}"/>
              </a:ext>
            </a:extLst>
          </p:cNvPr>
          <p:cNvSpPr txBox="1">
            <a:spLocks noChangeArrowheads="1"/>
          </p:cNvSpPr>
          <p:nvPr/>
        </p:nvSpPr>
        <p:spPr bwMode="auto">
          <a:xfrm>
            <a:off x="646113" y="3389313"/>
            <a:ext cx="3868737" cy="1311275"/>
          </a:xfrm>
          <a:prstGeom prst="rect">
            <a:avLst/>
          </a:prstGeom>
          <a:solidFill>
            <a:srgbClr val="DAD454"/>
          </a:solidFill>
          <a:ln>
            <a:noFill/>
          </a:ln>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trained faculty</a:t>
            </a:r>
          </a:p>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qualified HFE personnel for industry</a:t>
            </a:r>
          </a:p>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an international level doctoral programme in HFE</a:t>
            </a:r>
            <a:endParaRPr lang="en-IN" sz="1100" kern="100" noProof="0" dirty="0">
              <a:latin typeface="Verdana" panose="020B0604030504040204" pitchFamily="34" charset="0"/>
              <a:ea typeface="游明朝" panose="02020400000000000000" pitchFamily="18" charset="-128"/>
              <a:cs typeface="Arial" panose="020B0604020202020204" pitchFamily="34" charset="0"/>
            </a:endParaRPr>
          </a:p>
          <a:p>
            <a:pPr eaLnBrk="1" hangingPunct="1">
              <a:buFont typeface="Arial" panose="020B0604020202020204" pitchFamily="34" charset="0"/>
              <a:buNone/>
              <a:defRPr/>
            </a:pPr>
            <a:endParaRPr lang="en-IN" sz="1600" noProof="0" dirty="0">
              <a:latin typeface="Verdana" panose="020B0604030504040204" pitchFamily="34" charset="0"/>
            </a:endParaRPr>
          </a:p>
        </p:txBody>
      </p:sp>
      <p:sp>
        <p:nvSpPr>
          <p:cNvPr id="6153" name="Espace réservé du texte 3">
            <a:extLst>
              <a:ext uri="{FF2B5EF4-FFF2-40B4-BE49-F238E27FC236}">
                <a16:creationId xmlns:a16="http://schemas.microsoft.com/office/drawing/2014/main" id="{C9792647-CB84-5BD4-BB53-F9B8A05744AB}"/>
              </a:ext>
            </a:extLst>
          </p:cNvPr>
          <p:cNvSpPr txBox="1">
            <a:spLocks noChangeArrowheads="1"/>
          </p:cNvSpPr>
          <p:nvPr/>
        </p:nvSpPr>
        <p:spPr bwMode="auto">
          <a:xfrm>
            <a:off x="4641850" y="2947988"/>
            <a:ext cx="3887788"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IN" sz="1800" b="1" noProof="0" dirty="0"/>
              <a:t>Project outline including status </a:t>
            </a:r>
          </a:p>
        </p:txBody>
      </p:sp>
      <p:sp>
        <p:nvSpPr>
          <p:cNvPr id="6154" name="Espace réservé du contenu 4">
            <a:extLst>
              <a:ext uri="{FF2B5EF4-FFF2-40B4-BE49-F238E27FC236}">
                <a16:creationId xmlns:a16="http://schemas.microsoft.com/office/drawing/2014/main" id="{10A5E4A9-4AF7-8F53-7FFD-CFB0D6AE9226}"/>
              </a:ext>
            </a:extLst>
          </p:cNvPr>
          <p:cNvSpPr txBox="1">
            <a:spLocks noChangeArrowheads="1"/>
          </p:cNvSpPr>
          <p:nvPr/>
        </p:nvSpPr>
        <p:spPr bwMode="auto">
          <a:xfrm>
            <a:off x="4641850" y="3389313"/>
            <a:ext cx="3887788" cy="1311275"/>
          </a:xfrm>
          <a:prstGeom prst="rect">
            <a:avLst/>
          </a:prstGeom>
          <a:solidFill>
            <a:srgbClr val="79D9D7"/>
          </a:solidFill>
          <a:ln>
            <a:noFill/>
          </a:ln>
        </p:spPr>
        <p:txBody>
          <a:bodyPr/>
          <a:lstStyle>
            <a:lvl1pPr marL="171450" indent="-1714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spcBef>
                <a:spcPct val="0"/>
              </a:spcBef>
              <a:defRPr/>
            </a:pPr>
            <a:r>
              <a:rPr lang="en-IN" sz="1100" b="1" noProof="0" dirty="0">
                <a:highlight>
                  <a:srgbClr val="00FF00"/>
                </a:highlight>
                <a:latin typeface="Verdana" panose="020B0604030504040204" pitchFamily="34" charset="0"/>
              </a:rPr>
              <a:t>Define structure of programme.</a:t>
            </a:r>
          </a:p>
          <a:p>
            <a:pPr eaLnBrk="1" hangingPunct="1">
              <a:spcBef>
                <a:spcPct val="0"/>
              </a:spcBef>
              <a:defRPr/>
            </a:pPr>
            <a:r>
              <a:rPr lang="en-IN" sz="1100" b="1" noProof="0" dirty="0">
                <a:highlight>
                  <a:srgbClr val="00FF00"/>
                </a:highlight>
                <a:latin typeface="Verdana" panose="020B0604030504040204" pitchFamily="34" charset="0"/>
              </a:rPr>
              <a:t>Identify modalities </a:t>
            </a:r>
          </a:p>
          <a:p>
            <a:pPr eaLnBrk="1" hangingPunct="1">
              <a:spcBef>
                <a:spcPct val="0"/>
              </a:spcBef>
              <a:defRPr/>
            </a:pPr>
            <a:r>
              <a:rPr lang="en-IN" sz="1100" b="1" noProof="0" dirty="0">
                <a:highlight>
                  <a:srgbClr val="00FF00"/>
                </a:highlight>
                <a:latin typeface="Verdana" panose="020B0604030504040204" pitchFamily="34" charset="0"/>
              </a:rPr>
              <a:t>Sign MOUs between participating institutions.</a:t>
            </a:r>
          </a:p>
          <a:p>
            <a:pPr eaLnBrk="1" hangingPunct="1">
              <a:spcBef>
                <a:spcPct val="0"/>
              </a:spcBef>
              <a:defRPr/>
            </a:pPr>
            <a:r>
              <a:rPr lang="en-IN" sz="1100" b="1" noProof="0" dirty="0">
                <a:highlight>
                  <a:srgbClr val="FFFF00"/>
                </a:highlight>
                <a:latin typeface="Verdana" panose="020B0604030504040204" pitchFamily="34" charset="0"/>
              </a:rPr>
              <a:t>Identify faculty.</a:t>
            </a:r>
          </a:p>
          <a:p>
            <a:pPr eaLnBrk="1" hangingPunct="1">
              <a:spcBef>
                <a:spcPct val="0"/>
              </a:spcBef>
              <a:defRPr/>
            </a:pPr>
            <a:r>
              <a:rPr lang="en-IN" sz="1100" b="1" noProof="0" dirty="0">
                <a:highlight>
                  <a:srgbClr val="FFFF00"/>
                </a:highlight>
                <a:latin typeface="Verdana" panose="020B0604030504040204" pitchFamily="34" charset="0"/>
              </a:rPr>
              <a:t>Develop curriculum</a:t>
            </a:r>
          </a:p>
          <a:p>
            <a:pPr eaLnBrk="1" hangingPunct="1">
              <a:spcBef>
                <a:spcPct val="0"/>
              </a:spcBef>
              <a:defRPr/>
            </a:pPr>
            <a:r>
              <a:rPr lang="en-IN" sz="1100" noProof="0" dirty="0">
                <a:latin typeface="Verdana" panose="020B0604030504040204" pitchFamily="34" charset="0"/>
              </a:rPr>
              <a:t>Invite applications.</a:t>
            </a:r>
          </a:p>
          <a:p>
            <a:pPr eaLnBrk="1" hangingPunct="1">
              <a:spcBef>
                <a:spcPct val="0"/>
              </a:spcBef>
              <a:defRPr/>
            </a:pPr>
            <a:r>
              <a:rPr lang="en-IN" sz="1100" noProof="0" dirty="0">
                <a:latin typeface="Verdana" panose="020B0604030504040204" pitchFamily="34" charset="0"/>
              </a:rPr>
              <a:t>Launch programme.</a:t>
            </a:r>
            <a:endParaRPr lang="en-IN" sz="1800" noProof="0" dirty="0"/>
          </a:p>
        </p:txBody>
      </p:sp>
      <p:sp>
        <p:nvSpPr>
          <p:cNvPr id="4" name="TextBox 3">
            <a:extLst>
              <a:ext uri="{FF2B5EF4-FFF2-40B4-BE49-F238E27FC236}">
                <a16:creationId xmlns:a16="http://schemas.microsoft.com/office/drawing/2014/main" id="{37B8B513-E921-D0A0-4A39-0E3C0E810F03}"/>
              </a:ext>
            </a:extLst>
          </p:cNvPr>
          <p:cNvSpPr txBox="1"/>
          <p:nvPr/>
        </p:nvSpPr>
        <p:spPr>
          <a:xfrm>
            <a:off x="646113" y="4392613"/>
            <a:ext cx="3868737" cy="307975"/>
          </a:xfrm>
          <a:prstGeom prst="rect">
            <a:avLst/>
          </a:prstGeom>
          <a:solidFill>
            <a:schemeClr val="bg1">
              <a:lumMod val="75000"/>
            </a:schemeClr>
          </a:solidFill>
        </p:spPr>
        <p:txBody>
          <a:bodyPr>
            <a:spAutoFit/>
          </a:bodyPr>
          <a:lstStyle/>
          <a:p>
            <a:pPr algn="ctr">
              <a:defRPr/>
            </a:pPr>
            <a:r>
              <a:rPr lang="en-IN" sz="1400" b="1" noProof="0" dirty="0">
                <a:solidFill>
                  <a:srgbClr val="FF0000"/>
                </a:solidFill>
              </a:rPr>
              <a:t>This project is continued from the previous term</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782A2404-6706-4A43-58C4-88FF0BBA1A70}"/>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en-IN" sz="2800" noProof="0" dirty="0">
                <a:solidFill>
                  <a:schemeClr val="tx1">
                    <a:lumMod val="75000"/>
                    <a:lumOff val="25000"/>
                  </a:schemeClr>
                </a:solidFill>
              </a:rPr>
              <a:t>What stakeholders are involved in project &amp; how?</a:t>
            </a:r>
          </a:p>
        </p:txBody>
      </p:sp>
      <p:sp>
        <p:nvSpPr>
          <p:cNvPr id="8240" name="ZoneTexte 2">
            <a:extLst>
              <a:ext uri="{FF2B5EF4-FFF2-40B4-BE49-F238E27FC236}">
                <a16:creationId xmlns:a16="http://schemas.microsoft.com/office/drawing/2014/main" id="{A0B6A0C1-83A9-2304-BB2B-3FD3448B869D}"/>
              </a:ext>
            </a:extLst>
          </p:cNvPr>
          <p:cNvSpPr txBox="1">
            <a:spLocks noChangeArrowheads="1"/>
          </p:cNvSpPr>
          <p:nvPr/>
        </p:nvSpPr>
        <p:spPr bwMode="auto">
          <a:xfrm>
            <a:off x="2306638" y="4773613"/>
            <a:ext cx="5389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noProof="0" dirty="0"/>
              <a:t>*</a:t>
            </a:r>
            <a:r>
              <a:rPr lang="en-IN" sz="1400" noProof="0" dirty="0"/>
              <a:t>Categories are indicated by letters: </a:t>
            </a:r>
            <a:r>
              <a:rPr lang="en-IN" sz="1400" b="1" noProof="0" dirty="0">
                <a:solidFill>
                  <a:srgbClr val="FF0000"/>
                </a:solidFill>
              </a:rPr>
              <a:t>A</a:t>
            </a:r>
            <a:r>
              <a:rPr lang="en-IN" sz="1400" noProof="0" dirty="0"/>
              <a:t>ctor/ </a:t>
            </a:r>
            <a:r>
              <a:rPr lang="en-IN" sz="1400" b="1" noProof="0" dirty="0">
                <a:solidFill>
                  <a:srgbClr val="FF0000"/>
                </a:solidFill>
              </a:rPr>
              <a:t>E</a:t>
            </a:r>
            <a:r>
              <a:rPr lang="en-IN" sz="1400" noProof="0" dirty="0"/>
              <a:t>xpert/ </a:t>
            </a:r>
            <a:r>
              <a:rPr lang="en-IN" sz="1400" b="1" noProof="0" dirty="0">
                <a:solidFill>
                  <a:srgbClr val="FF0000"/>
                </a:solidFill>
              </a:rPr>
              <a:t>D</a:t>
            </a:r>
            <a:r>
              <a:rPr lang="en-IN" sz="1400" noProof="0" dirty="0"/>
              <a:t>ecider/ </a:t>
            </a:r>
            <a:r>
              <a:rPr lang="en-IN" sz="1400" b="1" noProof="0" dirty="0">
                <a:solidFill>
                  <a:srgbClr val="FF0000"/>
                </a:solidFill>
              </a:rPr>
              <a:t>I</a:t>
            </a:r>
            <a:r>
              <a:rPr lang="en-IN" sz="1400" noProof="0" dirty="0"/>
              <a:t>nfluencer</a:t>
            </a:r>
            <a:endParaRPr lang="en-IN" noProof="0" dirty="0"/>
          </a:p>
        </p:txBody>
      </p:sp>
      <p:graphicFrame>
        <p:nvGraphicFramePr>
          <p:cNvPr id="5" name="Table 4">
            <a:extLst>
              <a:ext uri="{FF2B5EF4-FFF2-40B4-BE49-F238E27FC236}">
                <a16:creationId xmlns:a16="http://schemas.microsoft.com/office/drawing/2014/main" id="{541F4B05-5E23-718F-CB3E-4A0E6CCD1F88}"/>
              </a:ext>
            </a:extLst>
          </p:cNvPr>
          <p:cNvGraphicFramePr>
            <a:graphicFrameLocks noGrp="1"/>
          </p:cNvGraphicFramePr>
          <p:nvPr>
            <p:extLst>
              <p:ext uri="{D42A27DB-BD31-4B8C-83A1-F6EECF244321}">
                <p14:modId xmlns:p14="http://schemas.microsoft.com/office/powerpoint/2010/main" val="742379149"/>
              </p:ext>
            </p:extLst>
          </p:nvPr>
        </p:nvGraphicFramePr>
        <p:xfrm>
          <a:off x="430213" y="444500"/>
          <a:ext cx="8359775" cy="4346772"/>
        </p:xfrm>
        <a:graphic>
          <a:graphicData uri="http://schemas.openxmlformats.org/drawingml/2006/table">
            <a:tbl>
              <a:tblPr firstRow="1" firstCol="1" bandRow="1">
                <a:tableStyleId>{69012ECD-51FC-41F1-AA8D-1B2483CD663E}</a:tableStyleId>
              </a:tblPr>
              <a:tblGrid>
                <a:gridCol w="1043951">
                  <a:extLst>
                    <a:ext uri="{9D8B030D-6E8A-4147-A177-3AD203B41FA5}">
                      <a16:colId xmlns:a16="http://schemas.microsoft.com/office/drawing/2014/main" val="20000"/>
                    </a:ext>
                  </a:extLst>
                </a:gridCol>
                <a:gridCol w="3135937">
                  <a:extLst>
                    <a:ext uri="{9D8B030D-6E8A-4147-A177-3AD203B41FA5}">
                      <a16:colId xmlns:a16="http://schemas.microsoft.com/office/drawing/2014/main" val="20001"/>
                    </a:ext>
                  </a:extLst>
                </a:gridCol>
                <a:gridCol w="2636631">
                  <a:extLst>
                    <a:ext uri="{9D8B030D-6E8A-4147-A177-3AD203B41FA5}">
                      <a16:colId xmlns:a16="http://schemas.microsoft.com/office/drawing/2014/main" val="20002"/>
                    </a:ext>
                  </a:extLst>
                </a:gridCol>
                <a:gridCol w="1543256">
                  <a:extLst>
                    <a:ext uri="{9D8B030D-6E8A-4147-A177-3AD203B41FA5}">
                      <a16:colId xmlns:a16="http://schemas.microsoft.com/office/drawing/2014/main" val="20003"/>
                    </a:ext>
                  </a:extLst>
                </a:gridCol>
              </a:tblGrid>
              <a:tr h="381123">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Group </a:t>
                      </a:r>
                      <a:r>
                        <a:rPr lang="en-IN" sz="1000" noProof="0" dirty="0">
                          <a:effectLst/>
                          <a:latin typeface="Lato" panose="020F0502020204030203" pitchFamily="34" charset="0"/>
                          <a:ea typeface="Lato" panose="020F0502020204030203" pitchFamily="34" charset="0"/>
                          <a:cs typeface="Lato" panose="020F0502020204030203" pitchFamily="34" charset="0"/>
                        </a:rPr>
                        <a:t>+ category*</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G</a:t>
                      </a:r>
                      <a:r>
                        <a:rPr lang="en-IN" sz="1100" noProof="0" dirty="0">
                          <a:effectLst/>
                          <a:latin typeface="Lato" panose="020F0502020204030203" pitchFamily="34" charset="0"/>
                          <a:ea typeface="Lato" panose="020F0502020204030203" pitchFamily="34" charset="0"/>
                          <a:cs typeface="Lato" panose="020F0502020204030203" pitchFamily="34" charset="0"/>
                        </a:rPr>
                        <a:t>roup’s</a:t>
                      </a:r>
                      <a:r>
                        <a:rPr lang="en-IN" sz="1000" noProof="0" dirty="0">
                          <a:effectLst/>
                          <a:latin typeface="Lato" panose="020F0502020204030203" pitchFamily="34" charset="0"/>
                          <a:ea typeface="Lato" panose="020F0502020204030203" pitchFamily="34" charset="0"/>
                          <a:cs typeface="Lato" panose="020F0502020204030203" pitchFamily="34" charset="0"/>
                        </a:rPr>
                        <a:t> role within Project</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Individual</a:t>
                      </a: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Individual’s role within project</a:t>
                      </a: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05803">
                <a:tc>
                  <a:txBody>
                    <a:bodyPr/>
                    <a:lstStyle/>
                    <a:p>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IEA Executive committee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I, E</a:t>
                      </a:r>
                      <a:endPar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Arial" panose="020B0604020202020204" pitchFamily="34" charset="0"/>
                        <a:buChar char="•"/>
                      </a:pPr>
                      <a:r>
                        <a:rPr kumimoji="1" lang="en-IN" sz="900" i="1" kern="1200" noProof="0" dirty="0">
                          <a:solidFill>
                            <a:schemeClr val="tx1"/>
                          </a:solidFill>
                          <a:effectLst/>
                          <a:latin typeface="+mn-lt"/>
                          <a:ea typeface="+mn-ea"/>
                          <a:cs typeface="+mn-cs"/>
                        </a:rPr>
                        <a:t>Project oversight</a:t>
                      </a:r>
                      <a:endParaRPr kumimoji="1" lang="en-IN" sz="900" kern="1200" noProof="0" dirty="0">
                        <a:solidFill>
                          <a:schemeClr val="tx1"/>
                        </a:solidFill>
                        <a:effectLst/>
                        <a:latin typeface="+mn-lt"/>
                        <a:ea typeface="+mn-ea"/>
                        <a:cs typeface="+mn-cs"/>
                      </a:endParaRPr>
                    </a:p>
                    <a:p>
                      <a:pPr marL="90488" indent="-90488">
                        <a:buFont typeface="Arial" panose="020B0604020202020204" pitchFamily="34" charset="0"/>
                        <a:buChar char="•"/>
                      </a:pPr>
                      <a:r>
                        <a:rPr kumimoji="1" lang="en-IN" sz="900" i="1" kern="1200" noProof="0" dirty="0">
                          <a:solidFill>
                            <a:schemeClr val="tx1"/>
                          </a:solidFill>
                          <a:effectLst/>
                          <a:latin typeface="+mn-lt"/>
                          <a:ea typeface="+mn-ea"/>
                          <a:cs typeface="+mn-cs"/>
                        </a:rPr>
                        <a:t>High level stakeholder engagement </a:t>
                      </a:r>
                      <a:endParaRPr lang="en-IN" sz="900" noProof="0" dirty="0">
                        <a:effectLst/>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Jose Orlando Gomes </a:t>
                      </a: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Andrew Thatcher</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Initiator (A)</a:t>
                      </a: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 PSE </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Project facilitation together with ACED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Lessons learnt from other regions (e.g. collaborative Ph.D. programme for Latin America)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Anindya Ganguli, Martin Rodriguez, Paulo Antonio Barros Oliveira, Liang Ma, Jennifer Guiterrez</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PSE</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Verena Nitsch, Liang Ma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ACED</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project lead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Co-ordination of ACED and IEA meetings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Co-ordinate and participation in stakeholder and curriculum workshop</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Anindya Ganguli (convenor), Frederick Tey, Swati Pal, Rauf Iqbal, </a:t>
                      </a:r>
                      <a:r>
                        <a:rPr lang="en-IN" sz="900" u="non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Loh Ping Yeap</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9548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Federated Societies in the region</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Collaboration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Identification of interested universities and associated stakeholders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Development and 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CES (China), HKES (Hongkong), ISE (India), PEI (Indonesia), JES (Japan), ESK (Korea), HFEM (Malaysia), HFESP (Philippines), HFESS (Singapore), EST (Taiwan), EST (Thailand)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Global Societies (HFES, CIEHF)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E, I  </a:t>
                      </a: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Capacity building (PhDs trained in USA and Europe)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HFES: Chris Reid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CIEHF: Ben Peachy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96986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universities and academics</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 I,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Local experts in curriculum needs (i.e. what are the needs for science and practice)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Identify relevant stakeholders for implementation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Participants in programme implementation (in various capacities)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Conducting workshops for (1) stakeholder involvement and (2)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Tsinghua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de La Salle</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National University of Kyushu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of Calcutta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Faculty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Policy guidance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Implementation (A)</a:t>
                      </a: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50B612D7-056E-FE6A-B5CC-C414F6B73A1B}"/>
              </a:ext>
            </a:extLst>
          </p:cNvPr>
          <p:cNvSpPr txBox="1">
            <a:spLocks/>
          </p:cNvSpPr>
          <p:nvPr/>
        </p:nvSpPr>
        <p:spPr>
          <a:xfrm>
            <a:off x="1104900" y="71438"/>
            <a:ext cx="7231063" cy="588962"/>
          </a:xfrm>
          <a:prstGeom prst="rect">
            <a:avLst/>
          </a:prstGeom>
        </p:spPr>
        <p:txBody>
          <a:bodyPr>
            <a:normAutofit fontScale="77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IN" sz="3200" noProof="0" dirty="0">
                <a:solidFill>
                  <a:prstClr val="black"/>
                </a:solidFill>
              </a:rPr>
              <a:t>Main stakeholders and their relationship to each other</a:t>
            </a:r>
          </a:p>
        </p:txBody>
      </p:sp>
      <p:graphicFrame>
        <p:nvGraphicFramePr>
          <p:cNvPr id="10" name="Table 9">
            <a:extLst>
              <a:ext uri="{FF2B5EF4-FFF2-40B4-BE49-F238E27FC236}">
                <a16:creationId xmlns:a16="http://schemas.microsoft.com/office/drawing/2014/main" id="{789FA533-F73B-D37F-89B1-2496715B6B58}"/>
              </a:ext>
            </a:extLst>
          </p:cNvPr>
          <p:cNvGraphicFramePr>
            <a:graphicFrameLocks noGrp="1"/>
          </p:cNvGraphicFramePr>
          <p:nvPr>
            <p:extLst>
              <p:ext uri="{D42A27DB-BD31-4B8C-83A1-F6EECF244321}">
                <p14:modId xmlns:p14="http://schemas.microsoft.com/office/powerpoint/2010/main" val="3004082630"/>
              </p:ext>
            </p:extLst>
          </p:nvPr>
        </p:nvGraphicFramePr>
        <p:xfrm>
          <a:off x="461963" y="369888"/>
          <a:ext cx="8516937" cy="4457699"/>
        </p:xfrm>
        <a:graphic>
          <a:graphicData uri="http://schemas.openxmlformats.org/drawingml/2006/table">
            <a:tbl>
              <a:tblPr firstRow="1" bandRow="1"/>
              <a:tblGrid>
                <a:gridCol w="1571831">
                  <a:extLst>
                    <a:ext uri="{9D8B030D-6E8A-4147-A177-3AD203B41FA5}">
                      <a16:colId xmlns:a16="http://schemas.microsoft.com/office/drawing/2014/main" val="20000"/>
                    </a:ext>
                  </a:extLst>
                </a:gridCol>
                <a:gridCol w="1571831">
                  <a:extLst>
                    <a:ext uri="{9D8B030D-6E8A-4147-A177-3AD203B41FA5}">
                      <a16:colId xmlns:a16="http://schemas.microsoft.com/office/drawing/2014/main" val="20001"/>
                    </a:ext>
                  </a:extLst>
                </a:gridCol>
                <a:gridCol w="1343423">
                  <a:extLst>
                    <a:ext uri="{9D8B030D-6E8A-4147-A177-3AD203B41FA5}">
                      <a16:colId xmlns:a16="http://schemas.microsoft.com/office/drawing/2014/main" val="20002"/>
                    </a:ext>
                  </a:extLst>
                </a:gridCol>
                <a:gridCol w="1464697">
                  <a:extLst>
                    <a:ext uri="{9D8B030D-6E8A-4147-A177-3AD203B41FA5}">
                      <a16:colId xmlns:a16="http://schemas.microsoft.com/office/drawing/2014/main" val="20003"/>
                    </a:ext>
                  </a:extLst>
                </a:gridCol>
                <a:gridCol w="1454406">
                  <a:extLst>
                    <a:ext uri="{9D8B030D-6E8A-4147-A177-3AD203B41FA5}">
                      <a16:colId xmlns:a16="http://schemas.microsoft.com/office/drawing/2014/main" val="20004"/>
                    </a:ext>
                  </a:extLst>
                </a:gridCol>
                <a:gridCol w="1110749">
                  <a:extLst>
                    <a:ext uri="{9D8B030D-6E8A-4147-A177-3AD203B41FA5}">
                      <a16:colId xmlns:a16="http://schemas.microsoft.com/office/drawing/2014/main" val="20005"/>
                    </a:ext>
                  </a:extLst>
                </a:gridCol>
              </a:tblGrid>
              <a:tr h="648001">
                <a:tc>
                  <a:txBody>
                    <a:bodyPr/>
                    <a:lstStyle/>
                    <a:p>
                      <a:pPr>
                        <a:lnSpc>
                          <a:spcPct val="115000"/>
                        </a:lnSpc>
                      </a:pPr>
                      <a:r>
                        <a:rPr lang="en-IN" sz="700" noProof="0" dirty="0">
                          <a:effectLst/>
                          <a:latin typeface="Calibri" panose="020F0502020204030204" pitchFamily="34" charset="0"/>
                          <a:cs typeface="Arial" panose="020B0604020202020204" pitchFamily="34" charset="0"/>
                        </a:rPr>
                        <a:t>From                                To</a:t>
                      </a: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Standing committees (ID, PSE as key drivers)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 and associated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effectLst/>
                          <a:latin typeface="Calibri" panose="020F0502020204030204" pitchFamily="34" charset="0"/>
                          <a:ea typeface="Calibri" panose="020F0502020204030204" pitchFamily="34" charset="0"/>
                          <a:cs typeface="Arial" panose="020B0604020202020204" pitchFamily="34" charset="0"/>
                        </a:rPr>
                        <a:t>External stakeholders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8369">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IN" sz="900" noProof="0" dirty="0">
                          <a:effectLst/>
                          <a:latin typeface="Calibri" panose="020F0502020204030204" pitchFamily="34" charset="0"/>
                          <a:cs typeface="Arial" panose="020B0604020202020204" pitchFamily="34" charset="0"/>
                        </a:rPr>
                        <a:t>Project oversight</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project with ACED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Identify potential growth areas</a:t>
                      </a: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the access to relevant stakeholders (including universities, government officials, etc)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programme development</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demands (i.e. value-added topics and needs) within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need for stakeholder group D to implement workshop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7656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 PSE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Guidance on IEA core competencies and relevance to local context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Promotes IEA Education programme value add and needs </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Oversight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stakeholders for implementation </a:t>
                      </a:r>
                    </a:p>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Workshop implementation</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needs and barriers identified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4393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Networks/Societies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IN" sz="900" noProof="0" dirty="0">
                          <a:effectLst/>
                          <a:latin typeface="Calibri" panose="020F0502020204030204" pitchFamily="34" charset="0"/>
                          <a:ea typeface="Calibri" panose="020F0502020204030204" pitchFamily="34" charset="0"/>
                          <a:cs typeface="Arial" panose="020B0604020202020204" pitchFamily="34" charset="0"/>
                        </a:rPr>
                        <a:t>Curriculum development that is contextually relevant but focused on systemic nature of HFE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Coordinate regional education programme development</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just" defTabSz="685800" rtl="0" eaLnBrk="1" fontAlgn="auto" latinLnBrk="0" hangingPunct="1">
                        <a:lnSpc>
                          <a:spcPct val="100000"/>
                        </a:lnSpc>
                        <a:spcBef>
                          <a:spcPts val="0"/>
                        </a:spcBef>
                        <a:spcAft>
                          <a:spcPts val="1000"/>
                        </a:spcAft>
                        <a:buClrTx/>
                        <a:buSzTx/>
                        <a:buFontTx/>
                        <a:buNone/>
                        <a:tabLst/>
                        <a:defRPr/>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for curriculum development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Aft>
                          <a:spcPts val="1000"/>
                        </a:spcAft>
                      </a:pP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CPR work to disseminate information to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560">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and stakeholders for curriculum development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Collaborative HFE Ph.D programme development  for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Members of TCs from F/S or A/S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90263">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Constraints and affordances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Key stakeholders for programme initiation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cxnSp>
        <p:nvCxnSpPr>
          <p:cNvPr id="11" name="Straight Arrow Connector 10">
            <a:extLst>
              <a:ext uri="{FF2B5EF4-FFF2-40B4-BE49-F238E27FC236}">
                <a16:creationId xmlns:a16="http://schemas.microsoft.com/office/drawing/2014/main" id="{AF270CC4-4435-44BE-A251-029DA4CD406B}"/>
              </a:ext>
            </a:extLst>
          </p:cNvPr>
          <p:cNvCxnSpPr>
            <a:cxnSpLocks/>
          </p:cNvCxnSpPr>
          <p:nvPr/>
        </p:nvCxnSpPr>
        <p:spPr>
          <a:xfrm flipH="1">
            <a:off x="2765425" y="660400"/>
            <a:ext cx="549433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25B76471-4D67-D688-36A2-4051DF392B4E}"/>
              </a:ext>
            </a:extLst>
          </p:cNvPr>
          <p:cNvCxnSpPr>
            <a:cxnSpLocks/>
          </p:cNvCxnSpPr>
          <p:nvPr/>
        </p:nvCxnSpPr>
        <p:spPr>
          <a:xfrm>
            <a:off x="1736725" y="1203325"/>
            <a:ext cx="0" cy="27289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a:extLst>
              <a:ext uri="{FF2B5EF4-FFF2-40B4-BE49-F238E27FC236}">
                <a16:creationId xmlns:a16="http://schemas.microsoft.com/office/drawing/2014/main" id="{77660B52-8A74-5AE2-040E-3AB6661BD5D2}"/>
              </a:ext>
            </a:extLst>
          </p:cNvPr>
          <p:cNvSpPr>
            <a:spLocks noGrp="1" noChangeArrowheads="1"/>
          </p:cNvSpPr>
          <p:nvPr>
            <p:ph type="title"/>
          </p:nvPr>
        </p:nvSpPr>
        <p:spPr>
          <a:xfrm>
            <a:off x="204788" y="-225425"/>
            <a:ext cx="8939212" cy="1104900"/>
          </a:xfrm>
        </p:spPr>
        <p:txBody>
          <a:bodyPr/>
          <a:lstStyle/>
          <a:p>
            <a:pPr eaLnBrk="1" hangingPunct="1"/>
            <a:r>
              <a:rPr lang="en-IN" sz="2000" noProof="0" dirty="0"/>
              <a:t>Development of an HFE course which will cover the IEA Core Competencies</a:t>
            </a:r>
          </a:p>
        </p:txBody>
      </p:sp>
      <p:sp>
        <p:nvSpPr>
          <p:cNvPr id="3" name="Espace réservé du texte 2">
            <a:extLst>
              <a:ext uri="{FF2B5EF4-FFF2-40B4-BE49-F238E27FC236}">
                <a16:creationId xmlns:a16="http://schemas.microsoft.com/office/drawing/2014/main" id="{FAE157B2-C931-7EF9-2E6F-20681F08B8E7}"/>
              </a:ext>
            </a:extLst>
          </p:cNvPr>
          <p:cNvSpPr>
            <a:spLocks noGrp="1"/>
          </p:cNvSpPr>
          <p:nvPr>
            <p:ph type="body" idx="1"/>
          </p:nvPr>
        </p:nvSpPr>
        <p:spPr>
          <a:xfrm>
            <a:off x="661988" y="604838"/>
            <a:ext cx="3868737" cy="369887"/>
          </a:xfrm>
          <a:solidFill>
            <a:schemeClr val="accent2">
              <a:lumMod val="40000"/>
              <a:lumOff val="60000"/>
            </a:schemeClr>
          </a:solidFill>
        </p:spPr>
        <p:txBody>
          <a:bodyPr/>
          <a:lstStyle/>
          <a:p>
            <a:pPr eaLnBrk="1" hangingPunct="1">
              <a:defRPr/>
            </a:pPr>
            <a:r>
              <a:rPr lang="en-IN" noProof="0" dirty="0"/>
              <a:t>Value-add</a:t>
            </a:r>
          </a:p>
        </p:txBody>
      </p:sp>
      <p:sp>
        <p:nvSpPr>
          <p:cNvPr id="10" name="コンテンツ プレースホルダー 3">
            <a:extLst>
              <a:ext uri="{FF2B5EF4-FFF2-40B4-BE49-F238E27FC236}">
                <a16:creationId xmlns:a16="http://schemas.microsoft.com/office/drawing/2014/main" id="{63D6A4E7-B234-4856-6CCA-54D2415E817E}"/>
              </a:ext>
            </a:extLst>
          </p:cNvPr>
          <p:cNvSpPr>
            <a:spLocks noGrp="1"/>
          </p:cNvSpPr>
          <p:nvPr>
            <p:ph sz="half" idx="2"/>
          </p:nvPr>
        </p:nvSpPr>
        <p:spPr>
          <a:xfrm>
            <a:off x="646113" y="1014413"/>
            <a:ext cx="3868737" cy="1784350"/>
          </a:xfrm>
          <a:solidFill>
            <a:schemeClr val="accent2">
              <a:lumMod val="40000"/>
              <a:lumOff val="60000"/>
            </a:schemeClr>
          </a:solidFill>
        </p:spPr>
        <p:txBody>
          <a:bodyPr rtlCol="0">
            <a:normAutofit/>
          </a:bodyPr>
          <a:lstStyle/>
          <a:p>
            <a:pPr>
              <a:defRPr/>
            </a:pPr>
            <a:r>
              <a:rPr lang="en-IN" sz="1200" noProof="0" dirty="0">
                <a:latin typeface="Verdana" panose="020B0604030504040204" pitchFamily="34" charset="0"/>
                <a:ea typeface="Verdana" panose="020B0604030504040204" pitchFamily="34" charset="0"/>
              </a:rPr>
              <a:t>Many countries have significant HFE expertise, but the basic training (educational) background of the academicians or practitioners is widely varied and often not in accordance with the concepts of High Quality HFE.</a:t>
            </a:r>
          </a:p>
          <a:p>
            <a:pPr>
              <a:defRPr/>
            </a:pPr>
            <a:r>
              <a:rPr lang="en-IN" sz="1200" noProof="0" dirty="0">
                <a:latin typeface="Verdana" panose="020B0604030504040204" pitchFamily="34" charset="0"/>
                <a:ea typeface="Verdana" panose="020B0604030504040204" pitchFamily="34" charset="0"/>
              </a:rPr>
              <a:t>Will pave the way for developing a Professional Certification System.</a:t>
            </a:r>
          </a:p>
          <a:p>
            <a:pPr marL="0" indent="0" eaLnBrk="1" fontAlgn="auto" hangingPunct="1">
              <a:spcAft>
                <a:spcPts val="0"/>
              </a:spcAft>
              <a:buFont typeface="Arial" panose="020B0604020202020204" pitchFamily="34" charset="0"/>
              <a:buNone/>
              <a:defRPr/>
            </a:pPr>
            <a:endParaRPr lang="en-IN" sz="1200" noProof="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en-IN" sz="1200" noProof="0" dirty="0">
              <a:latin typeface="Verdana" panose="020B0604030504040204" pitchFamily="34" charset="0"/>
            </a:endParaRPr>
          </a:p>
        </p:txBody>
      </p:sp>
      <p:sp>
        <p:nvSpPr>
          <p:cNvPr id="12293" name="Espace réservé du texte 3">
            <a:extLst>
              <a:ext uri="{FF2B5EF4-FFF2-40B4-BE49-F238E27FC236}">
                <a16:creationId xmlns:a16="http://schemas.microsoft.com/office/drawing/2014/main" id="{B4F55626-9EF8-73EC-F0E8-0602F22408B3}"/>
              </a:ext>
            </a:extLst>
          </p:cNvPr>
          <p:cNvSpPr>
            <a:spLocks noGrp="1" noChangeArrowheads="1"/>
          </p:cNvSpPr>
          <p:nvPr>
            <p:ph type="body" sz="quarter" idx="3"/>
          </p:nvPr>
        </p:nvSpPr>
        <p:spPr>
          <a:xfrm>
            <a:off x="4641850" y="590550"/>
            <a:ext cx="4019550" cy="392113"/>
          </a:xfrm>
          <a:solidFill>
            <a:srgbClr val="66FF99"/>
          </a:solidFill>
        </p:spPr>
        <p:txBody>
          <a:bodyPr/>
          <a:lstStyle/>
          <a:p>
            <a:pPr eaLnBrk="1" hangingPunct="1"/>
            <a:r>
              <a:rPr lang="en-IN" noProof="0" dirty="0"/>
              <a:t>Alignment with IEA Goals</a:t>
            </a:r>
            <a:endParaRPr lang="en-IN" noProof="0" dirty="0">
              <a:ea typeface="メイリオ" panose="020B0604030504040204" pitchFamily="34" charset="-128"/>
            </a:endParaRPr>
          </a:p>
        </p:txBody>
      </p:sp>
      <p:sp>
        <p:nvSpPr>
          <p:cNvPr id="12294" name="Espace réservé du contenu 4">
            <a:extLst>
              <a:ext uri="{FF2B5EF4-FFF2-40B4-BE49-F238E27FC236}">
                <a16:creationId xmlns:a16="http://schemas.microsoft.com/office/drawing/2014/main" id="{5A489692-5326-37AF-F189-41B30DFF3DF3}"/>
              </a:ext>
            </a:extLst>
          </p:cNvPr>
          <p:cNvSpPr>
            <a:spLocks noGrp="1" noChangeArrowheads="1"/>
          </p:cNvSpPr>
          <p:nvPr>
            <p:ph sz="quarter" idx="4"/>
          </p:nvPr>
        </p:nvSpPr>
        <p:spPr>
          <a:xfrm>
            <a:off x="4645025" y="1014413"/>
            <a:ext cx="4019550" cy="1784350"/>
          </a:xfrm>
          <a:solidFill>
            <a:srgbClr val="66FF99"/>
          </a:solidFill>
        </p:spPr>
        <p:txBody>
          <a:bodyPr/>
          <a:lstStyle/>
          <a:p>
            <a:pPr eaLnBrk="1" hangingPunct="1"/>
            <a:r>
              <a:rPr lang="en-IN" sz="1100" noProof="0" dirty="0">
                <a:latin typeface="Verdana" panose="020B0604030504040204" pitchFamily="34" charset="0"/>
                <a:ea typeface="メイリオ" panose="020B0604030504040204" pitchFamily="34" charset="-128"/>
              </a:rPr>
              <a:t>Increase stakeholder engagement (Policy 1)</a:t>
            </a:r>
          </a:p>
          <a:p>
            <a:pPr eaLnBrk="1" hangingPunct="1"/>
            <a:r>
              <a:rPr lang="en-IN" sz="1100" noProof="0" dirty="0">
                <a:latin typeface="Verdana" panose="020B0604030504040204" pitchFamily="34" charset="0"/>
                <a:ea typeface="メイリオ" panose="020B0604030504040204" pitchFamily="34" charset="-128"/>
              </a:rPr>
              <a:t>Reinforce collaboration within the regional HFE network (ACED) (Policy 2)</a:t>
            </a:r>
          </a:p>
          <a:p>
            <a:pPr eaLnBrk="1" hangingPunct="1"/>
            <a:r>
              <a:rPr lang="en-IN" sz="1100" noProof="0" dirty="0">
                <a:latin typeface="Verdana" panose="020B0604030504040204" pitchFamily="34" charset="0"/>
                <a:ea typeface="メイリオ" panose="020B0604030504040204" pitchFamily="34" charset="-128"/>
              </a:rPr>
              <a:t>Contribute to the development of science and practice of HFE in the region (Policy 3)</a:t>
            </a:r>
          </a:p>
          <a:p>
            <a:pPr eaLnBrk="1" hangingPunct="1"/>
            <a:r>
              <a:rPr lang="en-IN" sz="1100" noProof="0" dirty="0">
                <a:latin typeface="Verdana" panose="020B0604030504040204" pitchFamily="34" charset="0"/>
                <a:ea typeface="メイリオ" panose="020B0604030504040204" pitchFamily="34" charset="-128"/>
              </a:rPr>
              <a:t>To enhance the contribution IEA in promoting HFE Education (Policy 4)</a:t>
            </a:r>
          </a:p>
          <a:p>
            <a:pPr eaLnBrk="1" hangingPunct="1"/>
            <a:r>
              <a:rPr lang="en-IN" sz="1100" noProof="0" dirty="0">
                <a:latin typeface="Verdana" panose="020B0604030504040204" pitchFamily="34" charset="0"/>
                <a:ea typeface="メイリオ" panose="020B0604030504040204" pitchFamily="34" charset="-128"/>
              </a:rPr>
              <a:t>Maintain a future focus for the development of HFE in the Asia region (Policy 7) </a:t>
            </a:r>
            <a:endParaRPr lang="en-IN" sz="1100" noProof="0" dirty="0">
              <a:ea typeface="メイリオ" panose="020B0604030504040204" pitchFamily="34" charset="-128"/>
            </a:endParaRPr>
          </a:p>
        </p:txBody>
      </p:sp>
      <p:sp>
        <p:nvSpPr>
          <p:cNvPr id="12295" name="Espace réservé du texte 2">
            <a:extLst>
              <a:ext uri="{FF2B5EF4-FFF2-40B4-BE49-F238E27FC236}">
                <a16:creationId xmlns:a16="http://schemas.microsoft.com/office/drawing/2014/main" id="{FD530512-36BD-B021-58AA-06744A2A1800}"/>
              </a:ext>
            </a:extLst>
          </p:cNvPr>
          <p:cNvSpPr txBox="1">
            <a:spLocks noChangeArrowheads="1"/>
          </p:cNvSpPr>
          <p:nvPr/>
        </p:nvSpPr>
        <p:spPr bwMode="auto">
          <a:xfrm>
            <a:off x="661988" y="2933700"/>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1800" b="1" noProof="0" dirty="0"/>
              <a:t>Stakeholder Needs to be met</a:t>
            </a:r>
          </a:p>
        </p:txBody>
      </p:sp>
      <p:sp>
        <p:nvSpPr>
          <p:cNvPr id="6152" name="コンテンツ プレースホルダー 3">
            <a:extLst>
              <a:ext uri="{FF2B5EF4-FFF2-40B4-BE49-F238E27FC236}">
                <a16:creationId xmlns:a16="http://schemas.microsoft.com/office/drawing/2014/main" id="{2EA48B22-B2B2-331E-D48A-573DA24286BB}"/>
              </a:ext>
            </a:extLst>
          </p:cNvPr>
          <p:cNvSpPr txBox="1">
            <a:spLocks noChangeArrowheads="1"/>
          </p:cNvSpPr>
          <p:nvPr/>
        </p:nvSpPr>
        <p:spPr bwMode="auto">
          <a:xfrm>
            <a:off x="646113" y="3389313"/>
            <a:ext cx="3868737" cy="1311275"/>
          </a:xfrm>
          <a:prstGeom prst="rect">
            <a:avLst/>
          </a:prstGeom>
          <a:solidFill>
            <a:srgbClr val="DAD454"/>
          </a:solidFill>
          <a:ln>
            <a:noFill/>
          </a:ln>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Initiation of a stand alone HFE course aligned to the IEA Core Competencies and in accordance with the concepts of High Quality HFE. </a:t>
            </a:r>
          </a:p>
          <a:p>
            <a:pPr marL="285750" indent="-285750">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Those who complete the course will fulfil a minimum standard of HFE competency, and  can proceed to Professional Certification</a:t>
            </a:r>
          </a:p>
          <a:p>
            <a:pPr eaLnBrk="1" hangingPunct="1">
              <a:buFont typeface="Arial" panose="020B0604020202020204" pitchFamily="34" charset="0"/>
              <a:buNone/>
              <a:defRPr/>
            </a:pPr>
            <a:endParaRPr lang="en-IN" sz="1600" noProof="0" dirty="0">
              <a:latin typeface="Verdana" panose="020B0604030504040204" pitchFamily="34" charset="0"/>
            </a:endParaRPr>
          </a:p>
        </p:txBody>
      </p:sp>
      <p:sp>
        <p:nvSpPr>
          <p:cNvPr id="12297" name="Espace réservé du texte 3">
            <a:extLst>
              <a:ext uri="{FF2B5EF4-FFF2-40B4-BE49-F238E27FC236}">
                <a16:creationId xmlns:a16="http://schemas.microsoft.com/office/drawing/2014/main" id="{8E1C28A8-E530-7C52-E89A-B4A154A3FF75}"/>
              </a:ext>
            </a:extLst>
          </p:cNvPr>
          <p:cNvSpPr txBox="1">
            <a:spLocks noChangeArrowheads="1"/>
          </p:cNvSpPr>
          <p:nvPr/>
        </p:nvSpPr>
        <p:spPr bwMode="auto">
          <a:xfrm>
            <a:off x="4641850" y="2947988"/>
            <a:ext cx="4022725"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IN" sz="1800" b="1" noProof="0" dirty="0"/>
              <a:t>Project outline including status </a:t>
            </a:r>
          </a:p>
        </p:txBody>
      </p:sp>
      <p:sp>
        <p:nvSpPr>
          <p:cNvPr id="18442" name="Espace réservé du contenu 4">
            <a:extLst>
              <a:ext uri="{FF2B5EF4-FFF2-40B4-BE49-F238E27FC236}">
                <a16:creationId xmlns:a16="http://schemas.microsoft.com/office/drawing/2014/main" id="{B8DC15AD-84A4-08DA-5272-34C2277D96FB}"/>
              </a:ext>
            </a:extLst>
          </p:cNvPr>
          <p:cNvSpPr txBox="1">
            <a:spLocks noChangeArrowheads="1"/>
          </p:cNvSpPr>
          <p:nvPr/>
        </p:nvSpPr>
        <p:spPr bwMode="auto">
          <a:xfrm>
            <a:off x="4641850" y="3389313"/>
            <a:ext cx="4022756" cy="1311275"/>
          </a:xfrm>
          <a:prstGeom prst="rect">
            <a:avLst/>
          </a:prstGeom>
          <a:solidFill>
            <a:srgbClr val="79D9D7"/>
          </a:solidFill>
          <a:ln>
            <a:noFill/>
          </a:ln>
        </p:spPr>
        <p:txBody>
          <a:bodyPr/>
          <a:lstStyle>
            <a:lvl1pPr marL="171450" indent="-1714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spcBef>
                <a:spcPct val="0"/>
              </a:spcBef>
              <a:defRPr/>
            </a:pPr>
            <a:r>
              <a:rPr lang="en-IN" sz="1100" b="1" noProof="0" dirty="0">
                <a:highlight>
                  <a:srgbClr val="00FF00"/>
                </a:highlight>
                <a:latin typeface="Verdana" panose="020B0604030504040204" pitchFamily="34" charset="0"/>
              </a:rPr>
              <a:t>Formation of a working group.</a:t>
            </a:r>
          </a:p>
          <a:p>
            <a:pPr eaLnBrk="1" hangingPunct="1">
              <a:spcBef>
                <a:spcPct val="0"/>
              </a:spcBef>
              <a:defRPr/>
            </a:pPr>
            <a:r>
              <a:rPr lang="en-IN" sz="1100" b="1" noProof="0" dirty="0">
                <a:highlight>
                  <a:srgbClr val="00FF00"/>
                </a:highlight>
                <a:latin typeface="Verdana" panose="020B0604030504040204" pitchFamily="34" charset="0"/>
              </a:rPr>
              <a:t>Liaison with individual experts, educational and other institutions, Federated Societies, IEA Regional Networks </a:t>
            </a:r>
          </a:p>
          <a:p>
            <a:pPr eaLnBrk="1" hangingPunct="1">
              <a:spcBef>
                <a:spcPct val="0"/>
              </a:spcBef>
              <a:defRPr/>
            </a:pPr>
            <a:r>
              <a:rPr lang="en-IN" sz="1100" b="1" noProof="0" dirty="0">
                <a:highlight>
                  <a:srgbClr val="FFFF00"/>
                </a:highlight>
                <a:latin typeface="Verdana" panose="020B0604030504040204" pitchFamily="34" charset="0"/>
              </a:rPr>
              <a:t>Identify modalities (platform, administrative structure, course structure, hybrid, fees, etc.)</a:t>
            </a:r>
          </a:p>
          <a:p>
            <a:pPr eaLnBrk="1" hangingPunct="1">
              <a:spcBef>
                <a:spcPct val="0"/>
              </a:spcBef>
              <a:defRPr/>
            </a:pPr>
            <a:r>
              <a:rPr lang="en-IN" sz="1100" noProof="0" dirty="0">
                <a:latin typeface="Verdana" panose="020B0604030504040204" pitchFamily="34" charset="0"/>
              </a:rPr>
              <a:t>Identify faculty, Develop curriculum</a:t>
            </a:r>
          </a:p>
          <a:p>
            <a:pPr eaLnBrk="1" hangingPunct="1">
              <a:spcBef>
                <a:spcPct val="0"/>
              </a:spcBef>
              <a:defRPr/>
            </a:pPr>
            <a:r>
              <a:rPr lang="en-IN" sz="1100" noProof="0" dirty="0">
                <a:latin typeface="Verdana" panose="020B0604030504040204" pitchFamily="34" charset="0"/>
              </a:rPr>
              <a:t>Launch programme</a:t>
            </a:r>
            <a:endParaRPr lang="en-IN" sz="1800" noProof="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0BC790E2-FAB7-721D-B5F9-3B8C7267DC6C}"/>
              </a:ext>
            </a:extLst>
          </p:cNvPr>
          <p:cNvSpPr>
            <a:spLocks noGrp="1"/>
          </p:cNvSpPr>
          <p:nvPr>
            <p:ph type="title"/>
          </p:nvPr>
        </p:nvSpPr>
        <p:spPr>
          <a:xfrm>
            <a:off x="628650" y="-77788"/>
            <a:ext cx="7886700" cy="790576"/>
          </a:xfrm>
        </p:spPr>
        <p:txBody>
          <a:bodyPr rtlCol="0">
            <a:normAutofit fontScale="90000"/>
          </a:bodyPr>
          <a:lstStyle/>
          <a:p>
            <a:pPr algn="ctr" eaLnBrk="1" fontAlgn="auto" hangingPunct="1">
              <a:spcAft>
                <a:spcPts val="0"/>
              </a:spcAft>
              <a:defRPr/>
            </a:pPr>
            <a:r>
              <a:rPr lang="en-IN" sz="2800" noProof="0" dirty="0">
                <a:solidFill>
                  <a:schemeClr val="tx1">
                    <a:lumMod val="75000"/>
                    <a:lumOff val="25000"/>
                  </a:schemeClr>
                </a:solidFill>
              </a:rPr>
              <a:t>What stakeholders are involved in project &amp; how?</a:t>
            </a:r>
          </a:p>
        </p:txBody>
      </p:sp>
      <p:graphicFrame>
        <p:nvGraphicFramePr>
          <p:cNvPr id="5" name="Table 4">
            <a:extLst>
              <a:ext uri="{FF2B5EF4-FFF2-40B4-BE49-F238E27FC236}">
                <a16:creationId xmlns:a16="http://schemas.microsoft.com/office/drawing/2014/main" id="{C781B942-EAEF-7959-63B0-85219AF817B7}"/>
              </a:ext>
            </a:extLst>
          </p:cNvPr>
          <p:cNvGraphicFramePr>
            <a:graphicFrameLocks noGrp="1"/>
          </p:cNvGraphicFramePr>
          <p:nvPr>
            <p:extLst>
              <p:ext uri="{D42A27DB-BD31-4B8C-83A1-F6EECF244321}">
                <p14:modId xmlns:p14="http://schemas.microsoft.com/office/powerpoint/2010/main" val="3323698178"/>
              </p:ext>
            </p:extLst>
          </p:nvPr>
        </p:nvGraphicFramePr>
        <p:xfrm>
          <a:off x="430213" y="444500"/>
          <a:ext cx="8359775" cy="4329017"/>
        </p:xfrm>
        <a:graphic>
          <a:graphicData uri="http://schemas.openxmlformats.org/drawingml/2006/table">
            <a:tbl>
              <a:tblPr firstRow="1" firstCol="1" bandRow="1">
                <a:tableStyleId>{69012ECD-51FC-41F1-AA8D-1B2483CD663E}</a:tableStyleId>
              </a:tblPr>
              <a:tblGrid>
                <a:gridCol w="1043951">
                  <a:extLst>
                    <a:ext uri="{9D8B030D-6E8A-4147-A177-3AD203B41FA5}">
                      <a16:colId xmlns:a16="http://schemas.microsoft.com/office/drawing/2014/main" val="20000"/>
                    </a:ext>
                  </a:extLst>
                </a:gridCol>
                <a:gridCol w="3135937">
                  <a:extLst>
                    <a:ext uri="{9D8B030D-6E8A-4147-A177-3AD203B41FA5}">
                      <a16:colId xmlns:a16="http://schemas.microsoft.com/office/drawing/2014/main" val="20001"/>
                    </a:ext>
                  </a:extLst>
                </a:gridCol>
                <a:gridCol w="2636631">
                  <a:extLst>
                    <a:ext uri="{9D8B030D-6E8A-4147-A177-3AD203B41FA5}">
                      <a16:colId xmlns:a16="http://schemas.microsoft.com/office/drawing/2014/main" val="20002"/>
                    </a:ext>
                  </a:extLst>
                </a:gridCol>
                <a:gridCol w="1543256">
                  <a:extLst>
                    <a:ext uri="{9D8B030D-6E8A-4147-A177-3AD203B41FA5}">
                      <a16:colId xmlns:a16="http://schemas.microsoft.com/office/drawing/2014/main" val="20003"/>
                    </a:ext>
                  </a:extLst>
                </a:gridCol>
              </a:tblGrid>
              <a:tr h="363368">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Group </a:t>
                      </a:r>
                      <a:r>
                        <a:rPr lang="en-IN" sz="1000" noProof="0" dirty="0">
                          <a:effectLst/>
                          <a:latin typeface="Lato" panose="020F0502020204030203" pitchFamily="34" charset="0"/>
                          <a:ea typeface="Lato" panose="020F0502020204030203" pitchFamily="34" charset="0"/>
                          <a:cs typeface="Lato" panose="020F0502020204030203" pitchFamily="34" charset="0"/>
                        </a:rPr>
                        <a:t>+ category*</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G</a:t>
                      </a:r>
                      <a:r>
                        <a:rPr lang="en-IN" sz="1100" noProof="0" dirty="0">
                          <a:effectLst/>
                          <a:latin typeface="Lato" panose="020F0502020204030203" pitchFamily="34" charset="0"/>
                          <a:ea typeface="Lato" panose="020F0502020204030203" pitchFamily="34" charset="0"/>
                          <a:cs typeface="Lato" panose="020F0502020204030203" pitchFamily="34" charset="0"/>
                        </a:rPr>
                        <a:t>roup’s</a:t>
                      </a:r>
                      <a:r>
                        <a:rPr lang="en-IN" sz="1000" noProof="0" dirty="0">
                          <a:effectLst/>
                          <a:latin typeface="Lato" panose="020F0502020204030203" pitchFamily="34" charset="0"/>
                          <a:ea typeface="Lato" panose="020F0502020204030203" pitchFamily="34" charset="0"/>
                          <a:cs typeface="Lato" panose="020F0502020204030203" pitchFamily="34" charset="0"/>
                        </a:rPr>
                        <a:t> role within Project</a:t>
                      </a:r>
                    </a:p>
                  </a:txBody>
                  <a:tcPr marL="18977" marR="18977"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Individual</a:t>
                      </a: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Individual’s role within project</a:t>
                      </a:r>
                    </a:p>
                  </a:txBody>
                  <a:tcPr marL="18977" marR="18977"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05803">
                <a:tc>
                  <a:txBody>
                    <a:bodyPr/>
                    <a:lstStyle/>
                    <a:p>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IEA Executive committee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I, E</a:t>
                      </a:r>
                      <a:endPar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Arial" panose="020B0604020202020204" pitchFamily="34" charset="0"/>
                        <a:buChar char="•"/>
                      </a:pPr>
                      <a:r>
                        <a:rPr kumimoji="1" lang="en-IN" sz="900" i="1" kern="1200" noProof="0" dirty="0">
                          <a:solidFill>
                            <a:schemeClr val="tx1"/>
                          </a:solidFill>
                          <a:effectLst/>
                          <a:latin typeface="+mn-lt"/>
                          <a:ea typeface="+mn-ea"/>
                          <a:cs typeface="+mn-cs"/>
                        </a:rPr>
                        <a:t>Project oversight</a:t>
                      </a:r>
                      <a:endParaRPr kumimoji="1" lang="en-IN" sz="900" kern="1200" noProof="0" dirty="0">
                        <a:solidFill>
                          <a:schemeClr val="tx1"/>
                        </a:solidFill>
                        <a:effectLst/>
                        <a:latin typeface="+mn-lt"/>
                        <a:ea typeface="+mn-ea"/>
                        <a:cs typeface="+mn-cs"/>
                      </a:endParaRPr>
                    </a:p>
                    <a:p>
                      <a:pPr marL="90488" indent="-90488">
                        <a:buFont typeface="Arial" panose="020B0604020202020204" pitchFamily="34" charset="0"/>
                        <a:buChar char="•"/>
                      </a:pPr>
                      <a:r>
                        <a:rPr kumimoji="1" lang="en-IN" sz="900" i="1" kern="1200" noProof="0" dirty="0">
                          <a:solidFill>
                            <a:schemeClr val="tx1"/>
                          </a:solidFill>
                          <a:effectLst/>
                          <a:latin typeface="+mn-lt"/>
                          <a:ea typeface="+mn-ea"/>
                          <a:cs typeface="+mn-cs"/>
                        </a:rPr>
                        <a:t>High level stakeholder engagement </a:t>
                      </a:r>
                      <a:endParaRPr lang="en-IN" sz="900" noProof="0" dirty="0">
                        <a:effectLst/>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Jose Orlando Gomes </a:t>
                      </a: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Andrew Thatcher</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Initiator (A)</a:t>
                      </a: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 PSE</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Project facilitation together with ACED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Lessons learnt from other regions (e.g. collaborative Ph.D. programme for Latin America)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Anindya Ganguli, Martin Rodriguez, Paulo Antonio Barros Oliveira, Liang Ma, Jennifer Guiterrez</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b="1"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PSE</a:t>
                      </a: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 Verena Nitsch, Liang Ma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ACED</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project lead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Co-ordination of ACED and IEA meetings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Co-ordinate and participation in stakeholder and curriculum workshop</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Anindya Ganguli (convenor), Frederick Tey, Swati Pal, Rauf Iqbal, </a:t>
                      </a:r>
                      <a:r>
                        <a:rPr lang="en-IN" sz="900" u="none" noProof="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Loh Ping Yeap</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69548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Federated Societies in the region</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Collaboration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Identification of interested universities and associated stakeholders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Development and 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CES (China), HKES (Hongkong), ISE (India), PEI (Indonesia), JES (Japan), ESK (Korea), HFEM (Malaysia), HFESP (Philippines), HFESS (Singapore), EST (Taiwan), EST (Thailand)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6483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Global Societies (HFES, CIEHF)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E, I  </a:t>
                      </a: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Capacity building (PhDs trained in USA and Europe)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HFES: Chris Reid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CIEHF: Ben Peachy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p>
                      <a:pPr algn="ctr">
                        <a:lnSpc>
                          <a:spcPct val="115000"/>
                        </a:lnSpc>
                        <a:spcAft>
                          <a:spcPts val="800"/>
                        </a:spcAft>
                      </a:pP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77" marR="18977"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96986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universities and academics</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 I, A</a:t>
                      </a:r>
                    </a:p>
                  </a:txBody>
                  <a:tcPr marL="19047" marR="19047" marT="9527"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Local experts in curriculum needs (i.e. what are the needs for science and practice)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Identify relevant stakeholders for implementation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Participants in programme implementation (in various capacities)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Conducting workshops for (1) stakeholder involvement and (2)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Tsinghua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de La Salle</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National University of Kyushu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of Calcutta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47" marR="19047" marT="9527"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Faculty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Policy guidance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Implementation (A)</a:t>
                      </a:r>
                    </a:p>
                  </a:txBody>
                  <a:tcPr marL="18977" marR="1897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14384" name="ZoneTexte 2">
            <a:extLst>
              <a:ext uri="{FF2B5EF4-FFF2-40B4-BE49-F238E27FC236}">
                <a16:creationId xmlns:a16="http://schemas.microsoft.com/office/drawing/2014/main" id="{73982DC6-C89C-E2B2-E601-4E7CF06D38A8}"/>
              </a:ext>
            </a:extLst>
          </p:cNvPr>
          <p:cNvSpPr txBox="1">
            <a:spLocks noChangeArrowheads="1"/>
          </p:cNvSpPr>
          <p:nvPr/>
        </p:nvSpPr>
        <p:spPr bwMode="auto">
          <a:xfrm>
            <a:off x="2306638" y="4773613"/>
            <a:ext cx="53895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noProof="0" dirty="0"/>
              <a:t>*</a:t>
            </a:r>
            <a:r>
              <a:rPr lang="en-IN" sz="1400" noProof="0" dirty="0"/>
              <a:t>Categories are indicated by letters: </a:t>
            </a:r>
            <a:r>
              <a:rPr lang="en-IN" sz="1400" b="1" noProof="0" dirty="0">
                <a:solidFill>
                  <a:srgbClr val="FF0000"/>
                </a:solidFill>
              </a:rPr>
              <a:t>A</a:t>
            </a:r>
            <a:r>
              <a:rPr lang="en-IN" sz="1400" noProof="0" dirty="0"/>
              <a:t>ctor/ </a:t>
            </a:r>
            <a:r>
              <a:rPr lang="en-IN" sz="1400" b="1" noProof="0" dirty="0">
                <a:solidFill>
                  <a:srgbClr val="FF0000"/>
                </a:solidFill>
              </a:rPr>
              <a:t>E</a:t>
            </a:r>
            <a:r>
              <a:rPr lang="en-IN" sz="1400" noProof="0" dirty="0"/>
              <a:t>xpert/ </a:t>
            </a:r>
            <a:r>
              <a:rPr lang="en-IN" sz="1400" b="1" noProof="0" dirty="0">
                <a:solidFill>
                  <a:srgbClr val="FF0000"/>
                </a:solidFill>
              </a:rPr>
              <a:t>D</a:t>
            </a:r>
            <a:r>
              <a:rPr lang="en-IN" sz="1400" noProof="0" dirty="0"/>
              <a:t>ecider/ </a:t>
            </a:r>
            <a:r>
              <a:rPr lang="en-IN" sz="1400" b="1" noProof="0" dirty="0">
                <a:solidFill>
                  <a:srgbClr val="FF0000"/>
                </a:solidFill>
              </a:rPr>
              <a:t>I</a:t>
            </a:r>
            <a:r>
              <a:rPr lang="en-IN" sz="1400" noProof="0" dirty="0"/>
              <a:t>nfluencer</a:t>
            </a:r>
            <a:endParaRPr lang="en-IN" noProof="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94384152-8B5B-D9E1-E8D7-98A327379704}"/>
              </a:ext>
            </a:extLst>
          </p:cNvPr>
          <p:cNvSpPr txBox="1">
            <a:spLocks/>
          </p:cNvSpPr>
          <p:nvPr/>
        </p:nvSpPr>
        <p:spPr>
          <a:xfrm>
            <a:off x="1104900" y="71438"/>
            <a:ext cx="7231063" cy="588962"/>
          </a:xfrm>
          <a:prstGeom prst="rect">
            <a:avLst/>
          </a:prstGeom>
        </p:spPr>
        <p:txBody>
          <a:bodyPr>
            <a:normAutofit fontScale="77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IN" sz="3200" noProof="0" dirty="0">
                <a:solidFill>
                  <a:prstClr val="black"/>
                </a:solidFill>
              </a:rPr>
              <a:t>Main stakeholders and their relationship to each other</a:t>
            </a:r>
          </a:p>
        </p:txBody>
      </p:sp>
      <p:graphicFrame>
        <p:nvGraphicFramePr>
          <p:cNvPr id="10" name="Table 9">
            <a:extLst>
              <a:ext uri="{FF2B5EF4-FFF2-40B4-BE49-F238E27FC236}">
                <a16:creationId xmlns:a16="http://schemas.microsoft.com/office/drawing/2014/main" id="{9A7C3361-20EE-4D92-EC81-8793A37607F8}"/>
              </a:ext>
            </a:extLst>
          </p:cNvPr>
          <p:cNvGraphicFramePr>
            <a:graphicFrameLocks noGrp="1"/>
          </p:cNvGraphicFramePr>
          <p:nvPr>
            <p:extLst>
              <p:ext uri="{D42A27DB-BD31-4B8C-83A1-F6EECF244321}">
                <p14:modId xmlns:p14="http://schemas.microsoft.com/office/powerpoint/2010/main" val="2744844293"/>
              </p:ext>
            </p:extLst>
          </p:nvPr>
        </p:nvGraphicFramePr>
        <p:xfrm>
          <a:off x="461963" y="369888"/>
          <a:ext cx="8516937" cy="4457699"/>
        </p:xfrm>
        <a:graphic>
          <a:graphicData uri="http://schemas.openxmlformats.org/drawingml/2006/table">
            <a:tbl>
              <a:tblPr firstRow="1" bandRow="1"/>
              <a:tblGrid>
                <a:gridCol w="1571831">
                  <a:extLst>
                    <a:ext uri="{9D8B030D-6E8A-4147-A177-3AD203B41FA5}">
                      <a16:colId xmlns:a16="http://schemas.microsoft.com/office/drawing/2014/main" val="20000"/>
                    </a:ext>
                  </a:extLst>
                </a:gridCol>
                <a:gridCol w="1571831">
                  <a:extLst>
                    <a:ext uri="{9D8B030D-6E8A-4147-A177-3AD203B41FA5}">
                      <a16:colId xmlns:a16="http://schemas.microsoft.com/office/drawing/2014/main" val="20001"/>
                    </a:ext>
                  </a:extLst>
                </a:gridCol>
                <a:gridCol w="1343423">
                  <a:extLst>
                    <a:ext uri="{9D8B030D-6E8A-4147-A177-3AD203B41FA5}">
                      <a16:colId xmlns:a16="http://schemas.microsoft.com/office/drawing/2014/main" val="20002"/>
                    </a:ext>
                  </a:extLst>
                </a:gridCol>
                <a:gridCol w="1464697">
                  <a:extLst>
                    <a:ext uri="{9D8B030D-6E8A-4147-A177-3AD203B41FA5}">
                      <a16:colId xmlns:a16="http://schemas.microsoft.com/office/drawing/2014/main" val="20003"/>
                    </a:ext>
                  </a:extLst>
                </a:gridCol>
                <a:gridCol w="1454406">
                  <a:extLst>
                    <a:ext uri="{9D8B030D-6E8A-4147-A177-3AD203B41FA5}">
                      <a16:colId xmlns:a16="http://schemas.microsoft.com/office/drawing/2014/main" val="20004"/>
                    </a:ext>
                  </a:extLst>
                </a:gridCol>
                <a:gridCol w="1110749">
                  <a:extLst>
                    <a:ext uri="{9D8B030D-6E8A-4147-A177-3AD203B41FA5}">
                      <a16:colId xmlns:a16="http://schemas.microsoft.com/office/drawing/2014/main" val="20005"/>
                    </a:ext>
                  </a:extLst>
                </a:gridCol>
              </a:tblGrid>
              <a:tr h="648001">
                <a:tc>
                  <a:txBody>
                    <a:bodyPr/>
                    <a:lstStyle/>
                    <a:p>
                      <a:pPr>
                        <a:lnSpc>
                          <a:spcPct val="115000"/>
                        </a:lnSpc>
                      </a:pPr>
                      <a:r>
                        <a:rPr lang="en-IN" sz="700" noProof="0" dirty="0">
                          <a:effectLst/>
                          <a:latin typeface="Calibri" panose="020F0502020204030204" pitchFamily="34" charset="0"/>
                          <a:cs typeface="Arial" panose="020B0604020202020204" pitchFamily="34" charset="0"/>
                        </a:rPr>
                        <a:t>From                                To</a:t>
                      </a: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Standing committees (ID, PSE as key drivers)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 and associated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effectLst/>
                          <a:latin typeface="Calibri" panose="020F0502020204030204" pitchFamily="34" charset="0"/>
                          <a:ea typeface="Calibri" panose="020F0502020204030204" pitchFamily="34" charset="0"/>
                          <a:cs typeface="Arial" panose="020B0604020202020204" pitchFamily="34" charset="0"/>
                        </a:rPr>
                        <a:t>External stakeholders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8369">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IN" sz="900" noProof="0" dirty="0">
                          <a:effectLst/>
                          <a:latin typeface="Calibri" panose="020F0502020204030204" pitchFamily="34" charset="0"/>
                          <a:cs typeface="Arial" panose="020B0604020202020204" pitchFamily="34" charset="0"/>
                        </a:rPr>
                        <a:t>Project oversight</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project with ACED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Identify potential growth areas</a:t>
                      </a: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the access to relevant stakeholders (including universities, government officials, etc)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programme development</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demands (i.e. value-added topics and needs) within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need for stakeholder group D to implement workshop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7656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 PSE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Guidance on IEA core competencies and relevance to local context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Promotes IEA Education programme value add and needs </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Oversight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stakeholders</a:t>
                      </a:r>
                    </a:p>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Programme implementation</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needs and barriers identified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4393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Networks/Societies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IN" sz="900" noProof="0" dirty="0">
                          <a:effectLst/>
                          <a:latin typeface="Calibri" panose="020F0502020204030204" pitchFamily="34" charset="0"/>
                          <a:ea typeface="Calibri" panose="020F0502020204030204" pitchFamily="34" charset="0"/>
                          <a:cs typeface="Arial" panose="020B0604020202020204" pitchFamily="34" charset="0"/>
                        </a:rPr>
                        <a:t>Curriculum development that is contextually relevant but focused on systemic nature of HFE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Coordinate regional education programme development</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for curriculum development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CPR work to disseminate information to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560">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and stakeholders for curriculum development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Stand alone course covering IEA Core Competencies</a:t>
                      </a:r>
                      <a:endParaRPr lang="en-IN" sz="400" noProof="0" dirty="0">
                        <a:effectLst/>
                        <a:latin typeface="Lato" panose="020F0502020204030203" pitchFamily="34" charset="0"/>
                        <a:ea typeface="Lato" panose="020F0502020204030203" pitchFamily="34" charset="0"/>
                        <a:cs typeface="Lato" panose="020F0502020204030203"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Members of TCs from F/S or A/S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90263">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Constraints and affordances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Key stakeholders for programme implementation</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cxnSp>
        <p:nvCxnSpPr>
          <p:cNvPr id="11" name="Straight Arrow Connector 10">
            <a:extLst>
              <a:ext uri="{FF2B5EF4-FFF2-40B4-BE49-F238E27FC236}">
                <a16:creationId xmlns:a16="http://schemas.microsoft.com/office/drawing/2014/main" id="{663A2D2D-9E36-50F8-F6DE-B740197FCE51}"/>
              </a:ext>
            </a:extLst>
          </p:cNvPr>
          <p:cNvCxnSpPr>
            <a:cxnSpLocks/>
          </p:cNvCxnSpPr>
          <p:nvPr/>
        </p:nvCxnSpPr>
        <p:spPr>
          <a:xfrm flipH="1">
            <a:off x="2765425" y="660400"/>
            <a:ext cx="549433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ED38A23E-B0B1-5D54-C8F5-A8E1C4726467}"/>
              </a:ext>
            </a:extLst>
          </p:cNvPr>
          <p:cNvCxnSpPr>
            <a:cxnSpLocks/>
          </p:cNvCxnSpPr>
          <p:nvPr/>
        </p:nvCxnSpPr>
        <p:spPr>
          <a:xfrm>
            <a:off x="1736725" y="1203325"/>
            <a:ext cx="0" cy="27289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re 1">
            <a:extLst>
              <a:ext uri="{FF2B5EF4-FFF2-40B4-BE49-F238E27FC236}">
                <a16:creationId xmlns:a16="http://schemas.microsoft.com/office/drawing/2014/main" id="{E8236489-18FA-7411-2D55-F065809F72BD}"/>
              </a:ext>
            </a:extLst>
          </p:cNvPr>
          <p:cNvSpPr>
            <a:spLocks noGrp="1" noChangeArrowheads="1"/>
          </p:cNvSpPr>
          <p:nvPr>
            <p:ph type="title"/>
          </p:nvPr>
        </p:nvSpPr>
        <p:spPr>
          <a:xfrm>
            <a:off x="936625" y="-225425"/>
            <a:ext cx="6932613" cy="1104900"/>
          </a:xfrm>
        </p:spPr>
        <p:txBody>
          <a:bodyPr/>
          <a:lstStyle/>
          <a:p>
            <a:pPr algn="ctr" eaLnBrk="1" hangingPunct="1"/>
            <a:r>
              <a:rPr lang="en-IN" sz="2800" noProof="0" dirty="0"/>
              <a:t>HFE Training programme for Vietnam</a:t>
            </a:r>
          </a:p>
        </p:txBody>
      </p:sp>
      <p:sp>
        <p:nvSpPr>
          <p:cNvPr id="3" name="Espace réservé du texte 2">
            <a:extLst>
              <a:ext uri="{FF2B5EF4-FFF2-40B4-BE49-F238E27FC236}">
                <a16:creationId xmlns:a16="http://schemas.microsoft.com/office/drawing/2014/main" id="{97E1234D-3C07-BA9C-9DDA-AD792E5BF311}"/>
              </a:ext>
            </a:extLst>
          </p:cNvPr>
          <p:cNvSpPr>
            <a:spLocks noGrp="1"/>
          </p:cNvSpPr>
          <p:nvPr>
            <p:ph type="body" idx="1"/>
          </p:nvPr>
        </p:nvSpPr>
        <p:spPr>
          <a:xfrm>
            <a:off x="661988" y="604838"/>
            <a:ext cx="3868737" cy="369887"/>
          </a:xfrm>
          <a:solidFill>
            <a:schemeClr val="accent2">
              <a:lumMod val="40000"/>
              <a:lumOff val="60000"/>
            </a:schemeClr>
          </a:solidFill>
        </p:spPr>
        <p:txBody>
          <a:bodyPr/>
          <a:lstStyle/>
          <a:p>
            <a:pPr eaLnBrk="1" hangingPunct="1">
              <a:defRPr/>
            </a:pPr>
            <a:r>
              <a:rPr lang="en-IN" noProof="0" dirty="0"/>
              <a:t>Value-add</a:t>
            </a:r>
          </a:p>
        </p:txBody>
      </p:sp>
      <p:sp>
        <p:nvSpPr>
          <p:cNvPr id="10" name="コンテンツ プレースホルダー 3">
            <a:extLst>
              <a:ext uri="{FF2B5EF4-FFF2-40B4-BE49-F238E27FC236}">
                <a16:creationId xmlns:a16="http://schemas.microsoft.com/office/drawing/2014/main" id="{713F20DF-34A6-F206-81E9-436C0B7464BD}"/>
              </a:ext>
            </a:extLst>
          </p:cNvPr>
          <p:cNvSpPr>
            <a:spLocks noGrp="1"/>
          </p:cNvSpPr>
          <p:nvPr>
            <p:ph sz="half" idx="2"/>
          </p:nvPr>
        </p:nvSpPr>
        <p:spPr>
          <a:xfrm>
            <a:off x="646113" y="1014413"/>
            <a:ext cx="3868737" cy="1784350"/>
          </a:xfrm>
          <a:solidFill>
            <a:schemeClr val="accent2">
              <a:lumMod val="40000"/>
              <a:lumOff val="60000"/>
            </a:schemeClr>
          </a:solidFill>
        </p:spPr>
        <p:txBody>
          <a:bodyPr rtlCol="0">
            <a:normAutofit lnSpcReduction="10000"/>
          </a:bodyPr>
          <a:lstStyle/>
          <a:p>
            <a:pPr>
              <a:defRPr/>
            </a:pPr>
            <a:r>
              <a:rPr lang="en-IN" sz="1200" noProof="0" dirty="0">
                <a:latin typeface="Verdana" panose="020B0604030504040204" pitchFamily="34" charset="0"/>
                <a:ea typeface="Verdana" panose="020B0604030504040204" pitchFamily="34" charset="0"/>
              </a:rPr>
              <a:t>Vietnam has significant HFE expertise, but the programmes carried out are not in accordance with the concepts of High Quality HFE.</a:t>
            </a:r>
          </a:p>
          <a:p>
            <a:pPr>
              <a:defRPr/>
            </a:pPr>
            <a:r>
              <a:rPr lang="en-IN" sz="1200" noProof="0" dirty="0">
                <a:latin typeface="Verdana" panose="020B0604030504040204" pitchFamily="34" charset="0"/>
                <a:ea typeface="Verdana" panose="020B0604030504040204" pitchFamily="34" charset="0"/>
              </a:rPr>
              <a:t>Training the trainers is a high-level project of the IEA with which this project is aligned</a:t>
            </a:r>
          </a:p>
          <a:p>
            <a:pPr>
              <a:defRPr/>
            </a:pPr>
            <a:r>
              <a:rPr lang="en-IN" sz="1200" noProof="0" dirty="0">
                <a:latin typeface="Verdana" panose="020B0604030504040204" pitchFamily="34" charset="0"/>
                <a:ea typeface="Verdana" panose="020B0604030504040204" pitchFamily="34" charset="0"/>
              </a:rPr>
              <a:t>Creation of the programme is likely to lead to the formation of a Vietnamese Human Factors and Ergonomics Society, and its entry into the ACED and IEA..</a:t>
            </a:r>
          </a:p>
          <a:p>
            <a:pPr marL="0" indent="0" eaLnBrk="1" fontAlgn="auto" hangingPunct="1">
              <a:spcAft>
                <a:spcPts val="0"/>
              </a:spcAft>
              <a:buFont typeface="Arial" panose="020B0604020202020204" pitchFamily="34" charset="0"/>
              <a:buNone/>
              <a:defRPr/>
            </a:pPr>
            <a:endParaRPr lang="en-IN" sz="1200" noProof="0" dirty="0">
              <a:solidFill>
                <a:srgbClr val="666666"/>
              </a:solidFill>
              <a:latin typeface="Verdana" panose="020B0604030504040204" pitchFamily="34" charset="0"/>
              <a:ea typeface="Verdana" panose="020B0604030504040204" pitchFamily="34" charset="0"/>
            </a:endParaRPr>
          </a:p>
          <a:p>
            <a:pPr marL="0" indent="0" algn="just" eaLnBrk="1" fontAlgn="auto" hangingPunct="1">
              <a:spcBef>
                <a:spcPts val="0"/>
              </a:spcBef>
              <a:spcAft>
                <a:spcPts val="0"/>
              </a:spcAft>
              <a:buFont typeface="Arial" panose="020B0604020202020204" pitchFamily="34" charset="0"/>
              <a:buNone/>
              <a:defRPr/>
            </a:pPr>
            <a:endParaRPr lang="en-IN" sz="1200" noProof="0" dirty="0">
              <a:latin typeface="Verdana" panose="020B0604030504040204" pitchFamily="34" charset="0"/>
            </a:endParaRPr>
          </a:p>
        </p:txBody>
      </p:sp>
      <p:sp>
        <p:nvSpPr>
          <p:cNvPr id="18437" name="Espace réservé du texte 3">
            <a:extLst>
              <a:ext uri="{FF2B5EF4-FFF2-40B4-BE49-F238E27FC236}">
                <a16:creationId xmlns:a16="http://schemas.microsoft.com/office/drawing/2014/main" id="{7C7B81F5-A326-76EB-B0E8-435F4DF8AA2C}"/>
              </a:ext>
            </a:extLst>
          </p:cNvPr>
          <p:cNvSpPr>
            <a:spLocks noGrp="1" noChangeArrowheads="1"/>
          </p:cNvSpPr>
          <p:nvPr>
            <p:ph type="body" sz="quarter" idx="3"/>
          </p:nvPr>
        </p:nvSpPr>
        <p:spPr>
          <a:xfrm>
            <a:off x="4641850" y="604838"/>
            <a:ext cx="4316413" cy="392112"/>
          </a:xfrm>
          <a:solidFill>
            <a:srgbClr val="66FF99"/>
          </a:solidFill>
        </p:spPr>
        <p:txBody>
          <a:bodyPr/>
          <a:lstStyle/>
          <a:p>
            <a:pPr eaLnBrk="1" hangingPunct="1"/>
            <a:r>
              <a:rPr lang="en-IN" noProof="0" dirty="0"/>
              <a:t>Alignment with IEA Goals</a:t>
            </a:r>
            <a:endParaRPr lang="en-IN" noProof="0" dirty="0">
              <a:ea typeface="メイリオ" panose="020B0604030504040204" pitchFamily="34" charset="-128"/>
            </a:endParaRPr>
          </a:p>
        </p:txBody>
      </p:sp>
      <p:sp>
        <p:nvSpPr>
          <p:cNvPr id="18438" name="Espace réservé du contenu 4">
            <a:extLst>
              <a:ext uri="{FF2B5EF4-FFF2-40B4-BE49-F238E27FC236}">
                <a16:creationId xmlns:a16="http://schemas.microsoft.com/office/drawing/2014/main" id="{2247416B-785D-23F9-8BE0-56F7A2533FB4}"/>
              </a:ext>
            </a:extLst>
          </p:cNvPr>
          <p:cNvSpPr>
            <a:spLocks noGrp="1" noChangeArrowheads="1"/>
          </p:cNvSpPr>
          <p:nvPr>
            <p:ph sz="quarter" idx="4"/>
          </p:nvPr>
        </p:nvSpPr>
        <p:spPr>
          <a:xfrm>
            <a:off x="4645025" y="1028700"/>
            <a:ext cx="4316413" cy="1784350"/>
          </a:xfrm>
          <a:solidFill>
            <a:srgbClr val="66FF99"/>
          </a:solidFill>
        </p:spPr>
        <p:txBody>
          <a:bodyPr/>
          <a:lstStyle/>
          <a:p>
            <a:pPr eaLnBrk="1" hangingPunct="1"/>
            <a:r>
              <a:rPr lang="en-IN" sz="1100" noProof="0" dirty="0">
                <a:latin typeface="Verdana" panose="020B0604030504040204" pitchFamily="34" charset="0"/>
                <a:ea typeface="メイリオ" panose="020B0604030504040204" pitchFamily="34" charset="-128"/>
              </a:rPr>
              <a:t>Increase stakeholder engagement (Policy 1)</a:t>
            </a:r>
          </a:p>
          <a:p>
            <a:pPr eaLnBrk="1" hangingPunct="1"/>
            <a:r>
              <a:rPr lang="en-IN" sz="1100" noProof="0" dirty="0">
                <a:latin typeface="Verdana" panose="020B0604030504040204" pitchFamily="34" charset="0"/>
                <a:ea typeface="メイリオ" panose="020B0604030504040204" pitchFamily="34" charset="-128"/>
              </a:rPr>
              <a:t>Reinforce collaboration within the regional HFE network (ACED) (Policy 2)</a:t>
            </a:r>
          </a:p>
          <a:p>
            <a:pPr eaLnBrk="1" hangingPunct="1"/>
            <a:r>
              <a:rPr lang="en-IN" sz="1100" noProof="0" dirty="0">
                <a:latin typeface="Verdana" panose="020B0604030504040204" pitchFamily="34" charset="0"/>
                <a:ea typeface="メイリオ" panose="020B0604030504040204" pitchFamily="34" charset="-128"/>
              </a:rPr>
              <a:t>Contribute to the development of science and practice of HFE in the region (Policy 3)</a:t>
            </a:r>
          </a:p>
          <a:p>
            <a:pPr eaLnBrk="1" hangingPunct="1"/>
            <a:r>
              <a:rPr lang="en-IN" sz="1100" noProof="0" dirty="0">
                <a:latin typeface="Verdana" panose="020B0604030504040204" pitchFamily="34" charset="0"/>
                <a:ea typeface="メイリオ" panose="020B0604030504040204" pitchFamily="34" charset="-128"/>
              </a:rPr>
              <a:t>To enhance the contribution IEA in promoting HFE Education (Policy 4)</a:t>
            </a:r>
          </a:p>
          <a:p>
            <a:pPr eaLnBrk="1" hangingPunct="1"/>
            <a:r>
              <a:rPr lang="en-IN" sz="1100" noProof="0" dirty="0">
                <a:latin typeface="Verdana" panose="020B0604030504040204" pitchFamily="34" charset="0"/>
                <a:ea typeface="メイリオ" panose="020B0604030504040204" pitchFamily="34" charset="-128"/>
              </a:rPr>
              <a:t>Maintain a future focus for the development of HFE in the Asia region (Policy 7) </a:t>
            </a:r>
            <a:endParaRPr lang="en-IN" sz="1100" noProof="0" dirty="0">
              <a:ea typeface="メイリオ" panose="020B0604030504040204" pitchFamily="34" charset="-128"/>
            </a:endParaRPr>
          </a:p>
        </p:txBody>
      </p:sp>
      <p:sp>
        <p:nvSpPr>
          <p:cNvPr id="18439" name="Espace réservé du texte 2">
            <a:extLst>
              <a:ext uri="{FF2B5EF4-FFF2-40B4-BE49-F238E27FC236}">
                <a16:creationId xmlns:a16="http://schemas.microsoft.com/office/drawing/2014/main" id="{52FE5C07-88EB-716A-3E51-438BA1D4338A}"/>
              </a:ext>
            </a:extLst>
          </p:cNvPr>
          <p:cNvSpPr txBox="1">
            <a:spLocks noChangeArrowheads="1"/>
          </p:cNvSpPr>
          <p:nvPr/>
        </p:nvSpPr>
        <p:spPr bwMode="auto">
          <a:xfrm>
            <a:off x="661988" y="2933700"/>
            <a:ext cx="3868737" cy="417513"/>
          </a:xfrm>
          <a:prstGeom prst="rect">
            <a:avLst/>
          </a:prstGeom>
          <a:solidFill>
            <a:srgbClr val="DAD4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1800" b="1" noProof="0" dirty="0"/>
              <a:t>Stakeholder Needs to be met</a:t>
            </a:r>
          </a:p>
        </p:txBody>
      </p:sp>
      <p:sp>
        <p:nvSpPr>
          <p:cNvPr id="6152" name="コンテンツ プレースホルダー 3">
            <a:extLst>
              <a:ext uri="{FF2B5EF4-FFF2-40B4-BE49-F238E27FC236}">
                <a16:creationId xmlns:a16="http://schemas.microsoft.com/office/drawing/2014/main" id="{9F6371E5-17C4-4268-0E26-C66F631CEAFF}"/>
              </a:ext>
            </a:extLst>
          </p:cNvPr>
          <p:cNvSpPr txBox="1">
            <a:spLocks noChangeArrowheads="1"/>
          </p:cNvSpPr>
          <p:nvPr/>
        </p:nvSpPr>
        <p:spPr bwMode="auto">
          <a:xfrm>
            <a:off x="633413" y="3389313"/>
            <a:ext cx="3868737" cy="1311275"/>
          </a:xfrm>
          <a:prstGeom prst="rect">
            <a:avLst/>
          </a:prstGeom>
          <a:solidFill>
            <a:srgbClr val="DAD454"/>
          </a:solidFill>
          <a:ln>
            <a:noFill/>
          </a:ln>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marL="285750" indent="-285750">
              <a:spcBef>
                <a:spcPts val="300"/>
              </a:spcBef>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Need for trained HFE personnel as faculty for HFE programmes</a:t>
            </a:r>
          </a:p>
          <a:p>
            <a:pPr marL="285750" indent="-285750">
              <a:spcBef>
                <a:spcPts val="300"/>
              </a:spcBef>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Creation of a pool of qualified HFE personnel for industry</a:t>
            </a:r>
          </a:p>
          <a:p>
            <a:pPr marL="285750" indent="-285750">
              <a:spcBef>
                <a:spcPts val="300"/>
              </a:spcBef>
              <a:spcAft>
                <a:spcPts val="0"/>
              </a:spcAft>
              <a:defRPr/>
            </a:pPr>
            <a:r>
              <a:rPr lang="en-IN" sz="1100" kern="100" noProof="0" dirty="0">
                <a:latin typeface="Verdana" panose="020B0604030504040204" pitchFamily="34" charset="0"/>
                <a:ea typeface="Verdana" panose="020B0604030504040204" pitchFamily="34" charset="0"/>
                <a:cs typeface="Arial" panose="020B0604020202020204" pitchFamily="34" charset="0"/>
              </a:rPr>
              <a:t>Access to regional HFE networks (ACED) and global networks (IEA)</a:t>
            </a:r>
            <a:endParaRPr lang="en-IN" sz="1600" noProof="0" dirty="0">
              <a:latin typeface="Verdana" panose="020B0604030504040204" pitchFamily="34" charset="0"/>
            </a:endParaRPr>
          </a:p>
        </p:txBody>
      </p:sp>
      <p:sp>
        <p:nvSpPr>
          <p:cNvPr id="18441" name="Espace réservé du texte 3">
            <a:extLst>
              <a:ext uri="{FF2B5EF4-FFF2-40B4-BE49-F238E27FC236}">
                <a16:creationId xmlns:a16="http://schemas.microsoft.com/office/drawing/2014/main" id="{8D9B584F-FD12-4B89-7B48-EE8B8134A32F}"/>
              </a:ext>
            </a:extLst>
          </p:cNvPr>
          <p:cNvSpPr txBox="1">
            <a:spLocks noChangeArrowheads="1"/>
          </p:cNvSpPr>
          <p:nvPr/>
        </p:nvSpPr>
        <p:spPr bwMode="auto">
          <a:xfrm>
            <a:off x="4641850" y="2962275"/>
            <a:ext cx="4316413" cy="403225"/>
          </a:xfrm>
          <a:prstGeom prst="rect">
            <a:avLst/>
          </a:prstGeom>
          <a:solidFill>
            <a:srgbClr val="79D9D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b"/>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34290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68580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0287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37160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18288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2860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7432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20040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lnSpc>
                <a:spcPct val="100000"/>
              </a:lnSpc>
              <a:spcBef>
                <a:spcPct val="0"/>
              </a:spcBef>
              <a:buFont typeface="Arial" panose="020B0604020202020204" pitchFamily="34" charset="0"/>
              <a:buNone/>
            </a:pPr>
            <a:r>
              <a:rPr lang="en-IN" sz="1800" b="1" noProof="0" dirty="0"/>
              <a:t>Project outline including status </a:t>
            </a:r>
          </a:p>
        </p:txBody>
      </p:sp>
      <p:sp>
        <p:nvSpPr>
          <p:cNvPr id="12298" name="Espace réservé du contenu 4">
            <a:extLst>
              <a:ext uri="{FF2B5EF4-FFF2-40B4-BE49-F238E27FC236}">
                <a16:creationId xmlns:a16="http://schemas.microsoft.com/office/drawing/2014/main" id="{8E20F783-3F40-EFEC-764E-F4C85BF4E6C4}"/>
              </a:ext>
            </a:extLst>
          </p:cNvPr>
          <p:cNvSpPr txBox="1">
            <a:spLocks noChangeArrowheads="1"/>
          </p:cNvSpPr>
          <p:nvPr/>
        </p:nvSpPr>
        <p:spPr bwMode="auto">
          <a:xfrm>
            <a:off x="4641850" y="3403601"/>
            <a:ext cx="4319244" cy="1311275"/>
          </a:xfrm>
          <a:prstGeom prst="rect">
            <a:avLst/>
          </a:prstGeom>
          <a:solidFill>
            <a:srgbClr val="79D9D7"/>
          </a:solidFill>
          <a:ln>
            <a:noFill/>
          </a:ln>
        </p:spPr>
        <p:txBody>
          <a:bodyPr/>
          <a:lstStyle>
            <a:lvl1pPr marL="171450" indent="-171450"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spcBef>
                <a:spcPct val="0"/>
              </a:spcBef>
              <a:defRPr/>
            </a:pPr>
            <a:r>
              <a:rPr lang="en-IN" sz="1100" b="1" noProof="0" dirty="0">
                <a:highlight>
                  <a:srgbClr val="00FF00"/>
                </a:highlight>
                <a:latin typeface="Verdana" panose="020B0604030504040204" pitchFamily="34" charset="0"/>
              </a:rPr>
              <a:t>Knowledge of HFE activities and status in Vietnam</a:t>
            </a:r>
          </a:p>
          <a:p>
            <a:pPr eaLnBrk="1" hangingPunct="1">
              <a:spcBef>
                <a:spcPct val="0"/>
              </a:spcBef>
              <a:defRPr/>
            </a:pPr>
            <a:r>
              <a:rPr lang="en-IN" sz="1100" b="1" noProof="0" dirty="0">
                <a:highlight>
                  <a:srgbClr val="00FF00"/>
                </a:highlight>
                <a:latin typeface="Verdana" panose="020B0604030504040204" pitchFamily="34" charset="0"/>
              </a:rPr>
              <a:t>Exploration and understanding of needs and demands.</a:t>
            </a:r>
          </a:p>
          <a:p>
            <a:pPr eaLnBrk="1" hangingPunct="1">
              <a:spcBef>
                <a:spcPct val="0"/>
              </a:spcBef>
              <a:defRPr/>
            </a:pPr>
            <a:r>
              <a:rPr lang="en-IN" sz="1100" b="1" noProof="0" dirty="0">
                <a:highlight>
                  <a:srgbClr val="FFFF00"/>
                </a:highlight>
                <a:latin typeface="Verdana" panose="020B0604030504040204" pitchFamily="34" charset="0"/>
              </a:rPr>
              <a:t>Finalizing the details of Training Programme(s) – virtual and physical.</a:t>
            </a:r>
          </a:p>
          <a:p>
            <a:pPr eaLnBrk="1" hangingPunct="1">
              <a:spcBef>
                <a:spcPct val="0"/>
              </a:spcBef>
              <a:defRPr/>
            </a:pPr>
            <a:r>
              <a:rPr lang="en-IN" sz="1100" noProof="0" dirty="0">
                <a:latin typeface="Verdana" panose="020B0604030504040204" pitchFamily="34" charset="0"/>
              </a:rPr>
              <a:t>Creation of a Vietnamese Human Factors and Ergonomics Society, and its induction into ACED and IEA</a:t>
            </a:r>
          </a:p>
        </p:txBody>
      </p:sp>
      <p:sp>
        <p:nvSpPr>
          <p:cNvPr id="2" name="TextBox 1">
            <a:extLst>
              <a:ext uri="{FF2B5EF4-FFF2-40B4-BE49-F238E27FC236}">
                <a16:creationId xmlns:a16="http://schemas.microsoft.com/office/drawing/2014/main" id="{3A3DA877-3AD7-CF6C-C106-0BB0CE140FCF}"/>
              </a:ext>
            </a:extLst>
          </p:cNvPr>
          <p:cNvSpPr txBox="1"/>
          <p:nvPr/>
        </p:nvSpPr>
        <p:spPr>
          <a:xfrm>
            <a:off x="633413" y="4456113"/>
            <a:ext cx="3868737" cy="307975"/>
          </a:xfrm>
          <a:prstGeom prst="rect">
            <a:avLst/>
          </a:prstGeom>
          <a:solidFill>
            <a:schemeClr val="bg1">
              <a:lumMod val="75000"/>
            </a:schemeClr>
          </a:solidFill>
        </p:spPr>
        <p:txBody>
          <a:bodyPr>
            <a:spAutoFit/>
          </a:bodyPr>
          <a:lstStyle/>
          <a:p>
            <a:pPr algn="ctr">
              <a:defRPr/>
            </a:pPr>
            <a:r>
              <a:rPr lang="en-IN" sz="1400" b="1" noProof="0" dirty="0">
                <a:solidFill>
                  <a:srgbClr val="FF0000"/>
                </a:solidFill>
              </a:rPr>
              <a:t>This project is continued from the previous term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a:extLst>
              <a:ext uri="{FF2B5EF4-FFF2-40B4-BE49-F238E27FC236}">
                <a16:creationId xmlns:a16="http://schemas.microsoft.com/office/drawing/2014/main" id="{463C3D3B-FB5D-977B-3A20-874988B9B7D4}"/>
              </a:ext>
            </a:extLst>
          </p:cNvPr>
          <p:cNvSpPr>
            <a:spLocks noGrp="1"/>
          </p:cNvSpPr>
          <p:nvPr>
            <p:ph type="title"/>
          </p:nvPr>
        </p:nvSpPr>
        <p:spPr>
          <a:xfrm>
            <a:off x="628650" y="-223838"/>
            <a:ext cx="7886700" cy="790576"/>
          </a:xfrm>
        </p:spPr>
        <p:txBody>
          <a:bodyPr rtlCol="0">
            <a:normAutofit fontScale="90000"/>
          </a:bodyPr>
          <a:lstStyle/>
          <a:p>
            <a:pPr algn="ctr" eaLnBrk="1" fontAlgn="auto" hangingPunct="1">
              <a:spcAft>
                <a:spcPts val="0"/>
              </a:spcAft>
              <a:defRPr/>
            </a:pPr>
            <a:r>
              <a:rPr lang="en-IN" sz="2800" noProof="0" dirty="0">
                <a:solidFill>
                  <a:schemeClr val="tx1">
                    <a:lumMod val="75000"/>
                    <a:lumOff val="25000"/>
                  </a:schemeClr>
                </a:solidFill>
              </a:rPr>
              <a:t>What stakeholders are involved in project &amp; how?</a:t>
            </a:r>
          </a:p>
        </p:txBody>
      </p:sp>
      <p:graphicFrame>
        <p:nvGraphicFramePr>
          <p:cNvPr id="5" name="Table 4">
            <a:extLst>
              <a:ext uri="{FF2B5EF4-FFF2-40B4-BE49-F238E27FC236}">
                <a16:creationId xmlns:a16="http://schemas.microsoft.com/office/drawing/2014/main" id="{BB9B7789-B982-45E3-1208-0185C08618C3}"/>
              </a:ext>
            </a:extLst>
          </p:cNvPr>
          <p:cNvGraphicFramePr>
            <a:graphicFrameLocks noGrp="1"/>
          </p:cNvGraphicFramePr>
          <p:nvPr>
            <p:extLst>
              <p:ext uri="{D42A27DB-BD31-4B8C-83A1-F6EECF244321}">
                <p14:modId xmlns:p14="http://schemas.microsoft.com/office/powerpoint/2010/main" val="3551330541"/>
              </p:ext>
            </p:extLst>
          </p:nvPr>
        </p:nvGraphicFramePr>
        <p:xfrm>
          <a:off x="501650" y="311150"/>
          <a:ext cx="8361363" cy="4543427"/>
        </p:xfrm>
        <a:graphic>
          <a:graphicData uri="http://schemas.openxmlformats.org/drawingml/2006/table">
            <a:tbl>
              <a:tblPr firstRow="1" firstCol="1" bandRow="1">
                <a:tableStyleId>{69012ECD-51FC-41F1-AA8D-1B2483CD663E}</a:tableStyleId>
              </a:tblPr>
              <a:tblGrid>
                <a:gridCol w="1044149">
                  <a:extLst>
                    <a:ext uri="{9D8B030D-6E8A-4147-A177-3AD203B41FA5}">
                      <a16:colId xmlns:a16="http://schemas.microsoft.com/office/drawing/2014/main" val="20000"/>
                    </a:ext>
                  </a:extLst>
                </a:gridCol>
                <a:gridCol w="3133069">
                  <a:extLst>
                    <a:ext uri="{9D8B030D-6E8A-4147-A177-3AD203B41FA5}">
                      <a16:colId xmlns:a16="http://schemas.microsoft.com/office/drawing/2014/main" val="20001"/>
                    </a:ext>
                  </a:extLst>
                </a:gridCol>
                <a:gridCol w="2640595">
                  <a:extLst>
                    <a:ext uri="{9D8B030D-6E8A-4147-A177-3AD203B41FA5}">
                      <a16:colId xmlns:a16="http://schemas.microsoft.com/office/drawing/2014/main" val="20002"/>
                    </a:ext>
                  </a:extLst>
                </a:gridCol>
                <a:gridCol w="1543550">
                  <a:extLst>
                    <a:ext uri="{9D8B030D-6E8A-4147-A177-3AD203B41FA5}">
                      <a16:colId xmlns:a16="http://schemas.microsoft.com/office/drawing/2014/main" val="20003"/>
                    </a:ext>
                  </a:extLst>
                </a:gridCol>
              </a:tblGrid>
              <a:tr h="466023">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Group </a:t>
                      </a:r>
                      <a:r>
                        <a:rPr lang="en-IN" sz="1000" noProof="0" dirty="0">
                          <a:effectLst/>
                          <a:latin typeface="Lato" panose="020F0502020204030203" pitchFamily="34" charset="0"/>
                          <a:ea typeface="Lato" panose="020F0502020204030203" pitchFamily="34" charset="0"/>
                          <a:cs typeface="Lato" panose="020F0502020204030203" pitchFamily="34" charset="0"/>
                        </a:rPr>
                        <a:t>+ category*</a:t>
                      </a:r>
                    </a:p>
                  </a:txBody>
                  <a:tcPr marL="18980" marR="189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G</a:t>
                      </a:r>
                      <a:r>
                        <a:rPr lang="en-IN" sz="1100" noProof="0" dirty="0">
                          <a:effectLst/>
                          <a:latin typeface="Lato" panose="020F0502020204030203" pitchFamily="34" charset="0"/>
                          <a:ea typeface="Lato" panose="020F0502020204030203" pitchFamily="34" charset="0"/>
                          <a:cs typeface="Lato" panose="020F0502020204030203" pitchFamily="34" charset="0"/>
                        </a:rPr>
                        <a:t>roup’s</a:t>
                      </a:r>
                      <a:r>
                        <a:rPr lang="en-IN" sz="1000" noProof="0" dirty="0">
                          <a:effectLst/>
                          <a:latin typeface="Lato" panose="020F0502020204030203" pitchFamily="34" charset="0"/>
                          <a:ea typeface="Lato" panose="020F0502020204030203" pitchFamily="34" charset="0"/>
                          <a:cs typeface="Lato" panose="020F0502020204030203" pitchFamily="34" charset="0"/>
                        </a:rPr>
                        <a:t> role within Project</a:t>
                      </a:r>
                    </a:p>
                  </a:txBody>
                  <a:tcPr marL="18980" marR="18980" marT="0" marB="0" anchor="ctr">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100" noProof="0" dirty="0">
                          <a:effectLst/>
                          <a:latin typeface="Lato" panose="020F0502020204030203" pitchFamily="34" charset="0"/>
                          <a:ea typeface="Lato" panose="020F0502020204030203" pitchFamily="34" charset="0"/>
                          <a:cs typeface="Lato" panose="020F0502020204030203" pitchFamily="34" charset="0"/>
                        </a:rPr>
                        <a:t>Individual</a:t>
                      </a: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Individual’s role within project</a:t>
                      </a:r>
                    </a:p>
                  </a:txBody>
                  <a:tcPr marL="18980" marR="18980"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41442">
                <a:tc>
                  <a:txBody>
                    <a:bodyPr/>
                    <a:lstStyle/>
                    <a:p>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IEA Executive committee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I</a:t>
                      </a:r>
                      <a:endPar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Arial" panose="020B0604020202020204" pitchFamily="34" charset="0"/>
                        <a:buChar char="•"/>
                      </a:pPr>
                      <a:r>
                        <a:rPr kumimoji="1" lang="en-IN" sz="900" i="1" kern="1200" noProof="0" dirty="0">
                          <a:solidFill>
                            <a:schemeClr val="tx1"/>
                          </a:solidFill>
                          <a:effectLst/>
                          <a:latin typeface="+mn-lt"/>
                          <a:ea typeface="+mn-ea"/>
                          <a:cs typeface="+mn-cs"/>
                        </a:rPr>
                        <a:t>Project oversight</a:t>
                      </a:r>
                      <a:endParaRPr kumimoji="1" lang="en-IN" sz="900" kern="1200" noProof="0" dirty="0">
                        <a:solidFill>
                          <a:schemeClr val="tx1"/>
                        </a:solidFill>
                        <a:effectLst/>
                        <a:latin typeface="+mn-lt"/>
                        <a:ea typeface="+mn-ea"/>
                        <a:cs typeface="+mn-cs"/>
                      </a:endParaRPr>
                    </a:p>
                    <a:p>
                      <a:pPr marL="90488" indent="-90488">
                        <a:buFont typeface="Arial" panose="020B0604020202020204" pitchFamily="34" charset="0"/>
                        <a:buChar char="•"/>
                      </a:pPr>
                      <a:r>
                        <a:rPr kumimoji="1" lang="en-IN" sz="900" i="1" kern="1200" noProof="0" dirty="0">
                          <a:solidFill>
                            <a:schemeClr val="tx1"/>
                          </a:solidFill>
                          <a:effectLst/>
                          <a:latin typeface="+mn-lt"/>
                          <a:ea typeface="+mn-ea"/>
                          <a:cs typeface="+mn-cs"/>
                        </a:rPr>
                        <a:t>High level stakeholder engagement </a:t>
                      </a:r>
                      <a:endParaRPr lang="en-IN" sz="900" noProof="0" dirty="0">
                        <a:effectLst/>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Jose Orlando Gomes </a:t>
                      </a: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Andrew Thatcher</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Initiator (I)</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45719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10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 PSE and DP</a:t>
                      </a:r>
                      <a:endParaRPr lang="en-IN" sz="10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10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Project facilitation together with ACED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Facilitation of involvement of international faculty</a:t>
                      </a:r>
                      <a:endParaRPr lang="en-IN" sz="900"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buFont typeface="Arial" panose="020B0604020202020204" pitchFamily="34" charset="0"/>
                        <a:buChar char="•"/>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ID</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Anindya Ganguli, </a:t>
                      </a:r>
                      <a:r>
                        <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Liang Ma, Jennifer Guiterrez</a:t>
                      </a:r>
                    </a:p>
                    <a:p>
                      <a:pPr marL="171450" lvl="0" indent="-171450">
                        <a:buFont typeface="Arial" panose="020B0604020202020204" pitchFamily="34" charset="0"/>
                        <a:buChar char="•"/>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PSE</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Verena Nitsch</a:t>
                      </a:r>
                      <a:endPar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endParaRPr>
                    </a:p>
                    <a:p>
                      <a:pPr marL="171450" indent="-171450">
                        <a:buFont typeface="Arial" panose="020B0604020202020204" pitchFamily="34" charset="0"/>
                        <a:buChar char="•"/>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DP</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Wei Zhang </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Initiator (I)</a:t>
                      </a:r>
                    </a:p>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(A)</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58365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ACED</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 E, A</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project lead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Co-ordination of ACED and IEA meetings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Co-ordinate and participation in stakeholder and curriculum workshop</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Frederick Tey</a:t>
                      </a:r>
                    </a:p>
                    <a:p>
                      <a:pPr marL="171450" marR="0" lvl="0" indent="-1714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Anindya Ganguli </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Initiator (I)</a:t>
                      </a:r>
                    </a:p>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(A)</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(D)</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72707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Federated Societies in the region</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Collaboration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Identification of interested universities and associated stakeholders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Development and 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CES</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(China),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ISE</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(India),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PEI</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(Indonesia),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JES</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(Japan),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HFEM</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(Malaysia), </a:t>
                      </a:r>
                      <a:r>
                        <a:rPr kumimoji="1" lang="en-IN" sz="900" b="1"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HFESP</a:t>
                      </a: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 (Philippines)</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(I)</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44022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Global Societies (HFES, CIEHF) </a:t>
                      </a:r>
                      <a:r>
                        <a:rPr lang="en-IN" sz="900" b="1" i="1" noProof="0" dirty="0">
                          <a:solidFill>
                            <a:srgbClr val="FF0000"/>
                          </a:solidFill>
                          <a:effectLst/>
                          <a:latin typeface="Lato" panose="020F0502020204030203" pitchFamily="34" charset="0"/>
                          <a:ea typeface="Calibri" panose="020F0502020204030204" pitchFamily="34" charset="0"/>
                          <a:cs typeface="Times New Roman" panose="02020603050405020304" pitchFamily="18" charset="0"/>
                        </a:rPr>
                        <a:t>E </a:t>
                      </a: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Guidance on curriculum development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Participation in participation in stakeholder and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HFES: Chris Reid</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CIEHF: Ben Peachy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0" lvl="0" indent="0">
                        <a:buFont typeface="Symbol" panose="05050102010706020507" pitchFamily="18" charset="2"/>
                        <a:buNone/>
                        <a:tabLst>
                          <a:tab pos="457200" algn="l"/>
                        </a:tabLst>
                      </a:pP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lnSpc>
                          <a:spcPct val="115000"/>
                        </a:lnSpc>
                        <a:spcAft>
                          <a:spcPts val="800"/>
                        </a:spcAft>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(E)</a:t>
                      </a:r>
                    </a:p>
                  </a:txBody>
                  <a:tcPr marL="18980" marR="189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969644">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IN" sz="900" b="1"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Regional universities and academics</a:t>
                      </a:r>
                      <a:endParaRPr lang="en-IN" sz="900" noProof="0" dirty="0">
                        <a:effectLst/>
                        <a:latin typeface="Calibri" panose="020F0502020204030204" pitchFamily="34" charset="0"/>
                        <a:ea typeface="Calibri" panose="020F0502020204030204" pitchFamily="34" charset="0"/>
                        <a:cs typeface="Times New Roman" panose="02020603050405020304" pitchFamily="18" charset="0"/>
                      </a:endParaRP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E, I, A</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90488" marR="0" lvl="0" indent="-904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Local experts in curriculum needs (i.e. what are the needs for science and practice)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marR="0" lvl="0" indent="-904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Conducting workshops for (1) stakeholder involvement and (2) curriculum workshop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Identify relevant stakeholders for implementation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90488" lvl="0" indent="-90488">
                        <a:buFont typeface="Symbol" panose="05050102010706020507" pitchFamily="18" charset="2"/>
                        <a:buChar char=""/>
                        <a:tabLst>
                          <a:tab pos="457200" algn="l"/>
                        </a:tabLst>
                      </a:pPr>
                      <a:r>
                        <a:rPr lang="en-IN" sz="900" i="1"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Participants in programme implementation (in various capacities) </a:t>
                      </a: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Tsinghua University</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de La Salle</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National University of Kyushu</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179388" lvl="0" indent="-179388">
                        <a:buFont typeface="Symbol" panose="05050102010706020507" pitchFamily="18" charset="2"/>
                        <a:buChar char=""/>
                        <a:tabLst>
                          <a:tab pos="457200" algn="l"/>
                        </a:tabLst>
                      </a:pPr>
                      <a:r>
                        <a:rPr lang="en-IN" sz="900" u="none" noProof="0" dirty="0">
                          <a:solidFill>
                            <a:srgbClr val="000000"/>
                          </a:solidFill>
                          <a:effectLst/>
                          <a:latin typeface="Lato" panose="020F0502020204030203" pitchFamily="34" charset="0"/>
                          <a:ea typeface="Calibri" panose="020F0502020204030204" pitchFamily="34" charset="0"/>
                          <a:cs typeface="Times New Roman" panose="02020603050405020304" pitchFamily="18" charset="0"/>
                        </a:rPr>
                        <a:t>University of Calcutta</a:t>
                      </a: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Faculty (E)</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Policy guidance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Implementation (A)</a:t>
                      </a:r>
                      <a:br>
                        <a:rPr lang="en-IN" sz="1000" noProof="0" dirty="0">
                          <a:effectLst/>
                          <a:latin typeface="Lato" panose="020F0502020204030203" pitchFamily="34" charset="0"/>
                          <a:ea typeface="Lato" panose="020F0502020204030203" pitchFamily="34" charset="0"/>
                          <a:cs typeface="Lato" panose="020F0502020204030203" pitchFamily="34" charset="0"/>
                        </a:rPr>
                      </a:br>
                      <a:endParaRPr lang="en-IN" sz="1000" noProof="0" dirty="0">
                        <a:effectLst/>
                        <a:latin typeface="Lato" panose="020F0502020204030203" pitchFamily="34" charset="0"/>
                        <a:ea typeface="Lato" panose="020F0502020204030203" pitchFamily="34" charset="0"/>
                        <a:cs typeface="Lato" panose="020F0502020204030203" pitchFamily="34" charset="0"/>
                      </a:endParaRP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558164">
                <a:tc>
                  <a:txBody>
                    <a:bodyPr/>
                    <a:lstStyle/>
                    <a:p>
                      <a:r>
                        <a:rPr lang="en-IN" sz="900" noProof="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External Stakeholders</a:t>
                      </a:r>
                    </a:p>
                    <a:p>
                      <a:r>
                        <a:rPr lang="en-IN" sz="900" noProof="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D, I, A</a:t>
                      </a:r>
                    </a:p>
                  </a:txBody>
                  <a:tcPr marL="19050" marR="19050"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lvl="0" indent="-171450">
                        <a:buFont typeface="Arial" panose="020B0604020202020204" pitchFamily="34" charset="0"/>
                        <a:buChar cha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Guidance</a:t>
                      </a:r>
                      <a:endPar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endParaRPr>
                    </a:p>
                    <a:p>
                      <a:pPr marL="171450" lvl="0" indent="-171450">
                        <a:buFont typeface="Arial" panose="020B0604020202020204" pitchFamily="34" charset="0"/>
                        <a:buChar cha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Coordination with local authorities</a:t>
                      </a:r>
                      <a:endPar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endParaRPr>
                    </a:p>
                    <a:p>
                      <a:pPr marL="171450" indent="-171450">
                        <a:buFont typeface="Arial" panose="020B0604020202020204" pitchFamily="34" charset="0"/>
                        <a:buChar cha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Coordination with local industry and academics</a:t>
                      </a:r>
                      <a:endParaRPr lang="en-IN" sz="900"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90488" lvl="0" indent="-90488">
                        <a:buFont typeface="Symbol" panose="05050102010706020507" pitchFamily="18" charset="2"/>
                        <a:buChar char=""/>
                        <a:tabLst>
                          <a:tab pos="457200" algn="l"/>
                        </a:tabLst>
                      </a:pPr>
                      <a:endParaRPr lang="en-IN" sz="900"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9388" marR="0" lvl="0" indent="-179388" algn="l" defTabSz="685800" rtl="0" eaLnBrk="1" fontAlgn="auto" latinLnBrk="0" hangingPunct="1">
                        <a:lnSpc>
                          <a:spcPct val="100000"/>
                        </a:lnSpc>
                        <a:spcBef>
                          <a:spcPts val="0"/>
                        </a:spcBef>
                        <a:spcAft>
                          <a:spcPts val="0"/>
                        </a:spcAft>
                        <a:buClrTx/>
                        <a:buSzTx/>
                        <a:buFont typeface="Symbol" panose="05050102010706020507" pitchFamily="18" charset="2"/>
                        <a:buChar char=""/>
                        <a:tabLst>
                          <a:tab pos="457200" algn="l"/>
                        </a:tabLst>
                        <a:defRPr/>
                      </a:pPr>
                      <a:r>
                        <a:rPr kumimoji="1" lang="en-IN" sz="900" i="1"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National Institute of Occupational and Environmental Health, Vietnam </a:t>
                      </a:r>
                      <a:endParaRPr lang="en-IN" sz="900" u="none" noProof="0" dirty="0">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179388" lvl="0" indent="-179388">
                        <a:buFont typeface="Symbol" panose="05050102010706020507" pitchFamily="18" charset="2"/>
                        <a:buChar char=""/>
                        <a:tabLst>
                          <a:tab pos="457200" algn="l"/>
                        </a:tabLst>
                      </a:pPr>
                      <a:endParaRPr lang="en-IN" sz="900" u="none" noProof="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19050" marR="19050"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685800" rtl="0" eaLnBrk="1" fontAlgn="auto" latinLnBrk="0" hangingPunct="1">
                        <a:lnSpc>
                          <a:spcPct val="115000"/>
                        </a:lnSpc>
                        <a:spcBef>
                          <a:spcPts val="0"/>
                        </a:spcBef>
                        <a:spcAft>
                          <a:spcPts val="800"/>
                        </a:spcAft>
                        <a:buClrTx/>
                        <a:buSzTx/>
                        <a:buFontTx/>
                        <a:buNone/>
                        <a:tabLst/>
                        <a:defRPr/>
                      </a:pPr>
                      <a:r>
                        <a:rPr lang="en-IN" sz="1000" noProof="0" dirty="0">
                          <a:effectLst/>
                          <a:latin typeface="Lato" panose="020F0502020204030203" pitchFamily="34" charset="0"/>
                          <a:ea typeface="Lato" panose="020F0502020204030203" pitchFamily="34" charset="0"/>
                          <a:cs typeface="Lato" panose="020F0502020204030203" pitchFamily="34" charset="0"/>
                        </a:rPr>
                        <a:t>Facillitator (D, I)</a:t>
                      </a:r>
                      <a:br>
                        <a:rPr lang="en-IN" sz="1000" noProof="0" dirty="0">
                          <a:effectLst/>
                          <a:latin typeface="Lato" panose="020F0502020204030203" pitchFamily="34" charset="0"/>
                          <a:ea typeface="Lato" panose="020F0502020204030203" pitchFamily="34" charset="0"/>
                          <a:cs typeface="Lato" panose="020F0502020204030203" pitchFamily="34" charset="0"/>
                        </a:rPr>
                      </a:br>
                      <a:r>
                        <a:rPr lang="en-IN" sz="1000" noProof="0" dirty="0">
                          <a:effectLst/>
                          <a:latin typeface="Lato" panose="020F0502020204030203" pitchFamily="34" charset="0"/>
                          <a:ea typeface="Lato" panose="020F0502020204030203" pitchFamily="34" charset="0"/>
                          <a:cs typeface="Lato" panose="020F0502020204030203" pitchFamily="34" charset="0"/>
                        </a:rPr>
                        <a:t>Coordinator (A)</a:t>
                      </a:r>
                    </a:p>
                  </a:txBody>
                  <a:tcPr marL="18980" marR="189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bl>
          </a:graphicData>
        </a:graphic>
      </p:graphicFrame>
      <p:sp>
        <p:nvSpPr>
          <p:cNvPr id="20533" name="ZoneTexte 2">
            <a:extLst>
              <a:ext uri="{FF2B5EF4-FFF2-40B4-BE49-F238E27FC236}">
                <a16:creationId xmlns:a16="http://schemas.microsoft.com/office/drawing/2014/main" id="{3908E1EF-D273-DFD6-F171-4C87D38B639C}"/>
              </a:ext>
            </a:extLst>
          </p:cNvPr>
          <p:cNvSpPr txBox="1">
            <a:spLocks noChangeArrowheads="1"/>
          </p:cNvSpPr>
          <p:nvPr/>
        </p:nvSpPr>
        <p:spPr bwMode="auto">
          <a:xfrm>
            <a:off x="2938463" y="4870450"/>
            <a:ext cx="5387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noProof="0" dirty="0"/>
              <a:t>*</a:t>
            </a:r>
            <a:r>
              <a:rPr lang="en-IN" sz="1400" noProof="0" dirty="0"/>
              <a:t>Categories are indicated by letters: </a:t>
            </a:r>
            <a:r>
              <a:rPr lang="en-IN" sz="1400" b="1" noProof="0" dirty="0">
                <a:solidFill>
                  <a:srgbClr val="FF0000"/>
                </a:solidFill>
              </a:rPr>
              <a:t>A</a:t>
            </a:r>
            <a:r>
              <a:rPr lang="en-IN" sz="1400" noProof="0" dirty="0"/>
              <a:t>ctor/ </a:t>
            </a:r>
            <a:r>
              <a:rPr lang="en-IN" sz="1400" b="1" noProof="0" dirty="0">
                <a:solidFill>
                  <a:srgbClr val="FF0000"/>
                </a:solidFill>
              </a:rPr>
              <a:t>E</a:t>
            </a:r>
            <a:r>
              <a:rPr lang="en-IN" sz="1400" noProof="0" dirty="0"/>
              <a:t>xpert/ </a:t>
            </a:r>
            <a:r>
              <a:rPr lang="en-IN" sz="1400" b="1" noProof="0" dirty="0">
                <a:solidFill>
                  <a:srgbClr val="FF0000"/>
                </a:solidFill>
              </a:rPr>
              <a:t>D</a:t>
            </a:r>
            <a:r>
              <a:rPr lang="en-IN" sz="1400" noProof="0" dirty="0"/>
              <a:t>ecider/ </a:t>
            </a:r>
            <a:r>
              <a:rPr lang="en-IN" sz="1400" b="1" noProof="0" dirty="0">
                <a:solidFill>
                  <a:srgbClr val="FF0000"/>
                </a:solidFill>
              </a:rPr>
              <a:t>I</a:t>
            </a:r>
            <a:r>
              <a:rPr lang="en-IN" sz="1400" noProof="0" dirty="0"/>
              <a:t>nfluencer</a:t>
            </a:r>
            <a:endParaRPr lang="en-IN" noProof="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コンテンツ プレースホルダー 2">
            <a:extLst>
              <a:ext uri="{FF2B5EF4-FFF2-40B4-BE49-F238E27FC236}">
                <a16:creationId xmlns:a16="http://schemas.microsoft.com/office/drawing/2014/main" id="{77AD7970-89DC-3E41-A865-AA11160F366F}"/>
              </a:ext>
            </a:extLst>
          </p:cNvPr>
          <p:cNvSpPr txBox="1">
            <a:spLocks/>
          </p:cNvSpPr>
          <p:nvPr/>
        </p:nvSpPr>
        <p:spPr>
          <a:xfrm>
            <a:off x="1104900" y="71438"/>
            <a:ext cx="7231063" cy="588962"/>
          </a:xfrm>
          <a:prstGeom prst="rect">
            <a:avLst/>
          </a:prstGeom>
        </p:spPr>
        <p:txBody>
          <a:bodyPr>
            <a:normAutofit fontScale="775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kumimoji="1" sz="2000" kern="1200">
                <a:solidFill>
                  <a:schemeClr val="tx1"/>
                </a:solidFill>
                <a:latin typeface="Calibri" panose="020F0502020204030204" pitchFamily="34" charset="0"/>
                <a:ea typeface="+mn-ea"/>
                <a:cs typeface="Calibri" panose="020F0502020204030204"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a:lstStyle>
          <a:p>
            <a:pPr marL="0" indent="0" algn="ctr" fontAlgn="auto">
              <a:spcBef>
                <a:spcPts val="0"/>
              </a:spcBef>
              <a:spcAft>
                <a:spcPts val="1200"/>
              </a:spcAft>
              <a:buFont typeface="Arial" panose="020B0604020202020204" pitchFamily="34" charset="0"/>
              <a:buNone/>
              <a:defRPr/>
            </a:pPr>
            <a:r>
              <a:rPr lang="en-IN" sz="3200" noProof="0" dirty="0">
                <a:solidFill>
                  <a:prstClr val="black"/>
                </a:solidFill>
              </a:rPr>
              <a:t>Main stakeholders and their relationship to each other</a:t>
            </a:r>
          </a:p>
        </p:txBody>
      </p:sp>
      <p:graphicFrame>
        <p:nvGraphicFramePr>
          <p:cNvPr id="10" name="Table 9">
            <a:extLst>
              <a:ext uri="{FF2B5EF4-FFF2-40B4-BE49-F238E27FC236}">
                <a16:creationId xmlns:a16="http://schemas.microsoft.com/office/drawing/2014/main" id="{9FB3EFA5-4384-7366-5A2C-A9A09346096C}"/>
              </a:ext>
            </a:extLst>
          </p:cNvPr>
          <p:cNvGraphicFramePr>
            <a:graphicFrameLocks noGrp="1"/>
          </p:cNvGraphicFramePr>
          <p:nvPr>
            <p:extLst>
              <p:ext uri="{D42A27DB-BD31-4B8C-83A1-F6EECF244321}">
                <p14:modId xmlns:p14="http://schemas.microsoft.com/office/powerpoint/2010/main" val="1031566896"/>
              </p:ext>
            </p:extLst>
          </p:nvPr>
        </p:nvGraphicFramePr>
        <p:xfrm>
          <a:off x="461963" y="369888"/>
          <a:ext cx="8516937" cy="4457699"/>
        </p:xfrm>
        <a:graphic>
          <a:graphicData uri="http://schemas.openxmlformats.org/drawingml/2006/table">
            <a:tbl>
              <a:tblPr firstRow="1" bandRow="1"/>
              <a:tblGrid>
                <a:gridCol w="1571831">
                  <a:extLst>
                    <a:ext uri="{9D8B030D-6E8A-4147-A177-3AD203B41FA5}">
                      <a16:colId xmlns:a16="http://schemas.microsoft.com/office/drawing/2014/main" val="20000"/>
                    </a:ext>
                  </a:extLst>
                </a:gridCol>
                <a:gridCol w="1571831">
                  <a:extLst>
                    <a:ext uri="{9D8B030D-6E8A-4147-A177-3AD203B41FA5}">
                      <a16:colId xmlns:a16="http://schemas.microsoft.com/office/drawing/2014/main" val="20001"/>
                    </a:ext>
                  </a:extLst>
                </a:gridCol>
                <a:gridCol w="1343423">
                  <a:extLst>
                    <a:ext uri="{9D8B030D-6E8A-4147-A177-3AD203B41FA5}">
                      <a16:colId xmlns:a16="http://schemas.microsoft.com/office/drawing/2014/main" val="20002"/>
                    </a:ext>
                  </a:extLst>
                </a:gridCol>
                <a:gridCol w="1464697">
                  <a:extLst>
                    <a:ext uri="{9D8B030D-6E8A-4147-A177-3AD203B41FA5}">
                      <a16:colId xmlns:a16="http://schemas.microsoft.com/office/drawing/2014/main" val="20003"/>
                    </a:ext>
                  </a:extLst>
                </a:gridCol>
                <a:gridCol w="1454406">
                  <a:extLst>
                    <a:ext uri="{9D8B030D-6E8A-4147-A177-3AD203B41FA5}">
                      <a16:colId xmlns:a16="http://schemas.microsoft.com/office/drawing/2014/main" val="20004"/>
                    </a:ext>
                  </a:extLst>
                </a:gridCol>
                <a:gridCol w="1110749">
                  <a:extLst>
                    <a:ext uri="{9D8B030D-6E8A-4147-A177-3AD203B41FA5}">
                      <a16:colId xmlns:a16="http://schemas.microsoft.com/office/drawing/2014/main" val="20005"/>
                    </a:ext>
                  </a:extLst>
                </a:gridCol>
              </a:tblGrid>
              <a:tr h="648001">
                <a:tc>
                  <a:txBody>
                    <a:bodyPr/>
                    <a:lstStyle/>
                    <a:p>
                      <a:pPr>
                        <a:lnSpc>
                          <a:spcPct val="115000"/>
                        </a:lnSpc>
                      </a:pPr>
                      <a:r>
                        <a:rPr lang="en-IN" sz="700" noProof="0" dirty="0">
                          <a:effectLst/>
                          <a:latin typeface="Calibri" panose="020F0502020204030204" pitchFamily="34" charset="0"/>
                          <a:cs typeface="Arial" panose="020B0604020202020204" pitchFamily="34" charset="0"/>
                        </a:rPr>
                        <a:t>From                                To</a:t>
                      </a: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Standing committees (ID, PSE as key drivers)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 and associated 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effectLst/>
                          <a:latin typeface="Calibri" panose="020F0502020204030204" pitchFamily="34" charset="0"/>
                          <a:ea typeface="Calibri" panose="020F0502020204030204" pitchFamily="34" charset="0"/>
                          <a:cs typeface="Arial" panose="020B0604020202020204" pitchFamily="34" charset="0"/>
                        </a:rPr>
                        <a:t>External stakeholders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408369">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A</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Executive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pPr>
                      <a:r>
                        <a:rPr lang="en-IN" sz="900" noProof="0" dirty="0">
                          <a:effectLst/>
                          <a:latin typeface="Calibri" panose="020F0502020204030204" pitchFamily="34" charset="0"/>
                          <a:cs typeface="Arial" panose="020B0604020202020204" pitchFamily="34" charset="0"/>
                        </a:rPr>
                        <a:t>Project oversight</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project with ACED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Identify potential growth areas</a:t>
                      </a: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the access to relevant stakeholders (including universities, government officials, etc)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Facilitation of programme development</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demands (i.e. value-added topics and needs) within Asia</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need for stakeholder group D to implement workshop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r h="67656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B</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ID, PSE</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Guidance on IEA core competencies and relevance to local context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Promotes IEA Education programme value add and needs </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just">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Oversight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Identify stakeholders for implementation </a:t>
                      </a:r>
                    </a:p>
                    <a:p>
                      <a:pPr algn="l">
                        <a:lnSpc>
                          <a:spcPct val="100000"/>
                        </a:lnSpc>
                        <a:spcAft>
                          <a:spcPts val="1000"/>
                        </a:spcAft>
                      </a:pPr>
                      <a:r>
                        <a:rPr lang="en-IN" sz="900" b="0" noProof="0" dirty="0">
                          <a:solidFill>
                            <a:schemeClr val="tx1"/>
                          </a:solidFill>
                          <a:effectLst/>
                          <a:latin typeface="Calibri" panose="020F0502020204030204" pitchFamily="34" charset="0"/>
                          <a:ea typeface="Calibri" panose="020F0502020204030204" pitchFamily="34" charset="0"/>
                          <a:cs typeface="Arial" panose="020B0604020202020204" pitchFamily="34" charset="0"/>
                        </a:rPr>
                        <a:t>Workshop implementation</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needs and barriers identified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2"/>
                  </a:ext>
                </a:extLst>
              </a:tr>
              <a:tr h="743938">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C</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IEA Networks/Societies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0000"/>
                        </a:lnSpc>
                        <a:spcAft>
                          <a:spcPts val="1000"/>
                        </a:spcAft>
                      </a:pPr>
                      <a:r>
                        <a:rPr lang="en-IN" sz="900" noProof="0" dirty="0">
                          <a:effectLst/>
                          <a:latin typeface="Calibri" panose="020F0502020204030204" pitchFamily="34" charset="0"/>
                          <a:ea typeface="Calibri" panose="020F0502020204030204" pitchFamily="34" charset="0"/>
                          <a:cs typeface="Arial" panose="020B0604020202020204" pitchFamily="34" charset="0"/>
                        </a:rPr>
                        <a:t>Curriculum development that is contextually relevant but focused on systemic nature of HFE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Coordinate regional education programme development</a:t>
                      </a: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marL="0" marR="0" lvl="0" indent="0" algn="l" defTabSz="685800" rtl="0" eaLnBrk="1" fontAlgn="auto" latinLnBrk="0" hangingPunct="1">
                        <a:lnSpc>
                          <a:spcPct val="100000"/>
                        </a:lnSpc>
                        <a:spcBef>
                          <a:spcPts val="0"/>
                        </a:spcBef>
                        <a:spcAft>
                          <a:spcPts val="1000"/>
                        </a:spcAft>
                        <a:buClrTx/>
                        <a:buSzTx/>
                        <a:buFontTx/>
                        <a:buNone/>
                        <a:tabLst/>
                        <a:defRPr/>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Support for curriculum development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Aft>
                          <a:spcPts val="1000"/>
                        </a:spcAft>
                      </a:pP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a:lnSpc>
                          <a:spcPct val="100000"/>
                        </a:lnSpc>
                        <a:spcAft>
                          <a:spcPts val="1000"/>
                        </a:spcAft>
                      </a:pPr>
                      <a:r>
                        <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Entry as a FS</a:t>
                      </a:r>
                      <a:endParaRPr lang="en-IN" sz="900" noProof="0" dirty="0">
                        <a:effectLst/>
                        <a:latin typeface="Lato" panose="020F0502020204030203" pitchFamily="34" charset="0"/>
                        <a:ea typeface="Lato" panose="020F0502020204030203" pitchFamily="34" charset="0"/>
                        <a:cs typeface="Lato" panose="020F0502020204030203"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3"/>
                  </a:ext>
                </a:extLst>
              </a:tr>
              <a:tr h="490560">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D</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Local Universities</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and stakeholders for curriculum development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kumimoji="1" lang="en-IN" sz="900" kern="1200" noProof="0" dirty="0">
                          <a:solidFill>
                            <a:schemeClr val="tx1"/>
                          </a:solidFill>
                          <a:effectLst/>
                          <a:latin typeface="Lato" panose="020F0502020204030203" pitchFamily="34" charset="0"/>
                          <a:ea typeface="Lato" panose="020F0502020204030203" pitchFamily="34" charset="0"/>
                          <a:cs typeface="Lato" panose="020F0502020204030203" pitchFamily="34" charset="0"/>
                        </a:rPr>
                        <a:t>High Quality HFE Training Programme for Vietnam</a:t>
                      </a:r>
                      <a:endParaRPr lang="en-IN" sz="900" noProof="0" dirty="0">
                        <a:effectLst/>
                        <a:latin typeface="Lato" panose="020F0502020204030203" pitchFamily="34" charset="0"/>
                        <a:ea typeface="Lato" panose="020F0502020204030203" pitchFamily="34" charset="0"/>
                        <a:cs typeface="Lato" panose="020F0502020204030203"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tc>
                  <a:txBody>
                    <a:bodyPr/>
                    <a:lstStyle/>
                    <a:p>
                      <a:pPr algn="l">
                        <a:lnSpc>
                          <a:spcPct val="100000"/>
                        </a:lnSpc>
                        <a:spcAft>
                          <a:spcPts val="1000"/>
                        </a:spcAft>
                      </a:pPr>
                      <a:r>
                        <a:rPr lang="en-IN" sz="900"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Members of TCs from F/S or A/S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490263">
                <a:tc>
                  <a:txBody>
                    <a:bodyPr/>
                    <a:lstStyle/>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Stakeholder E</a:t>
                      </a:r>
                    </a:p>
                    <a:p>
                      <a:pPr algn="just">
                        <a:lnSpc>
                          <a:spcPct val="115000"/>
                        </a:lnSpc>
                        <a:spcAft>
                          <a:spcPts val="1000"/>
                        </a:spcAft>
                      </a:pPr>
                      <a:r>
                        <a:rPr lang="en-IN" sz="900" b="1" noProof="0" dirty="0">
                          <a:solidFill>
                            <a:srgbClr val="000000"/>
                          </a:solidFill>
                          <a:effectLst/>
                          <a:latin typeface="Calibri" panose="020F0502020204030204" pitchFamily="34" charset="0"/>
                          <a:ea typeface="Calibri" panose="020F0502020204030204" pitchFamily="34" charset="0"/>
                          <a:cs typeface="Arial" panose="020B0604020202020204" pitchFamily="34" charset="0"/>
                        </a:rPr>
                        <a:t>External stakeholders </a:t>
                      </a:r>
                      <a:endParaRPr lang="en-IN" sz="900" noProof="0" dirty="0">
                        <a:effectLst/>
                        <a:latin typeface="Calibri" panose="020F0502020204030204" pitchFamily="34" charset="0"/>
                        <a:ea typeface="Calibri" panose="020F0502020204030204" pitchFamily="34" charset="0"/>
                        <a:cs typeface="Arial" panose="020B0604020202020204" pitchFamily="34" charset="0"/>
                      </a:endParaRPr>
                    </a:p>
                  </a:txBody>
                  <a:tcPr marL="57057" marR="57057" marT="28528" marB="28528"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Identification of local needs: Constraints and affordances </a:t>
                      </a:r>
                    </a:p>
                  </a:txBody>
                  <a:tcPr marL="57057" marR="57057" marT="28528" marB="28528"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endParaRPr lang="en-IN" sz="900" noProof="0" dirty="0">
                        <a:effectLst/>
                        <a:latin typeface="Calibri" panose="020F0502020204030204" pitchFamily="34" charset="0"/>
                        <a:cs typeface="Arial" panose="020B0604020202020204" pitchFamily="34" charset="0"/>
                      </a:endParaRPr>
                    </a:p>
                  </a:txBody>
                  <a:tcPr marL="57057" marR="57057" marT="28528" marB="28528"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20000"/>
                        <a:lumOff val="80000"/>
                      </a:schemeClr>
                    </a:solidFill>
                  </a:tcPr>
                </a:tc>
                <a:tc>
                  <a:txBody>
                    <a:bodyPr/>
                    <a:lstStyle/>
                    <a:p>
                      <a:pPr>
                        <a:lnSpc>
                          <a:spcPct val="100000"/>
                        </a:lnSpc>
                      </a:pPr>
                      <a:r>
                        <a:rPr lang="en-IN" sz="900" noProof="0" dirty="0">
                          <a:effectLst/>
                          <a:latin typeface="Calibri" panose="020F0502020204030204" pitchFamily="34" charset="0"/>
                          <a:cs typeface="Arial" panose="020B0604020202020204" pitchFamily="34" charset="0"/>
                        </a:rPr>
                        <a:t>Key stakeholders for programme initiation </a:t>
                      </a:r>
                    </a:p>
                  </a:txBody>
                  <a:tcPr marL="57057" marR="57057" marT="28528" marB="28528"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w="6350" cap="flat" cmpd="sng" algn="ctr">
                      <a:noFill/>
                      <a:prstDash val="solid"/>
                      <a:round/>
                      <a:headEnd type="none" w="med" len="med"/>
                      <a:tailEnd type="none" w="med" len="med"/>
                    </a:lnTlToBr>
                    <a:gradFill>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gradFill>
                  </a:tcPr>
                </a:tc>
                <a:extLst>
                  <a:ext uri="{0D108BD9-81ED-4DB2-BD59-A6C34878D82A}">
                    <a16:rowId xmlns:a16="http://schemas.microsoft.com/office/drawing/2014/main" val="10005"/>
                  </a:ext>
                </a:extLst>
              </a:tr>
            </a:tbl>
          </a:graphicData>
        </a:graphic>
      </p:graphicFrame>
      <p:cxnSp>
        <p:nvCxnSpPr>
          <p:cNvPr id="11" name="Straight Arrow Connector 10">
            <a:extLst>
              <a:ext uri="{FF2B5EF4-FFF2-40B4-BE49-F238E27FC236}">
                <a16:creationId xmlns:a16="http://schemas.microsoft.com/office/drawing/2014/main" id="{C1E9DCBB-B65B-BEE1-99C6-0504F34C9402}"/>
              </a:ext>
            </a:extLst>
          </p:cNvPr>
          <p:cNvCxnSpPr>
            <a:cxnSpLocks/>
          </p:cNvCxnSpPr>
          <p:nvPr/>
        </p:nvCxnSpPr>
        <p:spPr>
          <a:xfrm flipH="1">
            <a:off x="2765425" y="660400"/>
            <a:ext cx="5494338"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7CD51B6-87E8-559C-9DCB-FA201A8B09E2}"/>
              </a:ext>
            </a:extLst>
          </p:cNvPr>
          <p:cNvCxnSpPr>
            <a:cxnSpLocks/>
          </p:cNvCxnSpPr>
          <p:nvPr/>
        </p:nvCxnSpPr>
        <p:spPr>
          <a:xfrm>
            <a:off x="1736725" y="1203325"/>
            <a:ext cx="0" cy="272891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コンテンツ プレースホルダー 2">
            <a:extLst>
              <a:ext uri="{FF2B5EF4-FFF2-40B4-BE49-F238E27FC236}">
                <a16:creationId xmlns:a16="http://schemas.microsoft.com/office/drawing/2014/main" id="{E6909AC5-F135-4FC4-823C-5658BABC1600}"/>
              </a:ext>
            </a:extLst>
          </p:cNvPr>
          <p:cNvSpPr txBox="1">
            <a:spLocks noChangeArrowheads="1"/>
          </p:cNvSpPr>
          <p:nvPr/>
        </p:nvSpPr>
        <p:spPr bwMode="auto">
          <a:xfrm>
            <a:off x="955675" y="0"/>
            <a:ext cx="7231063" cy="58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4579" name="TextBox 1">
            <a:extLst>
              <a:ext uri="{FF2B5EF4-FFF2-40B4-BE49-F238E27FC236}">
                <a16:creationId xmlns:a16="http://schemas.microsoft.com/office/drawing/2014/main" id="{75EA6259-A629-8089-2680-D5F4BB250D33}"/>
              </a:ext>
            </a:extLst>
          </p:cNvPr>
          <p:cNvSpPr txBox="1">
            <a:spLocks noChangeArrowheads="1"/>
          </p:cNvSpPr>
          <p:nvPr/>
        </p:nvSpPr>
        <p:spPr bwMode="auto">
          <a:xfrm>
            <a:off x="434975" y="722868"/>
            <a:ext cx="8415338" cy="409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b="1" noProof="0" dirty="0"/>
              <a:t>Translation of IEA Core Competencies to Hindi and Bengali </a:t>
            </a:r>
            <a:r>
              <a:rPr lang="en-IN" noProof="0" dirty="0"/>
              <a:t>- </a:t>
            </a:r>
            <a:r>
              <a:rPr lang="en-IN" noProof="0" dirty="0">
                <a:solidFill>
                  <a:srgbClr val="FF0000"/>
                </a:solidFill>
              </a:rPr>
              <a:t>COMPLETED</a:t>
            </a:r>
          </a:p>
          <a:p>
            <a:r>
              <a:rPr lang="en-IN" sz="1400" noProof="0" dirty="0"/>
              <a:t>The IEA Core Competencies have been translated into Hindi (official language of India, 345 million native speakers, 3rd most widely spoken worldwide) and Bengali (official language of Bangladesh 242 million native speakers, 7th most widely spoken worldwide). </a:t>
            </a:r>
            <a:r>
              <a:rPr lang="en-IN" sz="1400" b="1" noProof="0" dirty="0"/>
              <a:t>The translated versions are available for uploading to the IEA website. </a:t>
            </a:r>
            <a:r>
              <a:rPr lang="en-IN" sz="1400" noProof="0" dirty="0"/>
              <a:t>This was accomplished by Prof. Somnath Gangopadhyay and his colleagues from the Indian Society of Ergonomics</a:t>
            </a:r>
            <a:r>
              <a:rPr lang="en-IN" sz="1400" b="1" noProof="0" dirty="0"/>
              <a:t>.</a:t>
            </a:r>
          </a:p>
          <a:p>
            <a:endParaRPr lang="en-IN" sz="1400" b="1" noProof="0" dirty="0"/>
          </a:p>
          <a:p>
            <a:r>
              <a:rPr lang="en-IN" b="1" u="sng" noProof="0" dirty="0"/>
              <a:t>Africa</a:t>
            </a:r>
            <a:endParaRPr lang="en-IN" noProof="0" dirty="0"/>
          </a:p>
          <a:p>
            <a:r>
              <a:rPr lang="en-IN" sz="1400" b="1" noProof="0" dirty="0"/>
              <a:t> </a:t>
            </a:r>
            <a:endParaRPr lang="en-IN" sz="1400" noProof="0" dirty="0"/>
          </a:p>
          <a:p>
            <a:r>
              <a:rPr lang="en-IN" sz="1400" b="1" noProof="0" dirty="0"/>
              <a:t>HFE Masters programme for Sub-Saharan Africa</a:t>
            </a:r>
            <a:endParaRPr lang="en-IN" sz="1400" noProof="0" dirty="0"/>
          </a:p>
          <a:p>
            <a:endParaRPr lang="en-IN" sz="1200" noProof="0" dirty="0"/>
          </a:p>
          <a:p>
            <a:r>
              <a:rPr lang="en-IN" sz="1400" noProof="0" dirty="0"/>
              <a:t>Capacity development is key to growth of E/HF awareness in Sub-Saharan Africa. Plans for a master’s degree programme based on regional needs has commenced at the University of Ghana and is about 80% complete. The M.Sc or M.Phil in Ergonomics would be hosted in the University of Ghana by the Department of Physiotherapy, and Augustine Acquah (Ghana) would pilot the postgraduate programme.</a:t>
            </a:r>
          </a:p>
          <a:p>
            <a:endParaRPr lang="en-IN" sz="1400" b="1" noProof="0" dirty="0"/>
          </a:p>
          <a:p>
            <a:endParaRPr lang="en-IN" sz="1200" noProof="0" dirty="0"/>
          </a:p>
          <a:p>
            <a:endParaRPr lang="en-IN" noProof="0" dirty="0"/>
          </a:p>
        </p:txBody>
      </p:sp>
      <p:sp>
        <p:nvSpPr>
          <p:cNvPr id="2" name="TextBox 1">
            <a:extLst>
              <a:ext uri="{FF2B5EF4-FFF2-40B4-BE49-F238E27FC236}">
                <a16:creationId xmlns:a16="http://schemas.microsoft.com/office/drawing/2014/main" id="{EDE758B5-73D3-1AD3-5206-667633A62E5B}"/>
              </a:ext>
            </a:extLst>
          </p:cNvPr>
          <p:cNvSpPr txBox="1"/>
          <p:nvPr/>
        </p:nvSpPr>
        <p:spPr>
          <a:xfrm>
            <a:off x="8186737" y="133905"/>
            <a:ext cx="832975" cy="369332"/>
          </a:xfrm>
          <a:prstGeom prst="rect">
            <a:avLst/>
          </a:prstGeom>
          <a:noFill/>
        </p:spPr>
        <p:txBody>
          <a:bodyPr wrap="square" rtlCol="0">
            <a:spAutoFit/>
          </a:bodyPr>
          <a:lstStyle/>
          <a:p>
            <a:r>
              <a:rPr lang="en-IN" noProof="0" dirty="0"/>
              <a:t>1 of 4</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コンテンツ プレースホルダー 2">
            <a:extLst>
              <a:ext uri="{FF2B5EF4-FFF2-40B4-BE49-F238E27FC236}">
                <a16:creationId xmlns:a16="http://schemas.microsoft.com/office/drawing/2014/main" id="{1C1C79E9-D212-CD0B-090D-39CF4C9813B9}"/>
              </a:ext>
            </a:extLst>
          </p:cNvPr>
          <p:cNvSpPr txBox="1">
            <a:spLocks noChangeArrowheads="1"/>
          </p:cNvSpPr>
          <p:nvPr/>
        </p:nvSpPr>
        <p:spPr bwMode="auto">
          <a:xfrm>
            <a:off x="803275" y="150813"/>
            <a:ext cx="72310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6627" name="TextBox 1">
            <a:extLst>
              <a:ext uri="{FF2B5EF4-FFF2-40B4-BE49-F238E27FC236}">
                <a16:creationId xmlns:a16="http://schemas.microsoft.com/office/drawing/2014/main" id="{30DF6912-2A5E-2772-21F8-07AFF484E4D5}"/>
              </a:ext>
            </a:extLst>
          </p:cNvPr>
          <p:cNvSpPr txBox="1">
            <a:spLocks noChangeArrowheads="1"/>
          </p:cNvSpPr>
          <p:nvPr/>
        </p:nvSpPr>
        <p:spPr bwMode="auto">
          <a:xfrm>
            <a:off x="434975" y="739775"/>
            <a:ext cx="8415338" cy="3877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sz="1400" noProof="0" dirty="0"/>
              <a:t> </a:t>
            </a:r>
          </a:p>
          <a:p>
            <a:r>
              <a:rPr lang="en-IN" b="1" u="sng" noProof="0" dirty="0"/>
              <a:t>America</a:t>
            </a:r>
            <a:endParaRPr lang="en-IN" noProof="0" dirty="0"/>
          </a:p>
          <a:p>
            <a:r>
              <a:rPr lang="en-IN" sz="1400" b="1" noProof="0" dirty="0"/>
              <a:t> </a:t>
            </a:r>
            <a:endParaRPr lang="en-IN" sz="1400" noProof="0" dirty="0"/>
          </a:p>
          <a:p>
            <a:r>
              <a:rPr lang="en-IN" b="1" noProof="0" dirty="0"/>
              <a:t>Caribbean region</a:t>
            </a:r>
          </a:p>
          <a:p>
            <a:endParaRPr lang="en-IN" sz="1400" b="1" noProof="0" dirty="0"/>
          </a:p>
          <a:p>
            <a:r>
              <a:rPr lang="en-IN" sz="1400" noProof="0" dirty="0"/>
              <a:t>The recent advancement in the Caribbean HFE Society is the addition of Costa Rica to the project.</a:t>
            </a:r>
          </a:p>
          <a:p>
            <a:r>
              <a:rPr lang="en-IN" sz="1400" noProof="0" dirty="0"/>
              <a:t>For the Masters Programme., a proposal already designed for a Panamanian university (UDELAS) was used by Profs. Andrew Todd, Paulo Antonio Barros (Brazil), Juan Carlos Velasquez (PhD Program in HFE for Latin America/Colombia), and Jose Orlando Gomes during the Yushi Fujita and Kathleen Mosier terms. Currently, the proposal is in the final stages of approval by the Council of Rectors of Public Universities of Costa Rica.</a:t>
            </a:r>
          </a:p>
          <a:p>
            <a:endParaRPr lang="en-IN" sz="1400" noProof="0" dirty="0"/>
          </a:p>
          <a:p>
            <a:r>
              <a:rPr lang="en-IN" sz="1400" noProof="0" dirty="0"/>
              <a:t>Professor Carlos Mora was present last May during the Latin American Doctoral Program's concentration week in Cali and established a partnership with the program. An agreement between the two universities is currently underway. Under this agreement, master's students will enter the doctoral program, following the hybrid learning model to reach all Central American and Caribbean countries. Secondly</a:t>
            </a:r>
            <a:r>
              <a:rPr lang="en-IN" sz="1400" b="1" noProof="0" dirty="0"/>
              <a:t>, last month, UTN became a Corporate Sustaining Member of the IEA.</a:t>
            </a:r>
          </a:p>
          <a:p>
            <a:endParaRPr lang="en-IN" sz="1400" noProof="0" dirty="0"/>
          </a:p>
        </p:txBody>
      </p:sp>
      <p:sp>
        <p:nvSpPr>
          <p:cNvPr id="2" name="TextBox 1">
            <a:extLst>
              <a:ext uri="{FF2B5EF4-FFF2-40B4-BE49-F238E27FC236}">
                <a16:creationId xmlns:a16="http://schemas.microsoft.com/office/drawing/2014/main" id="{996CB7BC-D87B-E831-50F1-A4ADED2CEF29}"/>
              </a:ext>
            </a:extLst>
          </p:cNvPr>
          <p:cNvSpPr txBox="1"/>
          <p:nvPr/>
        </p:nvSpPr>
        <p:spPr>
          <a:xfrm>
            <a:off x="8186737" y="133905"/>
            <a:ext cx="832975" cy="369332"/>
          </a:xfrm>
          <a:prstGeom prst="rect">
            <a:avLst/>
          </a:prstGeom>
          <a:noFill/>
        </p:spPr>
        <p:txBody>
          <a:bodyPr wrap="square" rtlCol="0">
            <a:spAutoFit/>
          </a:bodyPr>
          <a:lstStyle/>
          <a:p>
            <a:r>
              <a:rPr lang="en-IN" noProof="0" dirty="0"/>
              <a:t>2 of 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E10771-DC8B-434A-493F-D597A088B330}"/>
            </a:ext>
          </a:extLst>
        </p:cNvPr>
        <p:cNvGrpSpPr/>
        <p:nvPr/>
      </p:nvGrpSpPr>
      <p:grpSpPr>
        <a:xfrm>
          <a:off x="0" y="0"/>
          <a:ext cx="0" cy="0"/>
          <a:chOff x="0" y="0"/>
          <a:chExt cx="0" cy="0"/>
        </a:xfrm>
      </p:grpSpPr>
      <p:sp>
        <p:nvSpPr>
          <p:cNvPr id="26626" name="コンテンツ プレースホルダー 2">
            <a:extLst>
              <a:ext uri="{FF2B5EF4-FFF2-40B4-BE49-F238E27FC236}">
                <a16:creationId xmlns:a16="http://schemas.microsoft.com/office/drawing/2014/main" id="{1AADB578-A38A-C9CC-E35C-CD31E5DB8D77}"/>
              </a:ext>
            </a:extLst>
          </p:cNvPr>
          <p:cNvSpPr txBox="1">
            <a:spLocks noChangeArrowheads="1"/>
          </p:cNvSpPr>
          <p:nvPr/>
        </p:nvSpPr>
        <p:spPr bwMode="auto">
          <a:xfrm>
            <a:off x="803275" y="258366"/>
            <a:ext cx="72310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6627" name="TextBox 1">
            <a:extLst>
              <a:ext uri="{FF2B5EF4-FFF2-40B4-BE49-F238E27FC236}">
                <a16:creationId xmlns:a16="http://schemas.microsoft.com/office/drawing/2014/main" id="{F0337ABC-48F0-411B-30FB-6EB6EA465BE7}"/>
              </a:ext>
            </a:extLst>
          </p:cNvPr>
          <p:cNvSpPr txBox="1">
            <a:spLocks noChangeArrowheads="1"/>
          </p:cNvSpPr>
          <p:nvPr/>
        </p:nvSpPr>
        <p:spPr bwMode="auto">
          <a:xfrm>
            <a:off x="434975" y="703064"/>
            <a:ext cx="8415338"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b="1" u="sng" noProof="0" dirty="0"/>
              <a:t>Latin America</a:t>
            </a:r>
            <a:endParaRPr lang="en-IN" noProof="0" dirty="0"/>
          </a:p>
          <a:p>
            <a:pPr marL="177800" lvl="0" indent="-177800">
              <a:buFont typeface="Arial" panose="020B0604020202020204" pitchFamily="34" charset="0"/>
              <a:buChar char="•"/>
            </a:pPr>
            <a:r>
              <a:rPr lang="en-IN" sz="1400" b="1" noProof="0" dirty="0"/>
              <a:t>Argentina</a:t>
            </a:r>
            <a:r>
              <a:rPr lang="en-IN" sz="1400" noProof="0" dirty="0"/>
              <a:t> - Training courses, National Ergonomics Day, National Ergonomics Congress</a:t>
            </a:r>
          </a:p>
          <a:p>
            <a:pPr marL="177800" lvl="0" indent="-177800">
              <a:buFont typeface="Arial" panose="020B0604020202020204" pitchFamily="34" charset="0"/>
              <a:buChar char="•"/>
            </a:pPr>
            <a:r>
              <a:rPr lang="en-IN" sz="1400" b="1" noProof="0" dirty="0"/>
              <a:t>Brazil</a:t>
            </a:r>
            <a:r>
              <a:rPr lang="en-IN" sz="1400" noProof="0" dirty="0"/>
              <a:t> - ABERGO consolidated important advances in its activities - SisCEB Certification; SERERGO - Regional Ergonomics Seminar (2); 10 active Technical Committees (TCs)</a:t>
            </a:r>
          </a:p>
          <a:p>
            <a:pPr marL="177800" lvl="0" indent="-177800">
              <a:buFont typeface="Arial" panose="020B0604020202020204" pitchFamily="34" charset="0"/>
              <a:buChar char="•"/>
            </a:pPr>
            <a:r>
              <a:rPr lang="en-IN" sz="1400" b="1" noProof="0" dirty="0"/>
              <a:t>Chile</a:t>
            </a:r>
            <a:r>
              <a:rPr lang="en-IN" sz="1400" noProof="0" dirty="0"/>
              <a:t> – SOCHERGO Webinars, Seminars, and participation and sponsorship in the Second Conference on Ergonomics and Qualification of Professional Infirmities organized by the Administrative Organization for Accidents and Professional Infirmities of Chile</a:t>
            </a:r>
          </a:p>
          <a:p>
            <a:pPr marL="177800" lvl="0" indent="-177800">
              <a:buFont typeface="Arial" panose="020B0604020202020204" pitchFamily="34" charset="0"/>
              <a:buChar char="•"/>
            </a:pPr>
            <a:r>
              <a:rPr lang="en-IN" sz="1400" b="1" noProof="0" dirty="0"/>
              <a:t>Cuba</a:t>
            </a:r>
            <a:r>
              <a:rPr lang="en-IN" sz="1400" noProof="0" dirty="0"/>
              <a:t> - Creation of the </a:t>
            </a:r>
            <a:r>
              <a:rPr lang="en-IN" sz="1400" b="1" noProof="0" dirty="0"/>
              <a:t>Cuban Ergonomists Network</a:t>
            </a:r>
            <a:r>
              <a:rPr lang="en-IN" sz="1400" noProof="0" dirty="0"/>
              <a:t>; virtual congress attended by 10 Latin American countries; Ergonomic Challenges magazine</a:t>
            </a:r>
          </a:p>
          <a:p>
            <a:pPr marL="177800" lvl="0" indent="-177800">
              <a:buFont typeface="Arial" panose="020B0604020202020204" pitchFamily="34" charset="0"/>
              <a:buChar char="•"/>
            </a:pPr>
            <a:r>
              <a:rPr lang="en-IN" sz="1400" b="1" noProof="0" dirty="0"/>
              <a:t>Mexico</a:t>
            </a:r>
            <a:r>
              <a:rPr lang="en-IN" sz="1400" noProof="0" dirty="0"/>
              <a:t> - International Ergonomics Congress, in Mexicali; Ergonomics certification by the National College of Ergonomics; </a:t>
            </a:r>
            <a:r>
              <a:rPr lang="en-IN" sz="1400" b="1" noProof="0" dirty="0"/>
              <a:t>CAPUNI</a:t>
            </a:r>
            <a:r>
              <a:rPr lang="en-IN" sz="1400" noProof="0" dirty="0"/>
              <a:t> (University Chapters of Ergonomics covering students at degree level in capacity building, training and project realization activities) reached 33 (3 additions).</a:t>
            </a:r>
          </a:p>
          <a:p>
            <a:pPr marL="177800" lvl="0" indent="-177800">
              <a:buFont typeface="Arial" panose="020B0604020202020204" pitchFamily="34" charset="0"/>
              <a:buChar char="•"/>
            </a:pPr>
            <a:r>
              <a:rPr lang="en-IN" sz="1400" b="1" noProof="0" dirty="0"/>
              <a:t>Panama</a:t>
            </a:r>
            <a:r>
              <a:rPr lang="en-IN" sz="1400" noProof="0" dirty="0"/>
              <a:t> - Conferences, training, and plans to start a "Diplomado in Ergonomics, Analysis and Implementation" at a state university with other Latin American associations and universities.</a:t>
            </a:r>
          </a:p>
          <a:p>
            <a:pPr marL="177800" lvl="0" indent="-177800">
              <a:buFont typeface="Arial" panose="020B0604020202020204" pitchFamily="34" charset="0"/>
              <a:buChar char="•"/>
            </a:pPr>
            <a:r>
              <a:rPr lang="en-IN" sz="1400" b="1" noProof="0" dirty="0"/>
              <a:t>Peru</a:t>
            </a:r>
            <a:r>
              <a:rPr lang="en-IN" sz="1400" noProof="0" dirty="0"/>
              <a:t> SOPERGO- Peruvian Ergonomics Congress, technical opinion to Government regarding "25 kilos no más" (25 kilos no more), Academic supporter of the ICOH Congress in Lima</a:t>
            </a:r>
          </a:p>
          <a:p>
            <a:pPr marL="177800" lvl="0" indent="-177800">
              <a:buFont typeface="Arial" panose="020B0604020202020204" pitchFamily="34" charset="0"/>
              <a:buChar char="•"/>
            </a:pPr>
            <a:r>
              <a:rPr lang="en-IN" sz="1400" b="1" noProof="0" dirty="0"/>
              <a:t>Venezuela</a:t>
            </a:r>
            <a:r>
              <a:rPr lang="en-IN" sz="1400" noProof="0" dirty="0"/>
              <a:t> - Training of Safety and Health Inspectors, academic activities ergonomics assignments and theses</a:t>
            </a:r>
          </a:p>
          <a:p>
            <a:pPr marL="177800" indent="-177800">
              <a:buFont typeface="Arial" panose="020B0604020202020204" pitchFamily="34" charset="0"/>
              <a:buChar char="•"/>
            </a:pPr>
            <a:r>
              <a:rPr lang="en-IN" sz="1400" noProof="0" dirty="0"/>
              <a:t>Nicaraguan Ergonomics Association was forced to shut down due to local Government policies </a:t>
            </a:r>
          </a:p>
        </p:txBody>
      </p:sp>
      <p:sp>
        <p:nvSpPr>
          <p:cNvPr id="2" name="TextBox 1">
            <a:extLst>
              <a:ext uri="{FF2B5EF4-FFF2-40B4-BE49-F238E27FC236}">
                <a16:creationId xmlns:a16="http://schemas.microsoft.com/office/drawing/2014/main" id="{BB67595B-A36D-53FB-7B45-F4AEAF12417A}"/>
              </a:ext>
            </a:extLst>
          </p:cNvPr>
          <p:cNvSpPr txBox="1"/>
          <p:nvPr/>
        </p:nvSpPr>
        <p:spPr>
          <a:xfrm>
            <a:off x="8186737" y="133905"/>
            <a:ext cx="832975" cy="369332"/>
          </a:xfrm>
          <a:prstGeom prst="rect">
            <a:avLst/>
          </a:prstGeom>
          <a:noFill/>
        </p:spPr>
        <p:txBody>
          <a:bodyPr wrap="square" rtlCol="0">
            <a:spAutoFit/>
          </a:bodyPr>
          <a:lstStyle/>
          <a:p>
            <a:r>
              <a:rPr lang="en-IN" noProof="0" dirty="0"/>
              <a:t>3 of 4</a:t>
            </a:r>
          </a:p>
        </p:txBody>
      </p:sp>
    </p:spTree>
    <p:extLst>
      <p:ext uri="{BB962C8B-B14F-4D97-AF65-F5344CB8AC3E}">
        <p14:creationId xmlns:p14="http://schemas.microsoft.com/office/powerpoint/2010/main" val="985993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A830B-4147-C785-4BA3-83BF74D0A473}"/>
            </a:ext>
          </a:extLst>
        </p:cNvPr>
        <p:cNvGrpSpPr/>
        <p:nvPr/>
      </p:nvGrpSpPr>
      <p:grpSpPr>
        <a:xfrm>
          <a:off x="0" y="0"/>
          <a:ext cx="0" cy="0"/>
          <a:chOff x="0" y="0"/>
          <a:chExt cx="0" cy="0"/>
        </a:xfrm>
      </p:grpSpPr>
      <p:sp>
        <p:nvSpPr>
          <p:cNvPr id="26626" name="コンテンツ プレースホルダー 2">
            <a:extLst>
              <a:ext uri="{FF2B5EF4-FFF2-40B4-BE49-F238E27FC236}">
                <a16:creationId xmlns:a16="http://schemas.microsoft.com/office/drawing/2014/main" id="{9CD7B719-99DC-A07C-41E1-F8CD8AFD1BDF}"/>
              </a:ext>
            </a:extLst>
          </p:cNvPr>
          <p:cNvSpPr txBox="1">
            <a:spLocks noChangeArrowheads="1"/>
          </p:cNvSpPr>
          <p:nvPr/>
        </p:nvSpPr>
        <p:spPr bwMode="auto">
          <a:xfrm>
            <a:off x="803275" y="258366"/>
            <a:ext cx="7231063" cy="588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685800">
              <a:lnSpc>
                <a:spcPct val="90000"/>
              </a:lnSpc>
              <a:spcBef>
                <a:spcPts val="750"/>
              </a:spcBef>
              <a:buFont typeface="Arial" panose="020B0604020202020204" pitchFamily="34" charset="0"/>
              <a:buChar char="•"/>
              <a:defRPr kumimoji="1" sz="2000">
                <a:solidFill>
                  <a:schemeClr val="tx1"/>
                </a:solidFill>
                <a:latin typeface="Calibri" panose="020F0502020204030204" pitchFamily="34" charset="0"/>
                <a:ea typeface="メイリオ" panose="020B0604030504040204" pitchFamily="34" charset="-128"/>
                <a:cs typeface="Calibri" panose="020F0502020204030204" pitchFamily="34" charset="0"/>
              </a:defRPr>
            </a:lvl1pPr>
            <a:lvl2pPr marL="514350" indent="-171450" defTabSz="685800">
              <a:lnSpc>
                <a:spcPct val="90000"/>
              </a:lnSpc>
              <a:spcBef>
                <a:spcPts val="375"/>
              </a:spcBef>
              <a:buFont typeface="Arial" panose="020B0604020202020204" pitchFamily="34" charset="0"/>
              <a:buChar char="•"/>
              <a:defRPr kumimoji="1">
                <a:solidFill>
                  <a:schemeClr val="tx1"/>
                </a:solidFill>
                <a:latin typeface="Calibri" panose="020F0502020204030204" pitchFamily="34" charset="0"/>
                <a:ea typeface="メイリオ" panose="020B0604030504040204" pitchFamily="34" charset="-128"/>
              </a:defRPr>
            </a:lvl2pPr>
            <a:lvl3pPr marL="857250" indent="-171450" defTabSz="685800">
              <a:lnSpc>
                <a:spcPct val="90000"/>
              </a:lnSpc>
              <a:spcBef>
                <a:spcPts val="375"/>
              </a:spcBef>
              <a:buFont typeface="Arial" panose="020B0604020202020204" pitchFamily="34" charset="0"/>
              <a:buChar char="•"/>
              <a:defRPr kumimoji="1" sz="1500">
                <a:solidFill>
                  <a:schemeClr val="tx1"/>
                </a:solidFill>
                <a:latin typeface="Calibri" panose="020F0502020204030204" pitchFamily="34" charset="0"/>
                <a:ea typeface="メイリオ" panose="020B0604030504040204" pitchFamily="34" charset="-128"/>
              </a:defRPr>
            </a:lvl3pPr>
            <a:lvl4pPr marL="12001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4pPr>
            <a:lvl5pPr marL="1543050" indent="-171450" defTabSz="685800">
              <a:lnSpc>
                <a:spcPct val="90000"/>
              </a:lnSpc>
              <a:spcBef>
                <a:spcPts val="375"/>
              </a:spcBef>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5pPr>
            <a:lvl6pPr marL="20002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6pPr>
            <a:lvl7pPr marL="24574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7pPr>
            <a:lvl8pPr marL="29146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8pPr>
            <a:lvl9pPr marL="3371850" indent="-171450" defTabSz="685800" eaLnBrk="0" fontAlgn="base" hangingPunct="0">
              <a:lnSpc>
                <a:spcPct val="90000"/>
              </a:lnSpc>
              <a:spcBef>
                <a:spcPts val="375"/>
              </a:spcBef>
              <a:spcAft>
                <a:spcPct val="0"/>
              </a:spcAft>
              <a:buFont typeface="Arial" panose="020B0604020202020204" pitchFamily="34" charset="0"/>
              <a:buChar char="•"/>
              <a:defRPr kumimoji="1" sz="1300">
                <a:solidFill>
                  <a:schemeClr val="tx1"/>
                </a:solidFill>
                <a:latin typeface="Calibri" panose="020F0502020204030204" pitchFamily="34" charset="0"/>
                <a:ea typeface="メイリオ" panose="020B0604030504040204" pitchFamily="34" charset="-128"/>
              </a:defRPr>
            </a:lvl9pPr>
          </a:lstStyle>
          <a:p>
            <a:pPr eaLnBrk="1" hangingPunct="1">
              <a:buFont typeface="Arial" panose="020B0604020202020204" pitchFamily="34" charset="0"/>
              <a:buNone/>
            </a:pPr>
            <a:r>
              <a:rPr lang="en-IN" sz="3200" noProof="0" dirty="0"/>
              <a:t>Additional Activities / Updates</a:t>
            </a:r>
          </a:p>
        </p:txBody>
      </p:sp>
      <p:sp>
        <p:nvSpPr>
          <p:cNvPr id="26627" name="TextBox 1">
            <a:extLst>
              <a:ext uri="{FF2B5EF4-FFF2-40B4-BE49-F238E27FC236}">
                <a16:creationId xmlns:a16="http://schemas.microsoft.com/office/drawing/2014/main" id="{90678998-8051-4942-5AF7-3CE5CBBAC723}"/>
              </a:ext>
            </a:extLst>
          </p:cNvPr>
          <p:cNvSpPr txBox="1">
            <a:spLocks noChangeArrowheads="1"/>
          </p:cNvSpPr>
          <p:nvPr/>
        </p:nvSpPr>
        <p:spPr bwMode="auto">
          <a:xfrm>
            <a:off x="434975" y="703064"/>
            <a:ext cx="8415338"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a:solidFill>
                  <a:schemeClr val="tx1"/>
                </a:solidFill>
                <a:latin typeface="Calibri" panose="020F0502020204030204" pitchFamily="34" charset="0"/>
                <a:ea typeface="メイリオ" panose="020B0604030504040204" pitchFamily="34" charset="-128"/>
              </a:defRPr>
            </a:lvl1pPr>
            <a:lvl2pPr marL="742950" indent="-285750">
              <a:defRPr kumimoji="1">
                <a:solidFill>
                  <a:schemeClr val="tx1"/>
                </a:solidFill>
                <a:latin typeface="Calibri" panose="020F0502020204030204" pitchFamily="34" charset="0"/>
                <a:ea typeface="メイリオ" panose="020B0604030504040204" pitchFamily="34" charset="-128"/>
              </a:defRPr>
            </a:lvl2pPr>
            <a:lvl3pPr marL="1143000" indent="-228600">
              <a:defRPr kumimoji="1">
                <a:solidFill>
                  <a:schemeClr val="tx1"/>
                </a:solidFill>
                <a:latin typeface="Calibri" panose="020F0502020204030204" pitchFamily="34" charset="0"/>
                <a:ea typeface="メイリオ" panose="020B0604030504040204" pitchFamily="34" charset="-128"/>
              </a:defRPr>
            </a:lvl3pPr>
            <a:lvl4pPr marL="1600200" indent="-228600">
              <a:defRPr kumimoji="1">
                <a:solidFill>
                  <a:schemeClr val="tx1"/>
                </a:solidFill>
                <a:latin typeface="Calibri" panose="020F0502020204030204" pitchFamily="34" charset="0"/>
                <a:ea typeface="メイリオ" panose="020B0604030504040204" pitchFamily="34" charset="-128"/>
              </a:defRPr>
            </a:lvl4pPr>
            <a:lvl5pPr marL="2057400" indent="-228600">
              <a:defRPr kumimoji="1">
                <a:solidFill>
                  <a:schemeClr val="tx1"/>
                </a:solidFill>
                <a:latin typeface="Calibri" panose="020F0502020204030204" pitchFamily="34" charset="0"/>
                <a:ea typeface="メイリオ" panose="020B0604030504040204" pitchFamily="34" charset="-128"/>
              </a:defRPr>
            </a:lvl5pPr>
            <a:lvl6pPr marL="25146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6pPr>
            <a:lvl7pPr marL="29718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7pPr>
            <a:lvl8pPr marL="34290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8pPr>
            <a:lvl9pPr marL="3886200" indent="-228600" eaLnBrk="0" fontAlgn="base" hangingPunct="0">
              <a:spcBef>
                <a:spcPct val="0"/>
              </a:spcBef>
              <a:spcAft>
                <a:spcPct val="0"/>
              </a:spcAft>
              <a:defRPr kumimoji="1">
                <a:solidFill>
                  <a:schemeClr val="tx1"/>
                </a:solidFill>
                <a:latin typeface="Calibri" panose="020F0502020204030204" pitchFamily="34" charset="0"/>
                <a:ea typeface="メイリオ" panose="020B0604030504040204" pitchFamily="34" charset="-128"/>
              </a:defRPr>
            </a:lvl9pPr>
          </a:lstStyle>
          <a:p>
            <a:r>
              <a:rPr lang="en-IN" b="1" u="sng" noProof="0" dirty="0"/>
              <a:t>Asia </a:t>
            </a:r>
            <a:endParaRPr lang="en-IN" noProof="0" dirty="0"/>
          </a:p>
          <a:p>
            <a:r>
              <a:rPr lang="en-IN" sz="1400" noProof="0" dirty="0"/>
              <a:t> </a:t>
            </a:r>
          </a:p>
          <a:p>
            <a:r>
              <a:rPr lang="en-IN" sz="1400" b="1" noProof="0" dirty="0"/>
              <a:t>ACED registration completed</a:t>
            </a:r>
            <a:endParaRPr lang="en-IN" sz="1400" noProof="0" dirty="0"/>
          </a:p>
          <a:p>
            <a:r>
              <a:rPr lang="en-IN" sz="1400" noProof="0" dirty="0"/>
              <a:t>ACED is officially registered in Singapore on 14 August 2025.</a:t>
            </a:r>
          </a:p>
          <a:p>
            <a:r>
              <a:rPr lang="en-IN" sz="1400" noProof="0" dirty="0"/>
              <a:t> </a:t>
            </a:r>
          </a:p>
          <a:p>
            <a:r>
              <a:rPr lang="en-IN" sz="1400" b="1" noProof="0" dirty="0"/>
              <a:t>Activities detailed in Projects (as above)</a:t>
            </a:r>
            <a:endParaRPr lang="en-IN" sz="1400" noProof="0" dirty="0"/>
          </a:p>
          <a:p>
            <a:pPr lvl="0"/>
            <a:r>
              <a:rPr lang="en-IN" sz="1400" noProof="0" dirty="0"/>
              <a:t>Collaborative HFE PhD programme for Asia</a:t>
            </a:r>
          </a:p>
          <a:p>
            <a:pPr lvl="0"/>
            <a:r>
              <a:rPr lang="en-IN" sz="1400" noProof="0" dirty="0"/>
              <a:t>Development of an HFE course which will cover the IEA Core Competencies</a:t>
            </a:r>
          </a:p>
          <a:p>
            <a:pPr lvl="0"/>
            <a:r>
              <a:rPr lang="en-IN" sz="1400" noProof="0" dirty="0"/>
              <a:t>HFE Training programme for Vietnam</a:t>
            </a:r>
          </a:p>
          <a:p>
            <a:r>
              <a:rPr lang="en-IN" sz="1400" noProof="0" dirty="0"/>
              <a:t> </a:t>
            </a:r>
          </a:p>
          <a:p>
            <a:r>
              <a:rPr lang="en-IN" sz="1400" b="1" noProof="0" dirty="0"/>
              <a:t>Malaysia</a:t>
            </a:r>
            <a:endParaRPr lang="en-IN" sz="1400" noProof="0" dirty="0"/>
          </a:p>
          <a:p>
            <a:r>
              <a:rPr lang="en-IN" sz="1400" noProof="0" dirty="0"/>
              <a:t>The Human Factors and Ergonomics Society Malaysia (HFEM), through MYHFE PLT, has officially been endorsed by the International Ergonomics and Human Factors Association (IEA) as a </a:t>
            </a:r>
            <a:r>
              <a:rPr lang="en-IN" sz="1400" b="1" noProof="0" dirty="0"/>
              <a:t>recognized certification body</a:t>
            </a:r>
            <a:r>
              <a:rPr lang="en-IN" sz="1400" noProof="0" dirty="0"/>
              <a:t> for the Certified Professional Ergonomist (CPE) programme. </a:t>
            </a:r>
          </a:p>
          <a:p>
            <a:r>
              <a:rPr lang="en-IN" sz="1400" noProof="0" dirty="0"/>
              <a:t> </a:t>
            </a:r>
          </a:p>
          <a:p>
            <a:r>
              <a:rPr lang="en-IN" sz="1400" b="1" noProof="0" dirty="0"/>
              <a:t>Bangladesh</a:t>
            </a:r>
            <a:endParaRPr lang="en-IN" sz="1400" noProof="0" dirty="0"/>
          </a:p>
          <a:p>
            <a:r>
              <a:rPr lang="en-IN" sz="1400" noProof="0" dirty="0"/>
              <a:t>The </a:t>
            </a:r>
            <a:r>
              <a:rPr lang="en-IN" sz="1400" b="1" noProof="0" dirty="0"/>
              <a:t>Ergonomics Society of Shahjalal University of Science and Technology</a:t>
            </a:r>
            <a:r>
              <a:rPr lang="en-IN" sz="1400" noProof="0" dirty="0"/>
              <a:t> (SUST), Sylhet, Bangladesh, has officially started its journey with a grand Inaugural ceremony on September 18, 2025.</a:t>
            </a:r>
          </a:p>
          <a:p>
            <a:r>
              <a:rPr lang="en-IN" sz="1400" noProof="0" dirty="0"/>
              <a:t> </a:t>
            </a:r>
          </a:p>
        </p:txBody>
      </p:sp>
      <p:sp>
        <p:nvSpPr>
          <p:cNvPr id="2" name="TextBox 1">
            <a:extLst>
              <a:ext uri="{FF2B5EF4-FFF2-40B4-BE49-F238E27FC236}">
                <a16:creationId xmlns:a16="http://schemas.microsoft.com/office/drawing/2014/main" id="{91D5E817-8CD7-CB1D-7265-7E102E37ECDD}"/>
              </a:ext>
            </a:extLst>
          </p:cNvPr>
          <p:cNvSpPr txBox="1"/>
          <p:nvPr/>
        </p:nvSpPr>
        <p:spPr>
          <a:xfrm>
            <a:off x="8186737" y="133905"/>
            <a:ext cx="832975" cy="369332"/>
          </a:xfrm>
          <a:prstGeom prst="rect">
            <a:avLst/>
          </a:prstGeom>
          <a:noFill/>
        </p:spPr>
        <p:txBody>
          <a:bodyPr wrap="square" rtlCol="0">
            <a:spAutoFit/>
          </a:bodyPr>
          <a:lstStyle/>
          <a:p>
            <a:r>
              <a:rPr lang="en-IN" noProof="0" dirty="0"/>
              <a:t>4 of 4</a:t>
            </a:r>
          </a:p>
        </p:txBody>
      </p:sp>
    </p:spTree>
    <p:extLst>
      <p:ext uri="{BB962C8B-B14F-4D97-AF65-F5344CB8AC3E}">
        <p14:creationId xmlns:p14="http://schemas.microsoft.com/office/powerpoint/2010/main" val="3667261916"/>
      </p:ext>
    </p:extLst>
  </p:cSld>
  <p:clrMapOvr>
    <a:masterClrMapping/>
  </p:clrMapOvr>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oposed reporting structure for IEA 2024" id="{321020AC-1284-EB40-915E-3DD0204F01EB}" vid="{E2D9CD7B-EB96-7C43-8ED9-78636B0546E9}"/>
    </a:ext>
  </a:extLst>
</a:theme>
</file>

<file path=ppt/theme/theme2.xml><?xml version="1.0" encoding="utf-8"?>
<a:theme xmlns:a="http://schemas.openxmlformats.org/drawingml/2006/main" name="ホワイト">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Yu Gothic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Yu Gothic"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template reporting structure for IEA 2024</Template>
  <TotalTime>10792</TotalTime>
  <Words>4359</Words>
  <Application>Microsoft Office PowerPoint</Application>
  <PresentationFormat>On-screen Show (16:10)</PresentationFormat>
  <Paragraphs>486</Paragraphs>
  <Slides>14</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メイリオ</vt:lpstr>
      <vt:lpstr>Yu Gothic</vt:lpstr>
      <vt:lpstr>Arial</vt:lpstr>
      <vt:lpstr>Calibri</vt:lpstr>
      <vt:lpstr>Lato</vt:lpstr>
      <vt:lpstr>Lato Black</vt:lpstr>
      <vt:lpstr>Symbol</vt:lpstr>
      <vt:lpstr>Verdana</vt:lpstr>
      <vt:lpstr>Office テーマ</vt:lpstr>
      <vt:lpstr>Main projects of International Development Committee</vt:lpstr>
      <vt:lpstr>Collaborative HFE PhD programme for Asia</vt:lpstr>
      <vt:lpstr>What stakeholders are involved in project &amp; how?</vt:lpstr>
      <vt:lpstr>PowerPoint Presentation</vt:lpstr>
      <vt:lpstr>Development of an HFE course which will cover the IEA Core Competencies</vt:lpstr>
      <vt:lpstr>What stakeholders are involved in project &amp; how?</vt:lpstr>
      <vt:lpstr>PowerPoint Presentation</vt:lpstr>
      <vt:lpstr>HFE Training programme for Vietnam</vt:lpstr>
      <vt:lpstr>What stakeholders are involved in project &amp; how?</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Nancy Black</dc:creator>
  <cp:lastModifiedBy>Anindya Ganguli</cp:lastModifiedBy>
  <cp:revision>70</cp:revision>
  <dcterms:created xsi:type="dcterms:W3CDTF">2025-02-05T20:28:12Z</dcterms:created>
  <dcterms:modified xsi:type="dcterms:W3CDTF">2025-09-20T08:18:46Z</dcterms:modified>
</cp:coreProperties>
</file>