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1" r:id="rId1"/>
  </p:sldMasterIdLst>
  <p:notesMasterIdLst>
    <p:notesMasterId r:id="rId21"/>
  </p:notesMasterIdLst>
  <p:sldIdLst>
    <p:sldId id="1968" r:id="rId2"/>
    <p:sldId id="310" r:id="rId3"/>
    <p:sldId id="1965" r:id="rId4"/>
    <p:sldId id="1969" r:id="rId5"/>
    <p:sldId id="1955" r:id="rId6"/>
    <p:sldId id="1962" r:id="rId7"/>
    <p:sldId id="1756" r:id="rId8"/>
    <p:sldId id="1957" r:id="rId9"/>
    <p:sldId id="1960" r:id="rId10"/>
    <p:sldId id="1964" r:id="rId11"/>
    <p:sldId id="1958" r:id="rId12"/>
    <p:sldId id="1961" r:id="rId13"/>
    <p:sldId id="1021" r:id="rId14"/>
    <p:sldId id="258" r:id="rId15"/>
    <p:sldId id="1970" r:id="rId16"/>
    <p:sldId id="1972" r:id="rId17"/>
    <p:sldId id="256" r:id="rId18"/>
    <p:sldId id="263" r:id="rId19"/>
    <p:sldId id="1971" r:id="rId20"/>
  </p:sldIdLst>
  <p:sldSz cx="9144000" cy="5715000" type="screen16x10"/>
  <p:notesSz cx="6858000" cy="9144000"/>
  <p:defaultTextStyle>
    <a:defPPr>
      <a:defRPr lang="ja-JP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D9D7"/>
    <a:srgbClr val="5572CE"/>
    <a:srgbClr val="DAD454"/>
    <a:srgbClr val="66FF99"/>
    <a:srgbClr val="214BB9"/>
    <a:srgbClr val="426DCE"/>
    <a:srgbClr val="BB2B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75271"/>
  </p:normalViewPr>
  <p:slideViewPr>
    <p:cSldViewPr snapToGrid="0" snapToObjects="1">
      <p:cViewPr varScale="1">
        <p:scale>
          <a:sx n="82" d="100"/>
          <a:sy n="82" d="100"/>
        </p:scale>
        <p:origin x="60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id="{42755D67-AB79-4164-17F3-A5CC9DF3BEF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DC2759F6-742E-9E42-1584-056C9FC892E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403F09E-980F-49BF-AEF6-D66EE5382167}" type="datetimeFigureOut">
              <a:rPr lang="ja-JP" altLang="de-DE"/>
              <a:pPr>
                <a:defRPr/>
              </a:pPr>
              <a:t>2026/3/30</a:t>
            </a:fld>
            <a:endParaRPr lang="ja-JP" altLang="en-US"/>
          </a:p>
        </p:txBody>
      </p:sp>
      <p:sp>
        <p:nvSpPr>
          <p:cNvPr id="4" name="スライド イメージ プレースホルダー 3">
            <a:extLst>
              <a:ext uri="{FF2B5EF4-FFF2-40B4-BE49-F238E27FC236}">
                <a16:creationId xmlns:a16="http://schemas.microsoft.com/office/drawing/2014/main" id="{FCCC7327-4FD2-4B7B-4CBF-AE506566FEF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ー 4">
            <a:extLst>
              <a:ext uri="{FF2B5EF4-FFF2-40B4-BE49-F238E27FC236}">
                <a16:creationId xmlns:a16="http://schemas.microsoft.com/office/drawing/2014/main" id="{0ED29FE9-35C6-36DA-4B10-EA4F611E62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B618CF47-3861-B8D3-C1E9-6293C03E5C1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8904DE7A-2A66-B9DA-9311-D5A433CE42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07BB0AE-0723-4A3C-8946-FB3D65C19521}" type="slidenum">
              <a:rPr lang="ja-JP" altLang="en-US"/>
              <a:pPr>
                <a:defRPr/>
              </a:pPr>
              <a:t>‹N°›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スライド イメージ プレースホルダー 1">
            <a:extLst>
              <a:ext uri="{FF2B5EF4-FFF2-40B4-BE49-F238E27FC236}">
                <a16:creationId xmlns:a16="http://schemas.microsoft.com/office/drawing/2014/main" id="{EB485B13-6036-FC6C-8F7D-E35CE7ED33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ノート プレースホルダー 2">
            <a:extLst>
              <a:ext uri="{FF2B5EF4-FFF2-40B4-BE49-F238E27FC236}">
                <a16:creationId xmlns:a16="http://schemas.microsoft.com/office/drawing/2014/main" id="{981FA0F9-24FC-4DD3-2239-B42769D3E3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5124" name="スライド番号プレースホルダー 3">
            <a:extLst>
              <a:ext uri="{FF2B5EF4-FFF2-40B4-BE49-F238E27FC236}">
                <a16:creationId xmlns:a16="http://schemas.microsoft.com/office/drawing/2014/main" id="{37C2F617-8494-BCE9-FA8D-773AB7383A9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4CF5456-6485-4D79-B4F8-4D8B2D3D6E61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F26D0F12-73A2-7978-9126-0EEBC293CAF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7D2C0B5C-B86C-66B9-F152-3B049314D4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231DAB9F-AF13-55AC-ECDA-BF08C715846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32F4674-4230-4043-8EBD-6D1C223388DB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CF6784-A5F1-7360-C4E9-AEFDAE793F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スライド イメージ プレースホルダー 1">
            <a:extLst>
              <a:ext uri="{FF2B5EF4-FFF2-40B4-BE49-F238E27FC236}">
                <a16:creationId xmlns:a16="http://schemas.microsoft.com/office/drawing/2014/main" id="{8D0A0146-B2EC-21E8-DC4D-DA075E8055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ノート プレースホルダー 2">
            <a:extLst>
              <a:ext uri="{FF2B5EF4-FFF2-40B4-BE49-F238E27FC236}">
                <a16:creationId xmlns:a16="http://schemas.microsoft.com/office/drawing/2014/main" id="{972DE223-45E7-A066-F9D4-0274642FA3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ja-JP"/>
              <a:t>Coupled with the understanding of stakeholder benefits (Step 6), the understanding the relations among stakeholders is critically important for developing promotional strategies.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It will form a basis for specifying subprojects: The underlying consideration is to develop a set of projects which do not conflict in each project. For instance, develop a science-oriented HFE project and a more application-oriented HFE project: The science-oriented HFE project is designed to contribute to the development of HFE science, while the application-oriented HFE project is designed to provide practical benefits. They together achieve a high-quality HFE project. Others may include promotion projects for influential stakeholders (i.e., system influencers).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 </a:t>
            </a:r>
            <a:endParaRPr lang="ja-JP" altLang="en-US"/>
          </a:p>
        </p:txBody>
      </p:sp>
      <p:sp>
        <p:nvSpPr>
          <p:cNvPr id="11268" name="スライド番号プレースホルダー 3">
            <a:extLst>
              <a:ext uri="{FF2B5EF4-FFF2-40B4-BE49-F238E27FC236}">
                <a16:creationId xmlns:a16="http://schemas.microsoft.com/office/drawing/2014/main" id="{59382D49-A8F2-0B07-1C17-D5D5E7989AC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05542DD-49A6-42E1-8A1D-0EB50E5DCD60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870101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03037D35-1244-285A-6162-6764A5DC380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10D78122-79EB-185D-501D-AE4B561F1C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472A9A65-784C-D83C-70E8-1334A6D889F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8221F52-E48E-4634-AB20-21F30D7F70F3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5B0E62-C2F4-0688-A7C3-8A4EC10603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4A843C92-415A-77AD-29D7-FD268C545B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648533DF-C1B8-9DC3-C1B7-5E06CBC415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46A689F5-1DF9-F1DC-0717-2A6BB7D0DD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32F4674-4230-4043-8EBD-6D1C223388DB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369973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E9FACC-53B9-5CCE-F999-931CFFED6C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29B9F169-225A-E1BF-AD60-9C474CB4BC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3846C8A4-7838-9B14-2746-54257360B9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CB3580A0-0ABA-3066-6581-E93B9F6E773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8221F52-E48E-4634-AB20-21F30D7F70F3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841845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13796C-5834-63D6-5DCB-F7A23FA33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スライド イメージ プレースホルダー 1">
            <a:extLst>
              <a:ext uri="{FF2B5EF4-FFF2-40B4-BE49-F238E27FC236}">
                <a16:creationId xmlns:a16="http://schemas.microsoft.com/office/drawing/2014/main" id="{EB2A0CDB-3E71-D224-51C3-4F73695EB19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ノート プレースホルダー 2">
            <a:extLst>
              <a:ext uri="{FF2B5EF4-FFF2-40B4-BE49-F238E27FC236}">
                <a16:creationId xmlns:a16="http://schemas.microsoft.com/office/drawing/2014/main" id="{57BC68AC-1046-9914-933E-74394601DD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ja-JP"/>
              <a:t>Coupled with the understanding of stakeholder benefits (Step 6), the understanding the relations among stakeholders is critically important for developing promotional strategies.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It will form a basis for specifying subprojects: The underlying consideration is to develop a set of projects which do not conflict in each project. For instance, develop a science-oriented HFE project and a more application-oriented HFE project: The science-oriented HFE project is designed to contribute to the development of HFE science, while the application-oriented HFE project is designed to provide practical benefits. They together achieve a high-quality HFE project. Others may include promotion projects for influential stakeholders (i.e., system influencers).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 </a:t>
            </a:r>
            <a:endParaRPr lang="ja-JP" altLang="en-US"/>
          </a:p>
        </p:txBody>
      </p:sp>
      <p:sp>
        <p:nvSpPr>
          <p:cNvPr id="11268" name="スライド番号プレースホルダー 3">
            <a:extLst>
              <a:ext uri="{FF2B5EF4-FFF2-40B4-BE49-F238E27FC236}">
                <a16:creationId xmlns:a16="http://schemas.microsoft.com/office/drawing/2014/main" id="{E9D7F747-B34B-3750-2E36-CC5A6D21651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05542DD-49A6-42E1-8A1D-0EB50E5DCD60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422948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4B826D-F450-0042-2527-6B0A016035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FA2E3414-69F6-AC13-B59E-955D29894B0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E3927F88-6521-2B91-83A8-9C1A69293C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5E7C6365-3730-5323-33BB-E77EA65F60E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32F4674-4230-4043-8EBD-6D1C223388DB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845955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6AFE19-7ADE-2C3F-BDA3-B591F053E4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CAB7D557-3BCF-8F95-245F-51D9D43AFA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2516CC28-CF5F-34B4-1761-0A9156705D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EE1D9238-75AA-507D-A9FE-A6BDB508E06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8221F52-E48E-4634-AB20-21F30D7F70F3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20151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スライド イメージ プレースホルダー 1">
            <a:extLst>
              <a:ext uri="{FF2B5EF4-FFF2-40B4-BE49-F238E27FC236}">
                <a16:creationId xmlns:a16="http://schemas.microsoft.com/office/drawing/2014/main" id="{58CD487D-32A2-EE43-50D2-9317D636688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ノート プレースホルダー 2">
            <a:extLst>
              <a:ext uri="{FF2B5EF4-FFF2-40B4-BE49-F238E27FC236}">
                <a16:creationId xmlns:a16="http://schemas.microsoft.com/office/drawing/2014/main" id="{A2D562AF-25F3-287E-DB54-9E62E6E0FE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ja-JP"/>
              <a:t>Coupled with the understanding of stakeholder benefits (Step 6), the understanding the relations among stakeholders is critically important for developing promotional strategies.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It will form a basis for specifying subprojects: The underlying consideration is to develop a set of projects which do not conflict in each project. For instance, develop a science-oriented HFE project and a more application-oriented HFE project: The science-oriented HFE project is designed to contribute to the development of HFE science, while the application-oriented HFE project is designed to provide practical benefits. They together achieve a high-quality HFE project. Others may include promotion projects for influential stakeholders (i.e., system influencers).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 </a:t>
            </a:r>
            <a:endParaRPr lang="ja-JP" altLang="en-US"/>
          </a:p>
        </p:txBody>
      </p:sp>
      <p:sp>
        <p:nvSpPr>
          <p:cNvPr id="11268" name="スライド番号プレースホルダー 3">
            <a:extLst>
              <a:ext uri="{FF2B5EF4-FFF2-40B4-BE49-F238E27FC236}">
                <a16:creationId xmlns:a16="http://schemas.microsoft.com/office/drawing/2014/main" id="{8DFA475A-E679-70A3-E18C-E76C98B5F8C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05542DD-49A6-42E1-8A1D-0EB50E5DCD60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F5A605-F999-BF44-9550-4A5581C0A761}" type="slidenum">
              <a:rPr lang="es-CO" smtClean="0"/>
              <a:t>17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72866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 dirty="0"/>
          </a:p>
        </p:txBody>
      </p:sp>
      <p:sp>
        <p:nvSpPr>
          <p:cNvPr id="3" name="字幕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altLang="ja-JP"/>
              <a:t>Modifiez le style des sous-titres du masque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163214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113770"/>
            <a:ext cx="7886700" cy="7014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8650" y="947854"/>
            <a:ext cx="7886700" cy="38334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スライド番号プレースホルダー 5">
            <a:extLst>
              <a:ext uri="{FF2B5EF4-FFF2-40B4-BE49-F238E27FC236}">
                <a16:creationId xmlns:a16="http://schemas.microsoft.com/office/drawing/2014/main" id="{657F54D2-6457-D427-191D-20B199B2F2E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F4B4C22-CECE-4F58-9770-7914D4C0805F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486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9788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05043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206710"/>
            <a:ext cx="7886700" cy="721641"/>
          </a:xfrm>
          <a:prstGeom prst="rect">
            <a:avLst/>
          </a:prstGeom>
        </p:spPr>
        <p:txBody>
          <a:bodyPr/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28650" y="1070518"/>
            <a:ext cx="3886200" cy="407695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29150" y="1070518"/>
            <a:ext cx="3886200" cy="40769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36381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945668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754076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9837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617689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altLang="ja-JP" noProof="0"/>
              <a:t>Cliquez sur l'icône pour ajouter une image</a:t>
            </a:r>
            <a:endParaRPr lang="ja-JP" altLang="en-US" noProof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13919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1521354"/>
            <a:ext cx="7886700" cy="36468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524126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  <a:prstGeom prst="rect">
            <a:avLst/>
          </a:prstGeom>
        </p:spPr>
        <p:txBody>
          <a:bodyPr vert="eaVert"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519316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42900" y="4133448"/>
            <a:ext cx="5829300" cy="1219200"/>
          </a:xfrm>
        </p:spPr>
        <p:txBody>
          <a:bodyPr anchor="ctr">
            <a:normAutofit/>
          </a:bodyPr>
          <a:lstStyle>
            <a:lvl1pPr algn="r">
              <a:defRPr sz="3750" spc="150" baseline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457950" y="4133448"/>
            <a:ext cx="2400300" cy="121920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350"/>
            </a:lvl4pPr>
            <a:lvl5pPr marL="1371600" indent="0" algn="ctr">
              <a:buNone/>
              <a:defRPr sz="1350"/>
            </a:lvl5pPr>
            <a:lvl6pPr marL="1714500" indent="0" algn="ctr">
              <a:buNone/>
              <a:defRPr sz="1350"/>
            </a:lvl6pPr>
            <a:lvl7pPr marL="2057400" indent="0" algn="ctr">
              <a:buNone/>
              <a:defRPr sz="1350"/>
            </a:lvl7pPr>
            <a:lvl8pPr marL="2400300" indent="0" algn="ctr">
              <a:buNone/>
              <a:defRPr sz="1350"/>
            </a:lvl8pPr>
            <a:lvl9pPr marL="2743200" indent="0" algn="ctr">
              <a:buNone/>
              <a:defRPr sz="135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76BB4A69-B29A-497B-BB82-E7863CD2C889}" type="datetime1">
              <a:rPr lang="en-US" smtClean="0"/>
              <a:t>3/30/2026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3810001"/>
          </a:xfrm>
          <a:prstGeom prst="rect">
            <a:avLst/>
          </a:prstGeom>
          <a:blipFill dpi="0" rotWithShape="1">
            <a:blip r:embed="rId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93700" ty="-82550" sx="35000" sy="3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6290132" y="4386755"/>
            <a:ext cx="0" cy="7620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8674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テキスト プレースホルダー 2">
            <a:extLst>
              <a:ext uri="{FF2B5EF4-FFF2-40B4-BE49-F238E27FC236}">
                <a16:creationId xmlns:a16="http://schemas.microsoft.com/office/drawing/2014/main" id="{92AC1744-2EC6-C1E7-3FE4-8E97DBE5D2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520825"/>
            <a:ext cx="7886700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マスター テキストの書式設定
第 </a:t>
            </a:r>
            <a:r>
              <a:rPr lang="en-US" altLang="ja-JP"/>
              <a:t>2 </a:t>
            </a:r>
            <a:r>
              <a:rPr lang="ja-JP" altLang="en-US"/>
              <a:t>レベル
第 </a:t>
            </a:r>
            <a:r>
              <a:rPr lang="en-US" altLang="ja-JP"/>
              <a:t>3 </a:t>
            </a:r>
            <a:r>
              <a:rPr lang="ja-JP" altLang="en-US"/>
              <a:t>レベル
第 </a:t>
            </a:r>
            <a:r>
              <a:rPr lang="en-US" altLang="ja-JP"/>
              <a:t>4 </a:t>
            </a:r>
            <a:r>
              <a:rPr lang="ja-JP" altLang="en-US"/>
              <a:t>レベル
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7" name="タイトル プレースホルダー 7">
            <a:extLst>
              <a:ext uri="{FF2B5EF4-FFF2-40B4-BE49-F238E27FC236}">
                <a16:creationId xmlns:a16="http://schemas.microsoft.com/office/drawing/2014/main" id="{87E612D5-4B27-8278-2976-A769F5ED95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04800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CO" altLang="fr-FR"/>
              <a:t>ENTATION TIt</a:t>
            </a:r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2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1" r:id="rId12"/>
  </p:sldLayoutIdLst>
  <p:hf sldNum="0" hd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 kern="12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8DC3B3C-55E0-6E50-2F45-6E5326625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PSE </a:t>
            </a:r>
            <a:r>
              <a:rPr lang="de-DE" dirty="0" err="1"/>
              <a:t>Objectives</a:t>
            </a:r>
            <a:endParaRPr lang="de-DE" dirty="0"/>
          </a:p>
        </p:txBody>
      </p:sp>
      <p:sp>
        <p:nvSpPr>
          <p:cNvPr id="4" name="Inhaltsplatzhalter 2">
            <a:extLst>
              <a:ext uri="{FF2B5EF4-FFF2-40B4-BE49-F238E27FC236}">
                <a16:creationId xmlns:a16="http://schemas.microsoft.com/office/drawing/2014/main" id="{0C9A4948-069F-D94F-A524-22EEDFA213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947738"/>
            <a:ext cx="7886700" cy="3833812"/>
          </a:xfrm>
        </p:spPr>
        <p:txBody>
          <a:bodyPr/>
          <a:lstStyle/>
          <a:p>
            <a:pPr marL="0" indent="0">
              <a:buNone/>
            </a:pPr>
            <a:r>
              <a:rPr lang="en-GB" sz="1800" dirty="0">
                <a:effectLst/>
                <a:latin typeface="Aptos" panose="020B0004020202020204" pitchFamily="34" charset="0"/>
              </a:rPr>
              <a:t>The Professional Standards and Education (PS&amp;E) Committee aims to advance global human factors/ergonomics (HFE) by </a:t>
            </a:r>
            <a:r>
              <a:rPr lang="en-GB" sz="1800" b="1" dirty="0">
                <a:effectLst/>
                <a:latin typeface="Aptos" panose="020B0004020202020204" pitchFamily="34" charset="0"/>
              </a:rPr>
              <a:t>improving education standards, expanding certification access, and engaging the next generation of professionals</a:t>
            </a:r>
            <a:r>
              <a:rPr lang="en-GB" sz="1800" dirty="0">
                <a:effectLst/>
                <a:latin typeface="Aptos" panose="020B0004020202020204" pitchFamily="34" charset="0"/>
              </a:rPr>
              <a:t>. </a:t>
            </a:r>
          </a:p>
          <a:p>
            <a:pPr marL="0" indent="0">
              <a:buNone/>
            </a:pPr>
            <a:r>
              <a:rPr lang="en-GB" sz="1800" dirty="0">
                <a:effectLst/>
                <a:latin typeface="Aptos" panose="020B0004020202020204" pitchFamily="34" charset="0"/>
              </a:rPr>
              <a:t>Over the next three years, our focus will </a:t>
            </a:r>
            <a:r>
              <a:rPr lang="en-GB" sz="1800" dirty="0" err="1">
                <a:effectLst/>
                <a:latin typeface="Aptos" panose="020B0004020202020204" pitchFamily="34" charset="0"/>
              </a:rPr>
              <a:t>center</a:t>
            </a:r>
            <a:r>
              <a:rPr lang="en-GB" sz="1800" dirty="0">
                <a:effectLst/>
                <a:latin typeface="Aptos" panose="020B0004020202020204" pitchFamily="34" charset="0"/>
              </a:rPr>
              <a:t> on two key objectives: </a:t>
            </a:r>
          </a:p>
          <a:p>
            <a:pPr marL="342900" indent="-342900">
              <a:buAutoNum type="arabicParenBoth"/>
            </a:pPr>
            <a:r>
              <a:rPr lang="en-GB" sz="1800" dirty="0">
                <a:effectLst/>
                <a:latin typeface="Aptos" panose="020B0004020202020204" pitchFamily="34" charset="0"/>
              </a:rPr>
              <a:t>strengthening global HFE education and certification, and </a:t>
            </a:r>
          </a:p>
          <a:p>
            <a:pPr marL="0" indent="0">
              <a:buNone/>
            </a:pPr>
            <a:r>
              <a:rPr lang="en-GB" sz="1800" dirty="0">
                <a:effectLst/>
                <a:latin typeface="Aptos" panose="020B0004020202020204" pitchFamily="34" charset="0"/>
              </a:rPr>
              <a:t>(2) attracting and developing young professionals. </a:t>
            </a:r>
          </a:p>
          <a:p>
            <a:pPr marL="0" indent="0">
              <a:buNone/>
            </a:pPr>
            <a:r>
              <a:rPr lang="en-GB" sz="1800" dirty="0">
                <a:effectLst/>
                <a:latin typeface="Aptos" panose="020B0004020202020204" pitchFamily="34" charset="0"/>
              </a:rPr>
              <a:t>These objectives will be pursued in collaboration with the International Development (ID) Committee  to ensure a broad international impact, particularly in developing regions.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22853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C35817E-376A-3006-E28F-8EEA5CEA93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516" y="518380"/>
            <a:ext cx="8604250" cy="8366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Main projects of the </a:t>
            </a:r>
            <a:b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</a:b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Professional Standards &amp; Education Committee (</a:t>
            </a:r>
            <a:r>
              <a:rPr lang="es-CO" sz="3200" b="1" i="1" dirty="0">
                <a:solidFill>
                  <a:srgbClr val="009797"/>
                </a:solidFill>
                <a:latin typeface="Lato Black" panose="020F0502020204030203" pitchFamily="34" charset="77"/>
              </a:rPr>
              <a:t>PSE)</a:t>
            </a:r>
            <a:endParaRPr lang="ja-JP" alt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7A7E6EBE-52A6-2D48-2BC0-A30D88C1F1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2838" y="3781425"/>
            <a:ext cx="7169150" cy="72231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EC meeting: April 2026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Presenter: </a:t>
            </a:r>
            <a:r>
              <a:rPr lang="en-US" altLang="ja-JP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Verena Nitsch</a:t>
            </a:r>
          </a:p>
        </p:txBody>
      </p:sp>
      <p:sp>
        <p:nvSpPr>
          <p:cNvPr id="4101" name="TextBox 4">
            <a:extLst>
              <a:ext uri="{FF2B5EF4-FFF2-40B4-BE49-F238E27FC236}">
                <a16:creationId xmlns:a16="http://schemas.microsoft.com/office/drawing/2014/main" id="{A40E1ACC-F558-51E9-1BEE-0D3FD88025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3550" y="1406525"/>
            <a:ext cx="6046788" cy="147732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defRPr/>
            </a:pPr>
            <a:r>
              <a:rPr lang="en-GB" altLang="fr-FR" b="1" dirty="0"/>
              <a:t>Activities 2024-2026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dirty="0"/>
              <a:t>Promoting accessible certification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dirty="0"/>
              <a:t>Repository of educational tools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dirty="0"/>
              <a:t>Mentorship Programs &amp; other activities to promote young members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A817FD-F9D9-CD62-6632-D5F2DFEA6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PSE Members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2A76DEC-3AC3-45AA-BABE-62F235DBC9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PSE Co-Chairs:</a:t>
            </a:r>
          </a:p>
          <a:p>
            <a:pPr lvl="1"/>
            <a:r>
              <a:rPr lang="de-DE" dirty="0"/>
              <a:t>Liang Ma (CHN)</a:t>
            </a:r>
          </a:p>
          <a:p>
            <a:pPr lvl="1"/>
            <a:r>
              <a:rPr lang="de-DE" dirty="0"/>
              <a:t>Rob Becker (UK)</a:t>
            </a:r>
          </a:p>
          <a:p>
            <a:pPr lvl="1"/>
            <a:r>
              <a:rPr lang="de-DE" dirty="0"/>
              <a:t>Andrew Todd (ZAF)</a:t>
            </a:r>
          </a:p>
          <a:p>
            <a:pPr lvl="1"/>
            <a:r>
              <a:rPr lang="de-DE" dirty="0"/>
              <a:t>Daniel Braatz (BRA) - </a:t>
            </a:r>
            <a:r>
              <a:rPr lang="de-DE" dirty="0" err="1"/>
              <a:t>since</a:t>
            </a:r>
            <a:r>
              <a:rPr lang="de-DE" dirty="0"/>
              <a:t> </a:t>
            </a:r>
            <a:r>
              <a:rPr lang="de-DE" dirty="0" err="1"/>
              <a:t>July</a:t>
            </a:r>
            <a:r>
              <a:rPr lang="de-DE" dirty="0"/>
              <a:t> 2025</a:t>
            </a:r>
          </a:p>
          <a:p>
            <a:r>
              <a:rPr lang="de-DE" dirty="0" err="1"/>
              <a:t>Subcommittee</a:t>
            </a:r>
            <a:r>
              <a:rPr lang="de-DE" dirty="0"/>
              <a:t> </a:t>
            </a:r>
            <a:r>
              <a:rPr lang="de-DE" dirty="0" err="1"/>
              <a:t>Certification</a:t>
            </a:r>
            <a:endParaRPr lang="de-DE" dirty="0"/>
          </a:p>
          <a:p>
            <a:pPr lvl="1"/>
            <a:r>
              <a:rPr lang="de-DE" dirty="0"/>
              <a:t>Valerie O‘Keefe (AUS)</a:t>
            </a:r>
          </a:p>
          <a:p>
            <a:pPr lvl="1"/>
            <a:r>
              <a:rPr lang="de-DE" dirty="0"/>
              <a:t>Stephven Kolose (NZ)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370752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B9781AB-3498-4892-B82B-FD9284E47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Projects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7F4DC68-6BCF-D815-19B4-90E0591185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1. </a:t>
            </a:r>
            <a:r>
              <a:rPr lang="de-DE" dirty="0" err="1"/>
              <a:t>Promoting</a:t>
            </a:r>
            <a:r>
              <a:rPr lang="de-DE" dirty="0"/>
              <a:t> </a:t>
            </a:r>
            <a:r>
              <a:rPr lang="de-DE" dirty="0" err="1"/>
              <a:t>accessible</a:t>
            </a:r>
            <a:r>
              <a:rPr lang="de-DE" dirty="0"/>
              <a:t> </a:t>
            </a:r>
            <a:r>
              <a:rPr lang="de-DE" dirty="0" err="1"/>
              <a:t>certification</a:t>
            </a:r>
            <a:r>
              <a:rPr lang="de-DE" dirty="0"/>
              <a:t> </a:t>
            </a:r>
            <a:r>
              <a:rPr lang="de-DE" dirty="0" err="1"/>
              <a:t>that</a:t>
            </a:r>
            <a:r>
              <a:rPr lang="de-DE" dirty="0"/>
              <a:t> </a:t>
            </a:r>
            <a:r>
              <a:rPr lang="de-DE" dirty="0" err="1"/>
              <a:t>complies</a:t>
            </a:r>
            <a:r>
              <a:rPr lang="de-DE" dirty="0"/>
              <a:t> </a:t>
            </a:r>
            <a:r>
              <a:rPr lang="de-DE" dirty="0" err="1"/>
              <a:t>with</a:t>
            </a:r>
            <a:r>
              <a:rPr lang="de-DE" dirty="0"/>
              <a:t> IEA </a:t>
            </a:r>
            <a:r>
              <a:rPr lang="de-DE" dirty="0" err="1"/>
              <a:t>standards</a:t>
            </a:r>
            <a:endParaRPr lang="de-DE" dirty="0"/>
          </a:p>
          <a:p>
            <a:pPr lvl="1"/>
            <a:r>
              <a:rPr lang="de-DE" dirty="0"/>
              <a:t>Reviews for </a:t>
            </a:r>
            <a:r>
              <a:rPr lang="de-DE" dirty="0" err="1"/>
              <a:t>Certification</a:t>
            </a:r>
            <a:r>
              <a:rPr lang="de-DE" dirty="0"/>
              <a:t> </a:t>
            </a:r>
            <a:r>
              <a:rPr lang="de-DE" dirty="0" err="1"/>
              <a:t>Endorsement</a:t>
            </a:r>
            <a:endParaRPr lang="de-DE" dirty="0"/>
          </a:p>
          <a:p>
            <a:pPr lvl="1"/>
            <a:r>
              <a:rPr lang="de-DE" dirty="0" err="1"/>
              <a:t>Compiling</a:t>
            </a:r>
            <a:r>
              <a:rPr lang="de-DE" dirty="0"/>
              <a:t> </a:t>
            </a:r>
            <a:r>
              <a:rPr lang="de-DE" dirty="0" err="1"/>
              <a:t>best</a:t>
            </a:r>
            <a:r>
              <a:rPr lang="de-DE" dirty="0"/>
              <a:t> </a:t>
            </a:r>
            <a:r>
              <a:rPr lang="de-DE" dirty="0" err="1"/>
              <a:t>practice</a:t>
            </a:r>
            <a:r>
              <a:rPr lang="de-DE" dirty="0"/>
              <a:t> </a:t>
            </a:r>
            <a:r>
              <a:rPr lang="de-DE" dirty="0" err="1"/>
              <a:t>curricula</a:t>
            </a:r>
            <a:r>
              <a:rPr lang="de-DE" dirty="0"/>
              <a:t> </a:t>
            </a:r>
            <a:r>
              <a:rPr lang="de-DE" dirty="0" err="1"/>
              <a:t>that</a:t>
            </a:r>
            <a:r>
              <a:rPr lang="de-DE" dirty="0"/>
              <a:t> </a:t>
            </a:r>
            <a:r>
              <a:rPr lang="de-DE" dirty="0" err="1"/>
              <a:t>address</a:t>
            </a:r>
            <a:r>
              <a:rPr lang="de-DE" dirty="0"/>
              <a:t> IEA </a:t>
            </a:r>
            <a:r>
              <a:rPr lang="de-DE" dirty="0" err="1"/>
              <a:t>core</a:t>
            </a:r>
            <a:r>
              <a:rPr lang="de-DE" dirty="0"/>
              <a:t> </a:t>
            </a:r>
            <a:r>
              <a:rPr lang="de-DE" dirty="0" err="1"/>
              <a:t>competencies</a:t>
            </a:r>
            <a:endParaRPr lang="de-DE" dirty="0"/>
          </a:p>
          <a:p>
            <a:pPr marL="0" indent="0">
              <a:buNone/>
            </a:pPr>
            <a:r>
              <a:rPr lang="de-DE" dirty="0"/>
              <a:t>2. Repository </a:t>
            </a:r>
            <a:r>
              <a:rPr lang="de-DE" dirty="0" err="1"/>
              <a:t>educational</a:t>
            </a:r>
            <a:r>
              <a:rPr lang="de-DE" dirty="0"/>
              <a:t> </a:t>
            </a:r>
            <a:r>
              <a:rPr lang="de-DE" dirty="0" err="1"/>
              <a:t>tools</a:t>
            </a:r>
            <a:r>
              <a:rPr lang="de-DE" dirty="0"/>
              <a:t>: </a:t>
            </a:r>
            <a:r>
              <a:rPr lang="de-DE" dirty="0" err="1"/>
              <a:t>provide</a:t>
            </a:r>
            <a:r>
              <a:rPr lang="de-DE" dirty="0"/>
              <a:t> a</a:t>
            </a:r>
            <a:r>
              <a:rPr lang="es-CO" dirty="0"/>
              <a:t> centralized, accessible overview of educational resources for HFE </a:t>
            </a:r>
            <a:endParaRPr lang="de-DE" dirty="0"/>
          </a:p>
          <a:p>
            <a:pPr marL="0" indent="0">
              <a:buNone/>
            </a:pPr>
            <a:r>
              <a:rPr lang="de-DE" dirty="0"/>
              <a:t>3. </a:t>
            </a:r>
            <a:r>
              <a:rPr lang="de-DE" dirty="0" err="1"/>
              <a:t>Promoting</a:t>
            </a:r>
            <a:r>
              <a:rPr lang="de-DE" dirty="0"/>
              <a:t> </a:t>
            </a:r>
            <a:r>
              <a:rPr lang="de-DE" dirty="0" err="1"/>
              <a:t>young</a:t>
            </a:r>
            <a:r>
              <a:rPr lang="de-DE" dirty="0"/>
              <a:t> </a:t>
            </a:r>
            <a:r>
              <a:rPr lang="de-DE" dirty="0" err="1"/>
              <a:t>members</a:t>
            </a:r>
            <a:r>
              <a:rPr lang="de-DE" dirty="0"/>
              <a:t> (e.g. </a:t>
            </a:r>
            <a:r>
              <a:rPr lang="de-DE" dirty="0" err="1"/>
              <a:t>through</a:t>
            </a:r>
            <a:r>
              <a:rPr lang="de-DE" dirty="0"/>
              <a:t> international </a:t>
            </a:r>
            <a:r>
              <a:rPr lang="de-DE" dirty="0" err="1"/>
              <a:t>mentorship</a:t>
            </a:r>
            <a:r>
              <a:rPr lang="de-DE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03050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820444E4-993C-2C33-BF09-77206ED2CE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pPr algn="ctr" eaLnBrk="1" hangingPunct="1"/>
            <a:r>
              <a:rPr lang="fr-CA" altLang="fr-FR" dirty="0" err="1"/>
              <a:t>Promoting</a:t>
            </a:r>
            <a:r>
              <a:rPr lang="fr-CA" altLang="fr-FR" dirty="0"/>
              <a:t> Certification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E78E9C-73D1-858B-54A2-C705CE45C6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0112FD98-153C-7704-63D5-B40E9C7FF6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 fontScale="77500" lnSpcReduction="20000"/>
          </a:bodyPr>
          <a:lstStyle/>
          <a:p>
            <a:pPr marL="0" indent="0">
              <a:buNone/>
            </a:pPr>
            <a:r>
              <a:rPr lang="es-CO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Strengthens professional standards and recognition of HFE specialists globally. Encourages mutual recognition and standardization.</a:t>
            </a:r>
            <a:endParaRPr lang="de-D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partnership with the IDC, we will expand access to low-cost, regionally tailored certification programs, ensuring that more professionals in resource-constrained regions can attain HFE credentials and grow in their careers.</a:t>
            </a:r>
            <a:endParaRPr lang="en-ZA" sz="1200" dirty="0">
              <a:solidFill>
                <a:srgbClr val="666666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ja-JP" altLang="en-US" sz="1200" dirty="0">
              <a:latin typeface="Verdana" panose="020B0604030504040204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76BC0C38-D0DE-C6A7-597B-11BCBBA986CD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02CCCD3A-22FB-2AD7-AE0C-89C7ACE620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784350"/>
          </a:xfrm>
          <a:solidFill>
            <a:srgbClr val="66FF99"/>
          </a:solidFill>
        </p:spPr>
        <p:txBody>
          <a:bodyPr/>
          <a:lstStyle/>
          <a:p>
            <a:pPr marL="0" indent="0">
              <a:buNone/>
            </a:pPr>
            <a:r>
              <a:rPr lang="en-US" sz="1800" dirty="0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(4)Identify the Roles of IEA in Promoting Education, Certification and Professional Standards</a:t>
            </a:r>
            <a:endParaRPr lang="de-DE" sz="1800" dirty="0">
              <a:effectLst/>
              <a:latin typeface="Lato" panose="020F0502020204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fr-CA" sz="1200" dirty="0"/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5D218169-8CD8-1232-85DF-061EE69BDD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502025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43A793ED-82C8-0A76-308A-777C58C80D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957638"/>
            <a:ext cx="3868737" cy="7477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>
              <a:buNone/>
            </a:pPr>
            <a:r>
              <a:rPr lang="es-CO" sz="1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Standardization of certification processes</a:t>
            </a:r>
            <a:endParaRPr lang="de-DE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s-CO" sz="1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Greater accessibility to certification</a:t>
            </a:r>
            <a:endParaRPr lang="de-DE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s-CO" sz="1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Improved professional credibility</a:t>
            </a:r>
            <a:endParaRPr lang="de-DE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D7F82C20-7939-F281-EA89-1CD78ADD88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3516313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5889EA25-E0D6-5B07-15ED-5AAD84050EF2}"/>
              </a:ext>
            </a:extLst>
          </p:cNvPr>
          <p:cNvSpPr txBox="1">
            <a:spLocks/>
          </p:cNvSpPr>
          <p:nvPr/>
        </p:nvSpPr>
        <p:spPr bwMode="auto">
          <a:xfrm>
            <a:off x="4625975" y="3957638"/>
            <a:ext cx="3887788" cy="687387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sz="900" dirty="0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Collect „best practice“ curricula from different countries/perspectives (China, UK, France, etc.)</a:t>
            </a:r>
            <a:r>
              <a:rPr lang="de-DE" sz="900" dirty="0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sz="900" dirty="0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check </a:t>
            </a:r>
            <a:r>
              <a:rPr lang="en-US" sz="900" dirty="0" err="1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w.r.t.</a:t>
            </a:r>
            <a:r>
              <a:rPr lang="en-US" sz="900" dirty="0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IEA core competencies</a:t>
            </a:r>
            <a:r>
              <a:rPr lang="de-DE" sz="900" dirty="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de-DE" sz="900" dirty="0" err="1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identify</a:t>
            </a:r>
            <a:r>
              <a:rPr lang="de-DE" sz="900" dirty="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900" dirty="0" err="1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need</a:t>
            </a:r>
            <a:r>
              <a:rPr lang="de-DE" sz="900" dirty="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900" dirty="0" err="1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de-DE" sz="900" dirty="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900" dirty="0" err="1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expand</a:t>
            </a:r>
            <a:r>
              <a:rPr lang="de-DE" sz="900" dirty="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900" dirty="0" err="1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competencies</a:t>
            </a:r>
            <a:r>
              <a:rPr lang="de-DE" sz="900" dirty="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900" dirty="0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(e.g. </a:t>
            </a:r>
            <a:r>
              <a:rPr lang="en-US" sz="900" dirty="0" err="1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w.r.t.</a:t>
            </a:r>
            <a:r>
              <a:rPr lang="en-US" sz="900" dirty="0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900" dirty="0" err="1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practioners</a:t>
            </a:r>
            <a:r>
              <a:rPr lang="en-US" sz="900" dirty="0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‘ requirements, new work trends, UX methods).</a:t>
            </a:r>
            <a:r>
              <a:rPr lang="de-DE" sz="900" dirty="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900" dirty="0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On-going: Endorsement of Certification Processes</a:t>
            </a:r>
            <a:endParaRPr lang="de-DE" sz="900" dirty="0">
              <a:effectLst/>
              <a:latin typeface="Lato" panose="020F0502020204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fr-CA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ABEC11-168E-C421-A190-A3CFAE26F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2">
            <a:extLst>
              <a:ext uri="{FF2B5EF4-FFF2-40B4-BE49-F238E27FC236}">
                <a16:creationId xmlns:a16="http://schemas.microsoft.com/office/drawing/2014/main" id="{09B77FEB-9D5B-257D-9C48-9D3FDFB3386B}"/>
              </a:ext>
            </a:extLst>
          </p:cNvPr>
          <p:cNvSpPr txBox="1">
            <a:spLocks/>
          </p:cNvSpPr>
          <p:nvPr/>
        </p:nvSpPr>
        <p:spPr>
          <a:xfrm>
            <a:off x="1104900" y="71438"/>
            <a:ext cx="7231063" cy="588962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n-US" altLang="ja-JP" sz="3200" dirty="0">
                <a:solidFill>
                  <a:prstClr val="black"/>
                </a:solidFill>
              </a:rPr>
              <a:t>Main stakeholders and their relationship to each other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1272B8A5-C92B-F2FA-DCAA-AF0FF433BB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675" y="730250"/>
            <a:ext cx="7886700" cy="4381500"/>
          </a:xfrm>
        </p:spPr>
        <p:txBody>
          <a:bodyPr rtlCol="0">
            <a:noAutofit/>
          </a:bodyPr>
          <a:lstStyle/>
          <a:p>
            <a:pPr marL="0" indent="0" algn="just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altLang="ja-JP" dirty="0"/>
          </a:p>
          <a:p>
            <a:pPr marL="312738" indent="-312738" algn="just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n"/>
              <a:defRPr/>
            </a:pPr>
            <a:endParaRPr lang="en-US" altLang="ja-JP" dirty="0"/>
          </a:p>
        </p:txBody>
      </p:sp>
      <p:graphicFrame>
        <p:nvGraphicFramePr>
          <p:cNvPr id="7" name="Tabelle 6">
            <a:extLst>
              <a:ext uri="{FF2B5EF4-FFF2-40B4-BE49-F238E27FC236}">
                <a16:creationId xmlns:a16="http://schemas.microsoft.com/office/drawing/2014/main" id="{DE92419B-CCEA-EAB8-1605-CCF03F04AB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3376792"/>
              </p:ext>
            </p:extLst>
          </p:nvPr>
        </p:nvGraphicFramePr>
        <p:xfrm>
          <a:off x="628650" y="1365220"/>
          <a:ext cx="7886700" cy="2612737"/>
        </p:xfrm>
        <a:graphic>
          <a:graphicData uri="http://schemas.openxmlformats.org/drawingml/2006/table">
            <a:tbl>
              <a:tblPr firstRow="1" bandRow="1"/>
              <a:tblGrid>
                <a:gridCol w="1395946">
                  <a:extLst>
                    <a:ext uri="{9D8B030D-6E8A-4147-A177-3AD203B41FA5}">
                      <a16:colId xmlns:a16="http://schemas.microsoft.com/office/drawing/2014/main" val="3715859927"/>
                    </a:ext>
                  </a:extLst>
                </a:gridCol>
                <a:gridCol w="2848676">
                  <a:extLst>
                    <a:ext uri="{9D8B030D-6E8A-4147-A177-3AD203B41FA5}">
                      <a16:colId xmlns:a16="http://schemas.microsoft.com/office/drawing/2014/main" val="3164790027"/>
                    </a:ext>
                  </a:extLst>
                </a:gridCol>
                <a:gridCol w="3642078">
                  <a:extLst>
                    <a:ext uri="{9D8B030D-6E8A-4147-A177-3AD203B41FA5}">
                      <a16:colId xmlns:a16="http://schemas.microsoft.com/office/drawing/2014/main" val="2417268198"/>
                    </a:ext>
                  </a:extLst>
                </a:gridCol>
              </a:tblGrid>
              <a:tr h="99320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100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From              To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CA" sz="1100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PSE Chair &amp; Co-Chairs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100" b="1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Certifying Bodies &amp; Course Providers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912062"/>
                  </a:ext>
                </a:extLst>
              </a:tr>
              <a:tr h="80976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100" b="1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PSE Chair &amp; Co-Chairs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CA" sz="1100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Project oversight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CA" sz="1100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Collection of best practices, 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buNone/>
                      </a:pPr>
                      <a:r>
                        <a:rPr lang="fr-CA" sz="1100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Application for Endorsement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682596"/>
                  </a:ext>
                </a:extLst>
              </a:tr>
              <a:tr h="80976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100" b="1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Certifying Bodies &amp; Course Providers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CA" sz="1100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Outreach, provide access to curricula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2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32838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163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E231E9C-F149-2036-ED79-FE0DEC08A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stakeholders are involved in project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42152A0-6068-F5EC-53A0-F0CCCDB6E0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57524"/>
              </p:ext>
            </p:extLst>
          </p:nvPr>
        </p:nvGraphicFramePr>
        <p:xfrm>
          <a:off x="318401" y="642938"/>
          <a:ext cx="8439148" cy="3672480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766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7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8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1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3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Group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G</a:t>
                      </a:r>
                      <a:r>
                        <a:rPr lang="en-US" sz="1100" dirty="0">
                          <a:effectLst/>
                        </a:rPr>
                        <a:t>roup’s</a:t>
                      </a:r>
                      <a:r>
                        <a:rPr lang="en-US" sz="1000" dirty="0">
                          <a:effectLst/>
                        </a:rPr>
                        <a:t> role within Project + category*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Group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Individual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Individual’s role within project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000" dirty="0">
                          <a:effectLst/>
                        </a:rPr>
                        <a:t>Individual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7013">
                <a:tc>
                  <a:txBody>
                    <a:bodyPr/>
                    <a:lstStyle/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PSE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Project oversight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Ensure alignment with core competencies (D)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Standardization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100" b="1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PSE Chair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Coordinate activities, outreach to certifying bodies &amp; course providers (I, E, D)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Expertise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development</a:t>
                      </a: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&amp;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networking</a:t>
                      </a: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growth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Certifying bodies/course providers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Apply for endorsement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 &amp; access best practice curricula (E)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Credibility boost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PSE Co-Chairs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Lato" panose="020F0502020204030203" pitchFamily="34" charset="0"/>
                        <a:buNone/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outreach to certifying bodies &amp; course providers (E, D)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Expertise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development</a:t>
                      </a: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&amp;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networking</a:t>
                      </a: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growth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Subcommittee</a:t>
                      </a: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Co-Chairs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Lato" panose="020F0502020204030203" pitchFamily="34" charset="0"/>
                        <a:buNone/>
                      </a:pP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advise</a:t>
                      </a: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on certification process, </a:t>
                      </a: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prepare</a:t>
                      </a: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suggestions for </a:t>
                      </a: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endorsements</a:t>
                      </a: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(E, D)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Expertise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development</a:t>
                      </a: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&amp;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networking</a:t>
                      </a: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growth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Contact </a:t>
                      </a: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person</a:t>
                      </a: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Certifying bodies/course providers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Lato" panose="020F0502020204030203" pitchFamily="34" charset="0"/>
                        <a:buNone/>
                      </a:pP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</a:t>
                      </a: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documentation for certification </a:t>
                      </a: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endorsement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buFont typeface="Lato" panose="020F0502020204030203" pitchFamily="34" charset="0"/>
                        <a:buNone/>
                      </a:pP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</a:t>
                      </a: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best practice curricula (I, E)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Visibility</a:t>
                      </a: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increase</a:t>
                      </a: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Expertise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development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259" name="ZoneTexte 2">
            <a:extLst>
              <a:ext uri="{FF2B5EF4-FFF2-40B4-BE49-F238E27FC236}">
                <a16:creationId xmlns:a16="http://schemas.microsoft.com/office/drawing/2014/main" id="{14560D83-4973-4C08-653B-0BD044C3E7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925" y="4284663"/>
            <a:ext cx="6918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r>
              <a:rPr lang="en-US" altLang="de-DE" dirty="0"/>
              <a:t>*Categories are indicated by letters: </a:t>
            </a:r>
            <a:r>
              <a:rPr lang="en-US" altLang="de-DE" b="1" dirty="0"/>
              <a:t>A</a:t>
            </a:r>
            <a:r>
              <a:rPr lang="en-US" altLang="de-DE" dirty="0"/>
              <a:t>ctor/ </a:t>
            </a:r>
            <a:r>
              <a:rPr lang="en-US" altLang="de-DE" b="1" dirty="0"/>
              <a:t>E</a:t>
            </a:r>
            <a:r>
              <a:rPr lang="en-US" altLang="de-DE" dirty="0"/>
              <a:t>xpert/ </a:t>
            </a:r>
            <a:r>
              <a:rPr lang="en-US" altLang="de-DE" b="1" dirty="0"/>
              <a:t>D</a:t>
            </a:r>
            <a:r>
              <a:rPr lang="en-US" altLang="de-DE" dirty="0"/>
              <a:t>ecider/ </a:t>
            </a:r>
            <a:r>
              <a:rPr lang="en-US" altLang="de-DE" b="1" dirty="0"/>
              <a:t>I</a:t>
            </a:r>
            <a:r>
              <a:rPr lang="en-US" altLang="de-DE" dirty="0"/>
              <a:t>nfluencer</a:t>
            </a:r>
            <a:endParaRPr lang="fr-CA" altLang="de-DE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4DD278-9E8B-9B92-2CE3-853BC64361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CB2B11F3-11D0-8D94-720C-FEC30B87DF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pPr algn="ctr" eaLnBrk="1" hangingPunct="1"/>
            <a:r>
              <a:rPr lang="fr-CA" altLang="fr-FR" dirty="0" err="1"/>
              <a:t>Educational</a:t>
            </a:r>
            <a:r>
              <a:rPr lang="fr-CA" altLang="fr-FR" dirty="0"/>
              <a:t> Repository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B25121C-779F-B130-6412-59B908A77F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445B2490-FFA6-920D-D8D5-ACB973D945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 fontScale="925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sz="1800" dirty="0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centralized overview of  open-access educational materials, including case studies, webinars, and instructional methods. This cost-effective solution will provide faculty and professionals with resources to enhance ergonomics education globally, without requiring significant new course development.</a:t>
            </a:r>
            <a:endParaRPr lang="de-DE" sz="1800" dirty="0">
              <a:effectLst/>
              <a:latin typeface="Lato" panose="020F0502020204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ZA" sz="1200" dirty="0">
              <a:solidFill>
                <a:srgbClr val="666666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ja-JP" altLang="en-US" sz="1200" dirty="0">
              <a:latin typeface="Verdana" panose="020B0604030504040204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8093BB84-101C-9E2C-5779-BF6877FCF50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30E6C48B-D8CF-7F9F-9BA6-76923742E2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784350"/>
          </a:xfrm>
          <a:solidFill>
            <a:srgbClr val="66FF99"/>
          </a:solidFill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en-US" sz="1800" dirty="0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(4)</a:t>
            </a:r>
            <a:r>
              <a:rPr lang="es-CO" sz="1800" dirty="0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Identify the Roles of IEA in Promoting Education, Certification and Professional Standards</a:t>
            </a:r>
            <a:endParaRPr lang="fr-CA" sz="1200" dirty="0"/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EDFA6177-8233-B53A-789D-33B09EE2DC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502025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FCA97549-C77C-059D-B870-CBF8CAE3A9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957638"/>
            <a:ext cx="3868737" cy="7477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>
              <a:buNone/>
            </a:pPr>
            <a:r>
              <a:rPr lang="es-CO" sz="105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Easier access to quality educational tools </a:t>
            </a:r>
            <a:endParaRPr lang="de-DE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s-CO" sz="105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Better knowledge dissemination</a:t>
            </a:r>
            <a:endParaRPr lang="de-DE" sz="1050" dirty="0">
              <a:effectLst/>
              <a:latin typeface="Lato" panose="020F0502020204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s-CO" sz="105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Resource sharing amongst societies</a:t>
            </a:r>
            <a:endParaRPr lang="ja-JP" altLang="en-US" sz="1000" dirty="0">
              <a:latin typeface="Verdana" panose="020B0604030504040204" pitchFamily="34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5619338A-BCBA-0610-6CF2-CC27807872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3516313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F8C839C9-567E-99E8-C61E-762766656D5B}"/>
              </a:ext>
            </a:extLst>
          </p:cNvPr>
          <p:cNvSpPr txBox="1">
            <a:spLocks/>
          </p:cNvSpPr>
          <p:nvPr/>
        </p:nvSpPr>
        <p:spPr bwMode="auto">
          <a:xfrm>
            <a:off x="4625975" y="3957638"/>
            <a:ext cx="3887788" cy="747712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sz="1100" dirty="0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Survey regarding educational resources &amp; mentorship</a:t>
            </a:r>
            <a:endParaRPr lang="de-DE" sz="1100" dirty="0">
              <a:effectLst/>
              <a:latin typeface="Lato" panose="020F0502020204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1100" dirty="0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Publish overview with collection of links on website;</a:t>
            </a:r>
            <a:endParaRPr lang="de-DE" sz="1100" dirty="0">
              <a:effectLst/>
              <a:latin typeface="Lato" panose="020F0502020204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1100" dirty="0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Annual Update</a:t>
            </a:r>
            <a:endParaRPr lang="de-DE" sz="1100" dirty="0">
              <a:effectLst/>
              <a:latin typeface="Lato" panose="020F0502020204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fr-CA" sz="1100" dirty="0"/>
          </a:p>
        </p:txBody>
      </p:sp>
    </p:spTree>
    <p:extLst>
      <p:ext uri="{BB962C8B-B14F-4D97-AF65-F5344CB8AC3E}">
        <p14:creationId xmlns:p14="http://schemas.microsoft.com/office/powerpoint/2010/main" val="14581912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18E34F-FEF4-A714-99C7-8E51DE70ED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2608B8D-A5AA-FBE0-31EE-69CA18E90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stakeholders are involved in project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01FFAA2-32E4-5559-B619-3193106E6E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6261530"/>
              </p:ext>
            </p:extLst>
          </p:nvPr>
        </p:nvGraphicFramePr>
        <p:xfrm>
          <a:off x="352425" y="642938"/>
          <a:ext cx="8439148" cy="3215280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766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86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69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1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3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Group</a:t>
                      </a:r>
                      <a:endParaRPr lang="en-ZA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900" dirty="0">
                          <a:effectLst/>
                        </a:rPr>
                        <a:t>G</a:t>
                      </a:r>
                      <a:r>
                        <a:rPr lang="en-US" sz="1050" dirty="0">
                          <a:effectLst/>
                        </a:rPr>
                        <a:t>roup’s</a:t>
                      </a:r>
                      <a:r>
                        <a:rPr lang="en-US" sz="900" dirty="0">
                          <a:effectLst/>
                        </a:rPr>
                        <a:t> role within Project + category*</a:t>
                      </a:r>
                      <a:endParaRPr lang="en-ZA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900" dirty="0">
                          <a:effectLst/>
                        </a:rPr>
                        <a:t>Group benefit</a:t>
                      </a:r>
                      <a:endParaRPr lang="en-ZA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Individual</a:t>
                      </a:r>
                      <a:endParaRPr lang="en-ZA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900" dirty="0">
                          <a:effectLst/>
                        </a:rPr>
                        <a:t>Individual’s role within project</a:t>
                      </a:r>
                      <a:endParaRPr lang="en-ZA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900" dirty="0">
                          <a:effectLst/>
                        </a:rPr>
                        <a:t>Individual benefit</a:t>
                      </a:r>
                      <a:endParaRPr lang="en-ZA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7013">
                <a:tc>
                  <a:txBody>
                    <a:bodyPr/>
                    <a:lstStyle/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PSE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Project oversight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Ensure diversity and accessibility of material (D)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Knowledge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sharing</a:t>
                      </a: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Global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impact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100" b="1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PSE Chair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Coordinate activities, survey existing material, compile collection, disseminate to societies (I, E, D)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Expertise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development</a:t>
                      </a: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&amp;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networking</a:t>
                      </a: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growth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Federated Societies, Course Providers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indent="0">
                        <a:buFont typeface="Arial" panose="020B0604020202020204" pitchFamily="34" charset="0"/>
                        <a:buNone/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 links to &amp; disseminate educational material (E, I)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Resource</a:t>
                      </a: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visibility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Collaboration</a:t>
                      </a: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boos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PSE Co-Chairs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Lato" panose="020F0502020204030203" pitchFamily="34" charset="0"/>
                        <a:buNone/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outreach to societies &amp; providers to collect links (E, D)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Expertise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development</a:t>
                      </a: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&amp;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networking</a:t>
                      </a: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growth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Contact </a:t>
                      </a: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person</a:t>
                      </a: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Societies /course providers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Lato" panose="020F0502020204030203" pitchFamily="34" charset="0"/>
                        <a:buNone/>
                      </a:pP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</a:t>
                      </a: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links to free, accessible </a:t>
                      </a: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educational</a:t>
                      </a: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material</a:t>
                      </a: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contact &amp; encourage </a:t>
                      </a: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members</a:t>
                      </a: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</a:t>
                      </a: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contribute</a:t>
                      </a: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(I, E)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28600" indent="0">
                        <a:buFont typeface="Arial" panose="020B0604020202020204" pitchFamily="34" charset="0"/>
                        <a:buNone/>
                      </a:pP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Expertise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development</a:t>
                      </a: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&amp;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networking</a:t>
                      </a: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growth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259" name="ZoneTexte 2">
            <a:extLst>
              <a:ext uri="{FF2B5EF4-FFF2-40B4-BE49-F238E27FC236}">
                <a16:creationId xmlns:a16="http://schemas.microsoft.com/office/drawing/2014/main" id="{AA2F0C3E-F5B3-7C5E-9110-627B1D9D7D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917" y="4284662"/>
            <a:ext cx="6918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r>
              <a:rPr lang="en-US" altLang="de-DE" dirty="0"/>
              <a:t>*Categories are indicated by letters: </a:t>
            </a:r>
            <a:r>
              <a:rPr lang="en-US" altLang="de-DE" b="1" dirty="0"/>
              <a:t>A</a:t>
            </a:r>
            <a:r>
              <a:rPr lang="en-US" altLang="de-DE" dirty="0"/>
              <a:t>ctor/ </a:t>
            </a:r>
            <a:r>
              <a:rPr lang="en-US" altLang="de-DE" b="1" dirty="0"/>
              <a:t>E</a:t>
            </a:r>
            <a:r>
              <a:rPr lang="en-US" altLang="de-DE" dirty="0"/>
              <a:t>xpert/ </a:t>
            </a:r>
            <a:r>
              <a:rPr lang="en-US" altLang="de-DE" b="1" dirty="0"/>
              <a:t>D</a:t>
            </a:r>
            <a:r>
              <a:rPr lang="en-US" altLang="de-DE" dirty="0"/>
              <a:t>ecider/ </a:t>
            </a:r>
            <a:r>
              <a:rPr lang="en-US" altLang="de-DE" b="1" dirty="0"/>
              <a:t>I</a:t>
            </a:r>
            <a:r>
              <a:rPr lang="en-US" altLang="de-DE" dirty="0"/>
              <a:t>nfluencer</a:t>
            </a:r>
            <a:endParaRPr lang="fr-CA" altLang="de-DE" dirty="0"/>
          </a:p>
        </p:txBody>
      </p:sp>
    </p:spTree>
    <p:extLst>
      <p:ext uri="{BB962C8B-B14F-4D97-AF65-F5344CB8AC3E}">
        <p14:creationId xmlns:p14="http://schemas.microsoft.com/office/powerpoint/2010/main" val="33570834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7684FC-BE47-05C5-ECB0-27325A965F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2">
            <a:extLst>
              <a:ext uri="{FF2B5EF4-FFF2-40B4-BE49-F238E27FC236}">
                <a16:creationId xmlns:a16="http://schemas.microsoft.com/office/drawing/2014/main" id="{10A398EE-59EC-2068-31DC-C43C43A4BCD3}"/>
              </a:ext>
            </a:extLst>
          </p:cNvPr>
          <p:cNvSpPr txBox="1">
            <a:spLocks/>
          </p:cNvSpPr>
          <p:nvPr/>
        </p:nvSpPr>
        <p:spPr>
          <a:xfrm>
            <a:off x="1104900" y="71438"/>
            <a:ext cx="7231063" cy="588962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n-US" altLang="ja-JP" sz="3200" dirty="0">
                <a:solidFill>
                  <a:prstClr val="black"/>
                </a:solidFill>
              </a:rPr>
              <a:t>Main stakeholders and their relationship to each other</a:t>
            </a:r>
          </a:p>
        </p:txBody>
      </p:sp>
      <p:graphicFrame>
        <p:nvGraphicFramePr>
          <p:cNvPr id="12" name="Tabelle 11">
            <a:extLst>
              <a:ext uri="{FF2B5EF4-FFF2-40B4-BE49-F238E27FC236}">
                <a16:creationId xmlns:a16="http://schemas.microsoft.com/office/drawing/2014/main" id="{4900E5F7-B42A-72CD-45BC-4807E938A7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9322567"/>
              </p:ext>
            </p:extLst>
          </p:nvPr>
        </p:nvGraphicFramePr>
        <p:xfrm>
          <a:off x="628650" y="1641423"/>
          <a:ext cx="7886700" cy="2252714"/>
        </p:xfrm>
        <a:graphic>
          <a:graphicData uri="http://schemas.openxmlformats.org/drawingml/2006/table">
            <a:tbl>
              <a:tblPr firstRow="1" bandRow="1"/>
              <a:tblGrid>
                <a:gridCol w="1395946">
                  <a:extLst>
                    <a:ext uri="{9D8B030D-6E8A-4147-A177-3AD203B41FA5}">
                      <a16:colId xmlns:a16="http://schemas.microsoft.com/office/drawing/2014/main" val="3519753221"/>
                    </a:ext>
                  </a:extLst>
                </a:gridCol>
                <a:gridCol w="2848676">
                  <a:extLst>
                    <a:ext uri="{9D8B030D-6E8A-4147-A177-3AD203B41FA5}">
                      <a16:colId xmlns:a16="http://schemas.microsoft.com/office/drawing/2014/main" val="3018606020"/>
                    </a:ext>
                  </a:extLst>
                </a:gridCol>
                <a:gridCol w="3642078">
                  <a:extLst>
                    <a:ext uri="{9D8B030D-6E8A-4147-A177-3AD203B41FA5}">
                      <a16:colId xmlns:a16="http://schemas.microsoft.com/office/drawing/2014/main" val="257920637"/>
                    </a:ext>
                  </a:extLst>
                </a:gridCol>
              </a:tblGrid>
              <a:tr h="9870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100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From              To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CA" sz="1100" b="1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PSE Chair &amp; Co-Chairs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100" b="1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Federated Societies, Course Providers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362043"/>
                  </a:ext>
                </a:extLst>
              </a:tr>
              <a:tr h="8047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100" b="1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PSE Chair &amp; Co-Chairs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CA" sz="1100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Project oversight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CA" sz="1100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 links to free, accessible educational material,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0845200"/>
                  </a:ext>
                </a:extLst>
              </a:tr>
              <a:tr h="4609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100" b="1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Federated Societies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CA" sz="1100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Outreach, disseminate course material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Encourage society </a:t>
                      </a: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members</a:t>
                      </a: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</a:t>
                      </a: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contribute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17744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7506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7ECDBA-37B8-D291-0D21-D67DE345A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27F92D75-E292-930B-E087-68794E90CF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pPr algn="ctr" eaLnBrk="1" hangingPunct="1"/>
            <a:r>
              <a:rPr lang="fr-CA" altLang="fr-FR" dirty="0" err="1"/>
              <a:t>Mentorship</a:t>
            </a:r>
            <a:r>
              <a:rPr lang="fr-CA" altLang="fr-FR" dirty="0"/>
              <a:t> Programs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D0A8B1-683B-8F63-8FFF-0C822B4AA5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04F08F61-0274-7DF7-E374-748D30A9A2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 fontScale="85000" lnSpcReduction="10000"/>
          </a:bodyPr>
          <a:lstStyle/>
          <a:p>
            <a:pPr marL="0" indent="0">
              <a:buNone/>
            </a:pPr>
            <a:r>
              <a:rPr lang="es-CO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Encourages next-generation participation in HFE. Supports career development and knowledge transfer.</a:t>
            </a:r>
            <a:endParaRPr lang="de-D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sz="1800" dirty="0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virtual mentorship program will connect students with experienced professionals for career guidance, fostering professional growth through short-term, cost-effective engagements.</a:t>
            </a:r>
            <a:endParaRPr lang="en-ZA" sz="1200" dirty="0">
              <a:solidFill>
                <a:srgbClr val="666666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ja-JP" altLang="en-US" sz="1200" dirty="0">
              <a:latin typeface="Verdana" panose="020B0604030504040204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3430F6F8-C305-32F3-20D5-8AF0C7637EA2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1BA6EED4-790E-8C6C-C851-711C4AC5E2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784350"/>
          </a:xfrm>
          <a:solidFill>
            <a:srgbClr val="66FF99"/>
          </a:solidFill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es-CO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(7) Maintain a future focus for HF/E</a:t>
            </a:r>
            <a:endParaRPr lang="fr-CA" sz="1200" dirty="0"/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14DE1D5D-0F24-4D6A-F7E9-9C2A2E96C1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502025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D3654AFA-1289-4C50-B877-A40003EE7D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957638"/>
            <a:ext cx="3868737" cy="7477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>
              <a:lnSpc>
                <a:spcPct val="100000"/>
              </a:lnSpc>
              <a:buNone/>
            </a:pPr>
            <a:r>
              <a:rPr lang="es-CO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Attracts young professionals</a:t>
            </a:r>
            <a:r>
              <a:rPr lang="de-DE" sz="1400" dirty="0"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s-CO" sz="1400" dirty="0"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s-CO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rovides structured international mentorship</a:t>
            </a:r>
            <a:r>
              <a:rPr lang="de-DE" sz="1400" dirty="0"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s-CO" sz="1400" dirty="0"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es-CO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osters career &amp; competence development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663A0CA3-252B-2F2F-B16A-8519C5C9B4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3516313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0172A23A-E80F-3460-30CB-8D059D925633}"/>
              </a:ext>
            </a:extLst>
          </p:cNvPr>
          <p:cNvSpPr txBox="1">
            <a:spLocks/>
          </p:cNvSpPr>
          <p:nvPr/>
        </p:nvSpPr>
        <p:spPr bwMode="auto">
          <a:xfrm>
            <a:off x="4625975" y="3957638"/>
            <a:ext cx="3887788" cy="687387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sz="1600" dirty="0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Survey regarding educational resources &amp; mentorship</a:t>
            </a:r>
            <a:r>
              <a:rPr lang="de-DE" sz="1600" dirty="0"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Mentorship Program Launch</a:t>
            </a:r>
            <a:endParaRPr lang="de-DE" sz="1600" dirty="0">
              <a:effectLst/>
              <a:latin typeface="Lato" panose="020F0502020204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de-DE" sz="1600" dirty="0">
              <a:effectLst/>
              <a:latin typeface="Lato" panose="020F0502020204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fr-CA" sz="1600" dirty="0"/>
          </a:p>
        </p:txBody>
      </p:sp>
    </p:spTree>
    <p:extLst>
      <p:ext uri="{BB962C8B-B14F-4D97-AF65-F5344CB8AC3E}">
        <p14:creationId xmlns:p14="http://schemas.microsoft.com/office/powerpoint/2010/main" val="30872337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23F8A2-601B-F0A9-89E5-E5CD3256CC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EB1033A-8763-0B02-15AD-9381B65C7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stakeholders are involved in project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5202F7C-3768-F962-6AC9-8A790AB6D7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8278279"/>
              </p:ext>
            </p:extLst>
          </p:nvPr>
        </p:nvGraphicFramePr>
        <p:xfrm>
          <a:off x="352425" y="642938"/>
          <a:ext cx="8439148" cy="3047640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766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7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8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1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3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Group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G</a:t>
                      </a:r>
                      <a:r>
                        <a:rPr lang="en-US" sz="1100" dirty="0">
                          <a:effectLst/>
                        </a:rPr>
                        <a:t>roup’s</a:t>
                      </a:r>
                      <a:r>
                        <a:rPr lang="en-US" sz="1000" dirty="0">
                          <a:effectLst/>
                        </a:rPr>
                        <a:t> role within Project + category*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Group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Individual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Individual’s role within project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000" dirty="0">
                          <a:effectLst/>
                        </a:rPr>
                        <a:t>Individual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7013">
                <a:tc>
                  <a:txBody>
                    <a:bodyPr/>
                    <a:lstStyle/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PSE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Project oversight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Setup &amp; coordinate mentorship program (D)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Talent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development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Community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growth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100" b="1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PSE Chair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Coordinate activities, setup &amp; coordinate mentorship program (I, E, D)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Network Expansion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Federated Societies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Support mentorship program: acquire mentors &amp; mentees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Collect further ideas on promoting young members (E,I)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Member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engagement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Reputation boost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PSE Co-Chairs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Lato" panose="020F0502020204030203" pitchFamily="34" charset="0"/>
                        <a:buNone/>
                      </a:pP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outreach to societies, collect ideas on promoting young members, support mentorship program coordination in different regions (E, D)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Network Expansion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fr-CA" sz="1100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Council Members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Lato" panose="020F0502020204030203" pitchFamily="34" charset="0"/>
                        <a:buNone/>
                      </a:pP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take</a:t>
                      </a: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part in </a:t>
                      </a: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survey</a:t>
                      </a: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acquire mentors &amp; mentees (I, E)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de-DE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Relationship </a:t>
                      </a:r>
                      <a:r>
                        <a:rPr lang="de-DE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building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259" name="ZoneTexte 2">
            <a:extLst>
              <a:ext uri="{FF2B5EF4-FFF2-40B4-BE49-F238E27FC236}">
                <a16:creationId xmlns:a16="http://schemas.microsoft.com/office/drawing/2014/main" id="{FAE4AB88-E53B-6933-3469-D9890BECFB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925" y="4284663"/>
            <a:ext cx="6918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r>
              <a:rPr lang="en-US" altLang="de-DE"/>
              <a:t>*Categories are indicated by letters: </a:t>
            </a:r>
            <a:r>
              <a:rPr lang="en-US" altLang="de-DE" b="1"/>
              <a:t>A</a:t>
            </a:r>
            <a:r>
              <a:rPr lang="en-US" altLang="de-DE"/>
              <a:t>ctor/ </a:t>
            </a:r>
            <a:r>
              <a:rPr lang="en-US" altLang="de-DE" b="1"/>
              <a:t>E</a:t>
            </a:r>
            <a:r>
              <a:rPr lang="en-US" altLang="de-DE"/>
              <a:t>xpert/ </a:t>
            </a:r>
            <a:r>
              <a:rPr lang="en-US" altLang="de-DE" b="1"/>
              <a:t>D</a:t>
            </a:r>
            <a:r>
              <a:rPr lang="en-US" altLang="de-DE"/>
              <a:t>ecider/ </a:t>
            </a:r>
            <a:r>
              <a:rPr lang="en-US" altLang="de-DE" b="1"/>
              <a:t>I</a:t>
            </a:r>
            <a:r>
              <a:rPr lang="en-US" altLang="de-DE"/>
              <a:t>nfluencer</a:t>
            </a:r>
            <a:endParaRPr lang="fr-CA" altLang="de-DE"/>
          </a:p>
        </p:txBody>
      </p:sp>
    </p:spTree>
    <p:extLst>
      <p:ext uri="{BB962C8B-B14F-4D97-AF65-F5344CB8AC3E}">
        <p14:creationId xmlns:p14="http://schemas.microsoft.com/office/powerpoint/2010/main" val="7858105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2">
            <a:extLst>
              <a:ext uri="{FF2B5EF4-FFF2-40B4-BE49-F238E27FC236}">
                <a16:creationId xmlns:a16="http://schemas.microsoft.com/office/drawing/2014/main" id="{BC5746CF-55EF-2D04-56D1-571B16844A86}"/>
              </a:ext>
            </a:extLst>
          </p:cNvPr>
          <p:cNvSpPr txBox="1">
            <a:spLocks/>
          </p:cNvSpPr>
          <p:nvPr/>
        </p:nvSpPr>
        <p:spPr>
          <a:xfrm>
            <a:off x="1104900" y="71438"/>
            <a:ext cx="7231063" cy="588962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n-US" altLang="ja-JP" sz="3200" dirty="0">
                <a:solidFill>
                  <a:prstClr val="black"/>
                </a:solidFill>
              </a:rPr>
              <a:t>Main stakeholders and their relationship to each other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8CA4F1C9-F890-BFCA-CD38-F5ACDA694F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675" y="730250"/>
            <a:ext cx="7886700" cy="4381500"/>
          </a:xfrm>
        </p:spPr>
        <p:txBody>
          <a:bodyPr rtlCol="0">
            <a:noAutofit/>
          </a:bodyPr>
          <a:lstStyle/>
          <a:p>
            <a:pPr marL="0" indent="0" algn="just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altLang="ja-JP" dirty="0"/>
          </a:p>
          <a:p>
            <a:pPr marL="312738" indent="-312738" algn="just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n"/>
              <a:defRPr/>
            </a:pPr>
            <a:endParaRPr lang="en-US" altLang="ja-JP" dirty="0"/>
          </a:p>
        </p:txBody>
      </p:sp>
      <p:graphicFrame>
        <p:nvGraphicFramePr>
          <p:cNvPr id="7" name="Tabelle 6">
            <a:extLst>
              <a:ext uri="{FF2B5EF4-FFF2-40B4-BE49-F238E27FC236}">
                <a16:creationId xmlns:a16="http://schemas.microsoft.com/office/drawing/2014/main" id="{4D88237B-1D56-66A3-AF79-3EAC3C80AD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8653820"/>
              </p:ext>
            </p:extLst>
          </p:nvPr>
        </p:nvGraphicFramePr>
        <p:xfrm>
          <a:off x="628650" y="1274164"/>
          <a:ext cx="7886700" cy="2703793"/>
        </p:xfrm>
        <a:graphic>
          <a:graphicData uri="http://schemas.openxmlformats.org/drawingml/2006/table">
            <a:tbl>
              <a:tblPr firstRow="1" bandRow="1"/>
              <a:tblGrid>
                <a:gridCol w="1395946">
                  <a:extLst>
                    <a:ext uri="{9D8B030D-6E8A-4147-A177-3AD203B41FA5}">
                      <a16:colId xmlns:a16="http://schemas.microsoft.com/office/drawing/2014/main" val="453045374"/>
                    </a:ext>
                  </a:extLst>
                </a:gridCol>
                <a:gridCol w="2848676">
                  <a:extLst>
                    <a:ext uri="{9D8B030D-6E8A-4147-A177-3AD203B41FA5}">
                      <a16:colId xmlns:a16="http://schemas.microsoft.com/office/drawing/2014/main" val="2425748599"/>
                    </a:ext>
                  </a:extLst>
                </a:gridCol>
                <a:gridCol w="3642078">
                  <a:extLst>
                    <a:ext uri="{9D8B030D-6E8A-4147-A177-3AD203B41FA5}">
                      <a16:colId xmlns:a16="http://schemas.microsoft.com/office/drawing/2014/main" val="959312808"/>
                    </a:ext>
                  </a:extLst>
                </a:gridCol>
              </a:tblGrid>
              <a:tr h="102782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100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From              To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CA" sz="1100" b="1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PSE Chair &amp; Co-Chairs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CA" sz="1100" b="1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Federated Societies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2880031"/>
                  </a:ext>
                </a:extLst>
              </a:tr>
              <a:tr h="83798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100" b="1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PSE Chair &amp; Co-Chairs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CA" sz="1100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Project oversight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CA" sz="1100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Take part in survey, name interested mentors &amp; mentees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261587"/>
                  </a:ext>
                </a:extLst>
              </a:tr>
              <a:tr h="83798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100" b="1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Federated Societies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CA" sz="1100" i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Outreach, coordinate international mentorship programm</a:t>
                      </a:r>
                      <a:endParaRPr lang="de-DE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Encourage society </a:t>
                      </a: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members</a:t>
                      </a:r>
                      <a:r>
                        <a:rPr lang="fr-CA" sz="1100" i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</a:t>
                      </a:r>
                      <a:r>
                        <a:rPr lang="fr-CA" sz="1100" i="1" dirty="0" err="1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contribute</a:t>
                      </a:r>
                      <a:endParaRPr lang="de-DE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721259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625" dirty="0"/>
              <a:t>Update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4274" y="815216"/>
            <a:ext cx="8244468" cy="3017520"/>
          </a:xfrm>
        </p:spPr>
        <p:txBody>
          <a:bodyPr/>
          <a:lstStyle/>
          <a:p>
            <a:pPr marL="0" indent="0">
              <a:buNone/>
            </a:pPr>
            <a:r>
              <a:rPr lang="en-GB" sz="1600" dirty="0"/>
              <a:t>a) establish an international mentoring programme (starting with connecting existing ones from different societies), </a:t>
            </a:r>
          </a:p>
          <a:p>
            <a:pPr lvl="1"/>
            <a:r>
              <a:rPr lang="en-GB" sz="1400" dirty="0"/>
              <a:t>Data collected with survey</a:t>
            </a:r>
          </a:p>
          <a:p>
            <a:pPr lvl="1"/>
            <a:r>
              <a:rPr lang="en-GB" sz="1400" dirty="0"/>
              <a:t>Next Step: Contact and connect the societies that have a mentoring programme and indicated that they wished to collaborate. (-&gt;Farzan </a:t>
            </a:r>
            <a:r>
              <a:rPr lang="en-GB" sz="1400" dirty="0" err="1"/>
              <a:t>Sasangohar</a:t>
            </a:r>
            <a:r>
              <a:rPr lang="en-GB" sz="1400" dirty="0"/>
              <a:t>, HFES)?</a:t>
            </a:r>
            <a:endParaRPr lang="de-DE" sz="1400" dirty="0"/>
          </a:p>
          <a:p>
            <a:pPr marL="342900" lvl="1" indent="0">
              <a:buNone/>
            </a:pPr>
            <a:endParaRPr lang="de-DE" sz="1400" dirty="0"/>
          </a:p>
          <a:p>
            <a:pPr marL="0" indent="0">
              <a:buNone/>
            </a:pPr>
            <a:r>
              <a:rPr lang="en-GB" sz="1600" dirty="0"/>
              <a:t>b) facilitating the shared use of HFE educational resources, </a:t>
            </a:r>
            <a:endParaRPr lang="de-DE" sz="1600" dirty="0"/>
          </a:p>
          <a:p>
            <a:pPr lvl="1"/>
            <a:r>
              <a:rPr lang="en-GB" sz="1400" dirty="0"/>
              <a:t>Data collected with survey</a:t>
            </a:r>
          </a:p>
          <a:p>
            <a:pPr lvl="1"/>
            <a:r>
              <a:rPr lang="en-GB" sz="1400" dirty="0"/>
              <a:t>Next Step: Contact and connect the societies that have educational resources and indicated that they are open to sharing them with others. (-&gt;Liang Ma)</a:t>
            </a:r>
            <a:endParaRPr lang="de-DE" sz="1400" dirty="0"/>
          </a:p>
          <a:p>
            <a:pPr lvl="1"/>
            <a:endParaRPr lang="en-GB" sz="1400" dirty="0"/>
          </a:p>
          <a:p>
            <a:pPr marL="0" indent="0">
              <a:buNone/>
            </a:pPr>
            <a:r>
              <a:rPr lang="en-GB" sz="1600" dirty="0"/>
              <a:t>c) collecting best practice HFE curricula from around the world to provide guidance for those who wish to establish new courses in their countries, </a:t>
            </a:r>
          </a:p>
          <a:p>
            <a:pPr lvl="1"/>
            <a:r>
              <a:rPr lang="en-US" sz="1400" dirty="0"/>
              <a:t>We have compiled a sizable collection of courses and are currently checking each curriculum </a:t>
            </a:r>
            <a:r>
              <a:rPr lang="en-US" sz="1400" dirty="0" err="1"/>
              <a:t>w.r.t.</a:t>
            </a:r>
            <a:r>
              <a:rPr lang="en-US" sz="1400" dirty="0"/>
              <a:t> IEA core competencies and other assessment criteria (currently Europe) (-&gt;Denizsu Topkaya)</a:t>
            </a:r>
            <a:endParaRPr lang="de-DE" sz="1400" dirty="0"/>
          </a:p>
          <a:p>
            <a:pPr lvl="1"/>
            <a:r>
              <a:rPr lang="de-DE" sz="1400" dirty="0"/>
              <a:t>Next </a:t>
            </a:r>
            <a:r>
              <a:rPr lang="de-DE" sz="1400" dirty="0" err="1"/>
              <a:t>Step</a:t>
            </a:r>
            <a:r>
              <a:rPr lang="de-DE" sz="1400" dirty="0"/>
              <a:t>: </a:t>
            </a:r>
            <a:r>
              <a:rPr lang="de-DE" sz="1400" dirty="0" err="1"/>
              <a:t>Replace</a:t>
            </a:r>
            <a:r>
              <a:rPr lang="de-DE" sz="1400" dirty="0"/>
              <a:t> </a:t>
            </a:r>
            <a:r>
              <a:rPr lang="de-DE" sz="1400" b="1" dirty="0"/>
              <a:t>Global </a:t>
            </a:r>
            <a:r>
              <a:rPr lang="de-DE" sz="1400" b="1" dirty="0" err="1"/>
              <a:t>Map</a:t>
            </a:r>
            <a:r>
              <a:rPr lang="de-DE" sz="1400" dirty="0"/>
              <a:t> </a:t>
            </a:r>
            <a:r>
              <a:rPr lang="de-DE" sz="1400" dirty="0" err="1"/>
              <a:t>with</a:t>
            </a:r>
            <a:r>
              <a:rPr lang="de-DE" sz="1400" dirty="0"/>
              <a:t> Table? Ask Co-Chairs </a:t>
            </a:r>
            <a:r>
              <a:rPr lang="de-DE" sz="1400" dirty="0" err="1"/>
              <a:t>to</a:t>
            </a:r>
            <a:r>
              <a:rPr lang="de-DE" sz="1400" dirty="0"/>
              <a:t> </a:t>
            </a:r>
            <a:r>
              <a:rPr lang="de-DE" sz="1400" dirty="0" err="1"/>
              <a:t>continue</a:t>
            </a:r>
            <a:r>
              <a:rPr lang="de-DE" sz="1400" dirty="0"/>
              <a:t> </a:t>
            </a:r>
            <a:r>
              <a:rPr lang="de-DE" sz="1400" dirty="0" err="1"/>
              <a:t>with</a:t>
            </a:r>
            <a:r>
              <a:rPr lang="de-DE" sz="1400" dirty="0"/>
              <a:t> </a:t>
            </a:r>
            <a:r>
              <a:rPr lang="de-DE" sz="1400" dirty="0" err="1"/>
              <a:t>their</a:t>
            </a:r>
            <a:r>
              <a:rPr lang="de-DE" sz="1400" dirty="0"/>
              <a:t> </a:t>
            </a:r>
            <a:r>
              <a:rPr lang="de-DE" sz="1400" dirty="0" err="1"/>
              <a:t>respective</a:t>
            </a:r>
            <a:r>
              <a:rPr lang="de-DE" sz="1400" dirty="0"/>
              <a:t> </a:t>
            </a:r>
            <a:r>
              <a:rPr lang="de-DE" sz="1400" dirty="0" err="1"/>
              <a:t>regions</a:t>
            </a:r>
            <a:endParaRPr lang="en-GB" sz="1600" dirty="0"/>
          </a:p>
          <a:p>
            <a:pPr marL="385763" indent="-385763">
              <a:buFont typeface="+mj-lt"/>
              <a:buAutoNum type="romanUcPeriod"/>
            </a:pPr>
            <a:endParaRPr lang="de-DE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89370B2C-A4B4-4800-AE58-C4CF66554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FAB73BC-B049-4115-A692-8D63A059BFB8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4C1271-95BB-F949-C73E-9335AFD209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05914E8-8797-975F-21D9-574BB7E3A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625" dirty="0" err="1"/>
              <a:t>Certification</a:t>
            </a:r>
            <a:endParaRPr lang="de-DE" sz="2625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3EB806C-0CDC-F21B-B47A-137B40C027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577" y="842412"/>
            <a:ext cx="8051180" cy="301752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d) guiding certification bodies through the endorsement and re-endorsement process</a:t>
            </a:r>
            <a:endParaRPr lang="de-DE" dirty="0"/>
          </a:p>
          <a:p>
            <a:r>
              <a:rPr lang="en-GB" dirty="0"/>
              <a:t>Guided the HFE Society of Malaysia (HFEM) through the endorsement process</a:t>
            </a:r>
          </a:p>
          <a:p>
            <a:r>
              <a:rPr lang="en-GB" dirty="0"/>
              <a:t>Organized a meeting with certification bodies and started collaborating on topics such as mutual recognition and developing a centralised professional registry </a:t>
            </a:r>
          </a:p>
          <a:p>
            <a:r>
              <a:rPr lang="en-GB" dirty="0"/>
              <a:t>Stephven has compiled two documents providing an overview of different certification systems and their history</a:t>
            </a:r>
          </a:p>
          <a:p>
            <a:r>
              <a:rPr lang="en-GB" dirty="0"/>
              <a:t>Next Step: Re-endorsement process with a number of certification bodies, starting with CREE (-&gt;Stephven)</a:t>
            </a:r>
          </a:p>
          <a:p>
            <a:r>
              <a:rPr lang="en-GB" dirty="0"/>
              <a:t>We need active volunteers!</a:t>
            </a:r>
            <a:endParaRPr lang="de-DE" dirty="0"/>
          </a:p>
          <a:p>
            <a:pPr marL="0" indent="0">
              <a:buNone/>
            </a:pPr>
            <a:endParaRPr lang="de-DE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8A18DB40-66C8-D25A-94B0-D6FE910A5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FAB73BC-B049-4115-A692-8D63A059BFB8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69022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DD34F8-95F0-DA77-BE2A-EC5E45A935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7954EC-7FF0-BD3B-BE19-04F128260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13770"/>
            <a:ext cx="7886700" cy="701446"/>
          </a:xfrm>
        </p:spPr>
        <p:txBody>
          <a:bodyPr wrap="square" anchor="ctr">
            <a:normAutofit/>
          </a:bodyPr>
          <a:lstStyle/>
          <a:p>
            <a:r>
              <a:rPr lang="de-DE" dirty="0"/>
              <a:t>Re-</a:t>
            </a:r>
            <a:r>
              <a:rPr lang="de-DE" dirty="0" err="1"/>
              <a:t>Endorsement</a:t>
            </a:r>
            <a:endParaRPr lang="de-DE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1F8AF570-D376-4DD7-0EBD-BF078F796C0F}"/>
              </a:ext>
            </a:extLst>
          </p:cNvPr>
          <p:cNvSpPr txBox="1"/>
          <p:nvPr/>
        </p:nvSpPr>
        <p:spPr>
          <a:xfrm>
            <a:off x="2286000" y="267464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de-DE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CA3023EE-30A8-9A0E-0855-2632E1397D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703" y="656001"/>
            <a:ext cx="6500593" cy="4037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9516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AC1198A-D317-F543-9C5A-1557383F3D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715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33223C4-9D99-774D-9483-B16ADAF52D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98211" y="6946397"/>
            <a:ext cx="9265305" cy="5248113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B5589B3-6A2A-0C4A-AF03-21AD225EFC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7154" y="2006357"/>
            <a:ext cx="3750464" cy="1615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073FF53-543D-9C4B-AB05-0112E3C9CE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7166" y="4896498"/>
            <a:ext cx="5609669" cy="333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7769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05CA88B-DA88-60BD-94FB-C167F04E2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Survey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82731AE-68F6-DCCA-2169-CCD4A484EF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614" y="815216"/>
            <a:ext cx="8964386" cy="3120390"/>
          </a:xfrm>
        </p:spPr>
        <p:txBody>
          <a:bodyPr numCol="3">
            <a:noAutofit/>
          </a:bodyPr>
          <a:lstStyle/>
          <a:p>
            <a:pPr marL="0" indent="0">
              <a:buNone/>
            </a:pP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Section 1: General Information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57175" indent="-257175">
              <a:buFont typeface="+mj-lt"/>
              <a:buAutoNum type="arabicPeriod"/>
              <a:tabLst>
                <a:tab pos="342900" algn="l"/>
              </a:tabLst>
            </a:pP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is the name of your Human Factors and Ergonomics (HFE) society?</a:t>
            </a: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(Open-</a:t>
            </a:r>
            <a:r>
              <a:rPr lang="de-DE" sz="675" i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ended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57175" indent="-257175">
              <a:buFont typeface="+mj-lt"/>
              <a:buAutoNum type="arabicPeriod"/>
              <a:tabLst>
                <a:tab pos="342900" algn="l"/>
              </a:tabLst>
            </a:pP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 which country or region does your society operate?</a:t>
            </a: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(Open-</a:t>
            </a:r>
            <a:r>
              <a:rPr lang="de-DE" sz="675" i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ended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57175" indent="-257175">
              <a:buFont typeface="+mj-lt"/>
              <a:buAutoNum type="arabicPeriod"/>
              <a:tabLst>
                <a:tab pos="342900" algn="l"/>
              </a:tabLst>
            </a:pP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How many members does your society currently have?</a:t>
            </a: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(Multiple </a:t>
            </a:r>
            <a:r>
              <a:rPr lang="de-DE" sz="675" i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choice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Fewer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than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50</a:t>
            </a: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50–100</a:t>
            </a: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101–500</a:t>
            </a: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501–1,000</a:t>
            </a: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More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than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1,000</a:t>
            </a:r>
          </a:p>
          <a:p>
            <a:pPr marL="0" indent="0">
              <a:buNone/>
            </a:pPr>
            <a:r>
              <a:rPr lang="de-DE" sz="675" b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Section</a:t>
            </a:r>
            <a:r>
              <a:rPr lang="de-DE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2: Challenges and </a:t>
            </a:r>
            <a:r>
              <a:rPr lang="de-DE" sz="675" b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Concerns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57175" indent="-257175">
              <a:buFont typeface="+mj-lt"/>
              <a:buAutoNum type="arabicPeriod" startAt="4"/>
              <a:tabLst>
                <a:tab pos="342900" algn="l"/>
              </a:tabLst>
            </a:pP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are the biggest concerns for your society? (Select all that apply)</a:t>
            </a: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(Multiple choice)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Recruiting and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retaining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young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members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Membership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growth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Funding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or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financial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stability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Access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professional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resources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Networking and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collaboration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opportunities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Other (please specify): </a:t>
            </a:r>
            <a:r>
              <a:rPr lang="en-GB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(Open-ended)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57175" indent="-257175">
              <a:buFont typeface="+mj-lt"/>
              <a:buAutoNum type="arabicPeriod" startAt="4"/>
              <a:tabLst>
                <a:tab pos="342900" algn="l"/>
              </a:tabLst>
            </a:pP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On a scale of 1 to 5, how significant is the challenge of recruiting young members?</a:t>
            </a: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(Likert </a:t>
            </a:r>
            <a:r>
              <a:rPr lang="de-DE" sz="675" i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scale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1 = Not a </a:t>
            </a:r>
            <a:r>
              <a:rPr lang="de-DE" sz="675" i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challenge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5 = Very </a:t>
            </a:r>
            <a:r>
              <a:rPr lang="de-DE" sz="675" i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significant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i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challenge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57175" indent="-257175">
              <a:buFont typeface="+mj-lt"/>
              <a:buAutoNum type="arabicPeriod" startAt="4"/>
              <a:tabLst>
                <a:tab pos="342900" algn="l"/>
              </a:tabLst>
            </a:pP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activities or strategies does your society use to attract young members?</a:t>
            </a: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(Open-</a:t>
            </a:r>
            <a:r>
              <a:rPr lang="de-DE" sz="675" i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ended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DE" sz="675" b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Section</a:t>
            </a:r>
            <a:r>
              <a:rPr lang="de-DE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3: Educational Resources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57175" indent="-257175">
              <a:buFont typeface="+mj-lt"/>
              <a:buAutoNum type="arabicPeriod" startAt="7"/>
              <a:tabLst>
                <a:tab pos="342900" algn="l"/>
              </a:tabLst>
            </a:pP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Does your society currently offer any of the following educational resources? </a:t>
            </a:r>
            <a:r>
              <a:rPr lang="de-DE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(Select all </a:t>
            </a:r>
            <a:r>
              <a:rPr lang="de-DE" sz="675" b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that</a:t>
            </a:r>
            <a:r>
              <a:rPr lang="de-DE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b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apply</a:t>
            </a:r>
            <a:r>
              <a:rPr lang="de-DE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(Multiple </a:t>
            </a:r>
            <a:r>
              <a:rPr lang="de-DE" sz="675" i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choice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Webinars</a:t>
            </a: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Tutorials</a:t>
            </a: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Workshops</a:t>
            </a: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Checklists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or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guidelines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Online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courses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Other (please specify): </a:t>
            </a:r>
            <a:r>
              <a:rPr lang="en-GB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(Open-ended)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None</a:t>
            </a:r>
          </a:p>
          <a:p>
            <a:pPr marL="257175" indent="-257175">
              <a:buFont typeface="+mj-lt"/>
              <a:buAutoNum type="arabicPeriod" startAt="7"/>
              <a:tabLst>
                <a:tab pos="342900" algn="l"/>
              </a:tabLst>
            </a:pP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If your society offers educational resources, are they primarily: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Developed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internally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by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your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society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Sourced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from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external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providers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 mix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of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both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57175" indent="-257175">
              <a:buFont typeface="+mj-lt"/>
              <a:buAutoNum type="arabicPeriod" startAt="7"/>
              <a:tabLst>
                <a:tab pos="342900" algn="l"/>
              </a:tabLst>
            </a:pP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Would your society be interested in sharing its educational resources with other societies?</a:t>
            </a: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(Yes/</a:t>
            </a:r>
            <a:r>
              <a:rPr lang="de-DE" sz="675" i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No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/Maybe)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57175" indent="-257175">
              <a:buFont typeface="+mj-lt"/>
              <a:buAutoNum type="arabicPeriod" startAt="7"/>
              <a:tabLst>
                <a:tab pos="342900" algn="l"/>
              </a:tabLst>
            </a:pP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Would your society be interested in utilizing educational resources shared by other societies?</a:t>
            </a: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(Yes/</a:t>
            </a:r>
            <a:r>
              <a:rPr lang="de-DE" sz="675" i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No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/Maybe)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DE" sz="675" b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Section</a:t>
            </a:r>
            <a:r>
              <a:rPr lang="de-DE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4: </a:t>
            </a:r>
            <a:r>
              <a:rPr lang="de-DE" sz="675" b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Mentorship</a:t>
            </a:r>
            <a:r>
              <a:rPr lang="de-DE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and Support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57175" indent="-257175">
              <a:buFont typeface="+mj-lt"/>
              <a:buAutoNum type="arabicPeriod" startAt="11"/>
              <a:tabLst>
                <a:tab pos="342900" algn="l"/>
              </a:tabLst>
            </a:pP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Does your society have a mentorship program?</a:t>
            </a: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(Yes/</a:t>
            </a:r>
            <a:r>
              <a:rPr lang="de-DE" sz="675" i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No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57175" indent="-257175">
              <a:buFont typeface="+mj-lt"/>
              <a:buAutoNum type="arabicPeriod" startAt="11"/>
              <a:tabLst>
                <a:tab pos="342900" algn="l"/>
              </a:tabLst>
            </a:pP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If yes, what does your mentorship program include? (Select all that apply)</a:t>
            </a: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(Multiple choice)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One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-on-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one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mentoring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Group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mentoring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Career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development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workshops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Peer-to-peer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mentoring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Other (please specify): </a:t>
            </a:r>
            <a:r>
              <a:rPr lang="en-GB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(Open-ended)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57175" indent="-257175">
              <a:buFont typeface="+mj-lt"/>
              <a:buAutoNum type="arabicPeriod" startAt="11"/>
              <a:tabLst>
                <a:tab pos="342900" algn="l"/>
              </a:tabLst>
            </a:pP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Would your society be interested in collaborating on an international mentorship program?</a:t>
            </a: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(Yes/</a:t>
            </a:r>
            <a:r>
              <a:rPr lang="de-DE" sz="675" i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No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/Maybe)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DE" sz="675" b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Section</a:t>
            </a:r>
            <a:r>
              <a:rPr lang="de-DE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5: Future </a:t>
            </a:r>
            <a:r>
              <a:rPr lang="de-DE" sz="675" b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Collaboration</a:t>
            </a:r>
            <a:r>
              <a:rPr lang="de-DE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and Needs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57175" indent="-257175">
              <a:buFont typeface="+mj-lt"/>
              <a:buAutoNum type="arabicPeriod" startAt="14"/>
              <a:tabLst>
                <a:tab pos="342900" algn="l"/>
              </a:tabLst>
            </a:pP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additional resources or support would help your society meet its goals?</a:t>
            </a: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(Open-</a:t>
            </a:r>
            <a:r>
              <a:rPr lang="de-DE" sz="675" i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ended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57175" indent="-257175">
              <a:buFont typeface="+mj-lt"/>
              <a:buAutoNum type="arabicPeriod" startAt="14"/>
              <a:tabLst>
                <a:tab pos="342900" algn="l"/>
              </a:tabLst>
            </a:pP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How open is your society to collaborating with other HFE societies on: (Select all that apply)</a:t>
            </a: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(Multiple choice)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Joint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webinars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or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events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Educational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content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development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Member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exchange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programs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Mentorship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programs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Advocacy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and </a:t>
            </a:r>
            <a:r>
              <a:rPr lang="de-DE" sz="675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policy</a:t>
            </a:r>
            <a:r>
              <a:rPr lang="de-DE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initiatives</a:t>
            </a:r>
          </a:p>
          <a:p>
            <a:pPr marL="557213" lvl="1" indent="-214313">
              <a:buSzPts val="1000"/>
              <a:buFont typeface="Courier New" panose="02070309020205020404" pitchFamily="49" charset="0"/>
              <a:buChar char="o"/>
              <a:tabLst>
                <a:tab pos="685800" algn="l"/>
              </a:tabLst>
            </a:pP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Other (please specify): </a:t>
            </a:r>
            <a:r>
              <a:rPr lang="en-GB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(Open-ended)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57175" indent="-257175">
              <a:buFont typeface="+mj-lt"/>
              <a:buAutoNum type="arabicPeriod" startAt="14"/>
              <a:tabLst>
                <a:tab pos="342900" algn="l"/>
              </a:tabLst>
            </a:pP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Are there any specific topics or areas where your society would benefit from additional resources or expertise?</a:t>
            </a: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(Open-</a:t>
            </a:r>
            <a:r>
              <a:rPr lang="de-DE" sz="675" i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ended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DE" sz="675" b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Section</a:t>
            </a:r>
            <a:r>
              <a:rPr lang="de-DE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6: Final </a:t>
            </a:r>
            <a:r>
              <a:rPr lang="de-DE" sz="675" b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Thoughts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57175" indent="-257175">
              <a:buFont typeface="+mj-lt"/>
              <a:buAutoNum type="arabicPeriod" startAt="17"/>
              <a:tabLst>
                <a:tab pos="342900" algn="l"/>
              </a:tabLst>
            </a:pP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do you see as the most pressing challenge for the global HFE community in the coming years?</a:t>
            </a: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(Open-</a:t>
            </a:r>
            <a:r>
              <a:rPr lang="de-DE" sz="675" i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ended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57175" indent="-257175">
              <a:buFont typeface="+mj-lt"/>
              <a:buAutoNum type="arabicPeriod" startAt="17"/>
              <a:tabLst>
                <a:tab pos="342900" algn="l"/>
              </a:tabLst>
            </a:pP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 you have any other comments or suggestions for the International Ergonomics  and </a:t>
            </a:r>
            <a:r>
              <a:rPr lang="en-GB" sz="675" b="1" kern="1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Human Factors Association</a:t>
            </a:r>
            <a:r>
              <a:rPr lang="en-GB" sz="675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  <a:r>
              <a:rPr lang="en-GB" sz="675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(Open-</a:t>
            </a:r>
            <a:r>
              <a:rPr lang="de-DE" sz="675" i="1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ended</a:t>
            </a:r>
            <a:r>
              <a:rPr lang="de-DE" sz="675" i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</a:t>
            </a:r>
            <a:endParaRPr lang="de-DE" sz="675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de-DE" sz="900" dirty="0"/>
          </a:p>
        </p:txBody>
      </p:sp>
    </p:spTree>
    <p:extLst>
      <p:ext uri="{BB962C8B-B14F-4D97-AF65-F5344CB8AC3E}">
        <p14:creationId xmlns:p14="http://schemas.microsoft.com/office/powerpoint/2010/main" val="25547876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F8D30284-B68C-70DE-475B-9A5E7191A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8FF3F16-AD4E-F964-7D81-1789EFB30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13770"/>
            <a:ext cx="7886700" cy="701446"/>
          </a:xfrm>
        </p:spPr>
        <p:txBody>
          <a:bodyPr wrap="square" anchor="ctr">
            <a:normAutofit/>
          </a:bodyPr>
          <a:lstStyle/>
          <a:p>
            <a:r>
              <a:rPr lang="de-DE" dirty="0"/>
              <a:t>Survey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64FE70B1-CD9D-ACBE-64CA-E75D2E3644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8757" y="947854"/>
            <a:ext cx="5966485" cy="3833467"/>
          </a:xfrm>
          <a:prstGeom prst="rect">
            <a:avLst/>
          </a:prstGeom>
          <a:noFill/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1EAD2DDE-0D04-AD22-281A-BCB9D6994CF9}"/>
              </a:ext>
            </a:extLst>
          </p:cNvPr>
          <p:cNvSpPr txBox="1"/>
          <p:nvPr/>
        </p:nvSpPr>
        <p:spPr>
          <a:xfrm>
            <a:off x="2286000" y="267464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438676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oposed reporting structure for IEA 2024" id="{321020AC-1284-EB40-915E-3DD0204F01EB}" vid="{E2D9CD7B-EB96-7C43-8ED9-78636B0546E9}"/>
    </a:ext>
  </a:extLst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Yu Gothic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Yu Gothic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reporting structure for IEA 2024</Template>
  <TotalTime>0</TotalTime>
  <Words>2562</Words>
  <Application>Microsoft Office PowerPoint</Application>
  <PresentationFormat>Affichage à l'écran (16:10)</PresentationFormat>
  <Paragraphs>302</Paragraphs>
  <Slides>19</Slides>
  <Notes>11</Notes>
  <HiddenSlides>2</HiddenSlides>
  <MMClips>0</MMClips>
  <ScaleCrop>false</ScaleCrop>
  <HeadingPairs>
    <vt:vector size="6" baseType="variant">
      <vt:variant>
        <vt:lpstr>Polices utilisées</vt:lpstr>
      </vt:variant>
      <vt:variant>
        <vt:i4>11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31" baseType="lpstr">
      <vt:lpstr>メイリオ</vt:lpstr>
      <vt:lpstr>Yu Gothic</vt:lpstr>
      <vt:lpstr>Aptos</vt:lpstr>
      <vt:lpstr>Arial</vt:lpstr>
      <vt:lpstr>Calibri</vt:lpstr>
      <vt:lpstr>Courier New</vt:lpstr>
      <vt:lpstr>Lato</vt:lpstr>
      <vt:lpstr>Lato Black</vt:lpstr>
      <vt:lpstr>Symbol</vt:lpstr>
      <vt:lpstr>Verdana</vt:lpstr>
      <vt:lpstr>Wingdings</vt:lpstr>
      <vt:lpstr>Office テーマ</vt:lpstr>
      <vt:lpstr>PSE Objectives</vt:lpstr>
      <vt:lpstr>Main projects of the  Professional Standards &amp; Education Committee (PSE)</vt:lpstr>
      <vt:lpstr>PSE Members</vt:lpstr>
      <vt:lpstr>Projects</vt:lpstr>
      <vt:lpstr>Promoting Certification</vt:lpstr>
      <vt:lpstr>Présentation PowerPoint</vt:lpstr>
      <vt:lpstr>What stakeholders are involved in project &amp; how?</vt:lpstr>
      <vt:lpstr>Educational Repository</vt:lpstr>
      <vt:lpstr>What stakeholders are involved in project &amp; how?</vt:lpstr>
      <vt:lpstr>Présentation PowerPoint</vt:lpstr>
      <vt:lpstr>Mentorship Programs</vt:lpstr>
      <vt:lpstr>What stakeholders are involved in project &amp; how?</vt:lpstr>
      <vt:lpstr>Présentation PowerPoint</vt:lpstr>
      <vt:lpstr>Update</vt:lpstr>
      <vt:lpstr>Certification</vt:lpstr>
      <vt:lpstr>Re-Endorsement</vt:lpstr>
      <vt:lpstr>Présentation PowerPoint</vt:lpstr>
      <vt:lpstr>Survey</vt:lpstr>
      <vt:lpstr>Survey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Nancy Black</dc:creator>
  <cp:lastModifiedBy>Nancy Black</cp:lastModifiedBy>
  <cp:revision>29</cp:revision>
  <dcterms:created xsi:type="dcterms:W3CDTF">2025-02-05T20:28:12Z</dcterms:created>
  <dcterms:modified xsi:type="dcterms:W3CDTF">2026-03-30T04:03:30Z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0689301-32b1-463b-ba86-10202492460a_Enabled">
    <vt:lpwstr>true</vt:lpwstr>
  </property>
  <property fmtid="{D5CDD505-2E9C-101B-9397-08002B2CF9AE}" pid="3" name="MSIP_Label_d0689301-32b1-463b-ba86-10202492460a_SetDate">
    <vt:lpwstr>2026-03-30T04:02:58Z</vt:lpwstr>
  </property>
  <property fmtid="{D5CDD505-2E9C-101B-9397-08002B2CF9AE}" pid="4" name="MSIP_Label_d0689301-32b1-463b-ba86-10202492460a_Method">
    <vt:lpwstr>Standard</vt:lpwstr>
  </property>
  <property fmtid="{D5CDD505-2E9C-101B-9397-08002B2CF9AE}" pid="5" name="MSIP_Label_d0689301-32b1-463b-ba86-10202492460a_Name">
    <vt:lpwstr>defa4170-0d19-0005-0003-bc88714345d2</vt:lpwstr>
  </property>
  <property fmtid="{D5CDD505-2E9C-101B-9397-08002B2CF9AE}" pid="6" name="MSIP_Label_d0689301-32b1-463b-ba86-10202492460a_SiteId">
    <vt:lpwstr>810c295f-e817-4c4e-8996-9b66369b8012</vt:lpwstr>
  </property>
  <property fmtid="{D5CDD505-2E9C-101B-9397-08002B2CF9AE}" pid="7" name="MSIP_Label_d0689301-32b1-463b-ba86-10202492460a_ActionId">
    <vt:lpwstr>18160809-f879-419f-882b-99753add6a8b</vt:lpwstr>
  </property>
  <property fmtid="{D5CDD505-2E9C-101B-9397-08002B2CF9AE}" pid="8" name="MSIP_Label_d0689301-32b1-463b-ba86-10202492460a_ContentBits">
    <vt:lpwstr>0</vt:lpwstr>
  </property>
  <property fmtid="{D5CDD505-2E9C-101B-9397-08002B2CF9AE}" pid="9" name="MSIP_Label_d0689301-32b1-463b-ba86-10202492460a_Tag">
    <vt:lpwstr>10, 3, 0, 1</vt:lpwstr>
  </property>
</Properties>
</file>