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21"/>
  </p:notesMasterIdLst>
  <p:sldIdLst>
    <p:sldId id="257" r:id="rId2"/>
    <p:sldId id="1984" r:id="rId3"/>
    <p:sldId id="1986" r:id="rId4"/>
    <p:sldId id="1972" r:id="rId5"/>
    <p:sldId id="1987" r:id="rId6"/>
    <p:sldId id="1988" r:id="rId7"/>
    <p:sldId id="1989" r:id="rId8"/>
    <p:sldId id="1990" r:id="rId9"/>
    <p:sldId id="1991" r:id="rId10"/>
    <p:sldId id="1992" r:id="rId11"/>
    <p:sldId id="1993" r:id="rId12"/>
    <p:sldId id="1994" r:id="rId13"/>
    <p:sldId id="1995" r:id="rId14"/>
    <p:sldId id="2000" r:id="rId15"/>
    <p:sldId id="1996" r:id="rId16"/>
    <p:sldId id="1997" r:id="rId17"/>
    <p:sldId id="1998" r:id="rId18"/>
    <p:sldId id="1999" r:id="rId19"/>
    <p:sldId id="2001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7A00"/>
    <a:srgbClr val="009797"/>
    <a:srgbClr val="EDB81D"/>
    <a:srgbClr val="A2DFED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E95D05-DFF3-824C-B1D2-E013D128946A}" v="3" dt="2026-04-17T14:25:03.0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69"/>
    <p:restoredTop sz="94595"/>
  </p:normalViewPr>
  <p:slideViewPr>
    <p:cSldViewPr snapToGrid="0" snapToObjects="1">
      <p:cViewPr varScale="1">
        <p:scale>
          <a:sx n="87" d="100"/>
          <a:sy n="87" d="100"/>
        </p:scale>
        <p:origin x="224" y="5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Thatcher" userId="fb3f7ff3-bbe2-4ff3-bee7-7005ba453186" providerId="ADAL" clId="{A049B655-0227-5ABE-8055-25AA28B6B73B}"/>
    <pc:docChg chg="custSel modSld">
      <pc:chgData name="Andrew Thatcher" userId="fb3f7ff3-bbe2-4ff3-bee7-7005ba453186" providerId="ADAL" clId="{A049B655-0227-5ABE-8055-25AA28B6B73B}" dt="2026-04-18T08:46:23.936" v="8" actId="14100"/>
      <pc:docMkLst>
        <pc:docMk/>
      </pc:docMkLst>
      <pc:sldChg chg="modSp mod">
        <pc:chgData name="Andrew Thatcher" userId="fb3f7ff3-bbe2-4ff3-bee7-7005ba453186" providerId="ADAL" clId="{A049B655-0227-5ABE-8055-25AA28B6B73B}" dt="2026-04-18T08:41:12.866" v="3" actId="20577"/>
        <pc:sldMkLst>
          <pc:docMk/>
          <pc:sldMk cId="4106522435" sldId="257"/>
        </pc:sldMkLst>
        <pc:spChg chg="mod">
          <ac:chgData name="Andrew Thatcher" userId="fb3f7ff3-bbe2-4ff3-bee7-7005ba453186" providerId="ADAL" clId="{A049B655-0227-5ABE-8055-25AA28B6B73B}" dt="2026-04-18T08:41:12.866" v="3" actId="20577"/>
          <ac:spMkLst>
            <pc:docMk/>
            <pc:sldMk cId="4106522435" sldId="257"/>
            <ac:spMk id="2" creationId="{83228C0A-544B-9342-B5E0-8C70AC3C1386}"/>
          </ac:spMkLst>
        </pc:spChg>
      </pc:sldChg>
      <pc:sldChg chg="addSp delSp modSp mod">
        <pc:chgData name="Andrew Thatcher" userId="fb3f7ff3-bbe2-4ff3-bee7-7005ba453186" providerId="ADAL" clId="{A049B655-0227-5ABE-8055-25AA28B6B73B}" dt="2026-04-18T08:46:23.936" v="8" actId="14100"/>
        <pc:sldMkLst>
          <pc:docMk/>
          <pc:sldMk cId="22057073" sldId="1990"/>
        </pc:sldMkLst>
        <pc:picChg chg="del">
          <ac:chgData name="Andrew Thatcher" userId="fb3f7ff3-bbe2-4ff3-bee7-7005ba453186" providerId="ADAL" clId="{A049B655-0227-5ABE-8055-25AA28B6B73B}" dt="2026-04-18T08:45:50.609" v="4" actId="478"/>
          <ac:picMkLst>
            <pc:docMk/>
            <pc:sldMk cId="22057073" sldId="1990"/>
            <ac:picMk id="3" creationId="{A24AC5B9-6A24-91EB-E36A-7466F85AAD1A}"/>
          </ac:picMkLst>
        </pc:picChg>
        <pc:picChg chg="add mod">
          <ac:chgData name="Andrew Thatcher" userId="fb3f7ff3-bbe2-4ff3-bee7-7005ba453186" providerId="ADAL" clId="{A049B655-0227-5ABE-8055-25AA28B6B73B}" dt="2026-04-18T08:46:23.936" v="8" actId="14100"/>
          <ac:picMkLst>
            <pc:docMk/>
            <pc:sldMk cId="22057073" sldId="1990"/>
            <ac:picMk id="4" creationId="{24F3611D-AB19-02A2-471D-92B2C1D329D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E0FCC3-A165-0E4E-A62D-77E48D416900}" type="datetimeFigureOut">
              <a:rPr lang="es-CO" smtClean="0"/>
              <a:t>18/04/26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F5A605-F999-BF44-9550-4A5581C0A761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08614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18/04/26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6580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18/04/26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8200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18/04/26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8385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18/04/26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3106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18/04/26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8372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18/04/26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6947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18/04/26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446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18/04/26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9121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MX"/>
              <a:t>Haz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18/04/26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432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18/04/26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966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946C7-51E9-7A45-8388-24E1A6C56621}" type="datetimeFigureOut">
              <a:rPr lang="es-CO" smtClean="0"/>
              <a:t>18/04/26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97437-41C6-1147-8376-908878CD0D91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641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946C7-51E9-7A45-8388-24E1A6C56621}" type="datetimeFigureOut">
              <a:rPr lang="es-CO" smtClean="0"/>
              <a:t>18/04/26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97437-41C6-1147-8376-908878CD0D91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21459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E10B1B7-DAFF-9142-875B-7DD47C6A9F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0338" y="-54933"/>
            <a:ext cx="12235448" cy="6912933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3228C0A-544B-9342-B5E0-8C70AC3C1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5023" y="2390501"/>
            <a:ext cx="10434181" cy="858559"/>
          </a:xfrm>
        </p:spPr>
        <p:txBody>
          <a:bodyPr>
            <a:noAutofit/>
          </a:bodyPr>
          <a:lstStyle/>
          <a:p>
            <a:pPr algn="ctr"/>
            <a:r>
              <a:rPr lang="es-CO" sz="6000" b="1" dirty="0">
                <a:solidFill>
                  <a:srgbClr val="009797"/>
                </a:solidFill>
                <a:latin typeface="Lato Black" panose="020F0502020204030203" pitchFamily="34" charset="77"/>
              </a:rPr>
              <a:t>IEA</a:t>
            </a:r>
            <a:br>
              <a:rPr lang="es-CO" sz="6000" b="1" dirty="0">
                <a:solidFill>
                  <a:srgbClr val="009797"/>
                </a:solidFill>
                <a:latin typeface="Lato Black" panose="020F0502020204030203" pitchFamily="34" charset="77"/>
              </a:rPr>
            </a:br>
            <a:r>
              <a:rPr lang="es-CO" sz="6000" b="1" dirty="0">
                <a:solidFill>
                  <a:srgbClr val="009797"/>
                </a:solidFill>
                <a:latin typeface="Lato Black" panose="020F0502020204030203" pitchFamily="34" charset="77"/>
              </a:rPr>
              <a:t>Executive </a:t>
            </a:r>
            <a:r>
              <a:rPr lang="es-CO" sz="60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Committee</a:t>
            </a:r>
            <a:br>
              <a:rPr lang="es-CO" sz="6000" b="1" dirty="0">
                <a:solidFill>
                  <a:srgbClr val="009797"/>
                </a:solidFill>
                <a:latin typeface="Lato Black" panose="020F0502020204030203" pitchFamily="34" charset="77"/>
              </a:rPr>
            </a:br>
            <a:r>
              <a:rPr lang="es-CO" sz="6000" b="1" dirty="0">
                <a:solidFill>
                  <a:srgbClr val="009797"/>
                </a:solidFill>
                <a:latin typeface="Lato Black" panose="020F0502020204030203" pitchFamily="34" charset="77"/>
              </a:rPr>
              <a:t>SWOT </a:t>
            </a:r>
            <a:r>
              <a:rPr lang="es-CO" sz="60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analysis</a:t>
            </a:r>
            <a:br>
              <a:rPr lang="es-CO" sz="6000" b="1" dirty="0">
                <a:solidFill>
                  <a:srgbClr val="009797"/>
                </a:solidFill>
                <a:latin typeface="Lato Black" panose="020F0502020204030203" pitchFamily="34" charset="77"/>
              </a:rPr>
            </a:br>
            <a:r>
              <a:rPr lang="es-CO" sz="6000" b="1" dirty="0">
                <a:solidFill>
                  <a:srgbClr val="009797"/>
                </a:solidFill>
                <a:latin typeface="Lato Black" panose="020F0502020204030203" pitchFamily="34" charset="77"/>
              </a:rPr>
              <a:t>April 2027</a:t>
            </a:r>
          </a:p>
        </p:txBody>
      </p:sp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6D1FECC4-B29F-A74C-AD8C-633E30FB8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900" y="4896523"/>
            <a:ext cx="6336323" cy="4594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2400" dirty="0">
                <a:solidFill>
                  <a:schemeClr val="accent1"/>
                </a:solidFill>
              </a:rPr>
              <a:t>Prof. Andrew Thatcher, IEA </a:t>
            </a:r>
            <a:r>
              <a:rPr lang="es-CO" sz="2400" dirty="0" err="1">
                <a:solidFill>
                  <a:schemeClr val="accent1"/>
                </a:solidFill>
              </a:rPr>
              <a:t>President</a:t>
            </a:r>
            <a:r>
              <a:rPr lang="es-CO" sz="2400" dirty="0">
                <a:solidFill>
                  <a:schemeClr val="accent1"/>
                </a:solidFill>
              </a:rPr>
              <a:t> (2024-2027)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8A7C4A-6187-A105-93B5-31C3541756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790" y="5713287"/>
            <a:ext cx="2552700" cy="78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52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45E469-67E6-3D1A-D8DC-8ECC6D4E25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045B15-0D8E-EB9E-C398-88E860F1DC09}"/>
              </a:ext>
            </a:extLst>
          </p:cNvPr>
          <p:cNvSpPr txBox="1">
            <a:spLocks/>
          </p:cNvSpPr>
          <p:nvPr/>
        </p:nvSpPr>
        <p:spPr>
          <a:xfrm>
            <a:off x="438412" y="162838"/>
            <a:ext cx="11123112" cy="989557"/>
          </a:xfrm>
          <a:prstGeom prst="rect">
            <a:avLst/>
          </a:prstGeom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altLang="ja-JP" sz="4000" dirty="0">
                <a:latin typeface="Calibri" charset="0"/>
                <a:ea typeface="MS PGothic" charset="-128"/>
              </a:rPr>
              <a:t>Strengths, Weaknesses, Opportunities, Threats (SWOT)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91175D-CD43-A2F3-2BF2-ADAACE62BC4A}"/>
              </a:ext>
            </a:extLst>
          </p:cNvPr>
          <p:cNvSpPr txBox="1"/>
          <p:nvPr/>
        </p:nvSpPr>
        <p:spPr>
          <a:xfrm>
            <a:off x="2018777" y="1152395"/>
            <a:ext cx="815444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A SWOT analysis give a high-level idea of where the association is headed both internally and externally. While just a SWOT analysis on its own will not help you to identify a precise problem to solve, it will provide you with valuable context. Performing a SWOT analysis gives you detailed insight into the association and its position globally.</a:t>
            </a:r>
          </a:p>
        </p:txBody>
      </p:sp>
    </p:spTree>
    <p:extLst>
      <p:ext uri="{BB962C8B-B14F-4D97-AF65-F5344CB8AC3E}">
        <p14:creationId xmlns:p14="http://schemas.microsoft.com/office/powerpoint/2010/main" val="110389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F2A00E-844F-637B-C77F-E8C306A067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EAD48B-15B7-89F1-5EB9-DC46F3CF92F6}"/>
              </a:ext>
            </a:extLst>
          </p:cNvPr>
          <p:cNvSpPr txBox="1">
            <a:spLocks/>
          </p:cNvSpPr>
          <p:nvPr/>
        </p:nvSpPr>
        <p:spPr>
          <a:xfrm>
            <a:off x="463463" y="1945000"/>
            <a:ext cx="10709753" cy="935986"/>
          </a:xfrm>
          <a:prstGeom prst="rect">
            <a:avLst/>
          </a:prstGeom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altLang="ja-JP" sz="4000" dirty="0">
                <a:latin typeface="Calibri" charset="0"/>
                <a:ea typeface="MS PGothic" charset="-128"/>
              </a:rPr>
              <a:t>Short-term themes</a:t>
            </a:r>
          </a:p>
        </p:txBody>
      </p:sp>
    </p:spTree>
    <p:extLst>
      <p:ext uri="{BB962C8B-B14F-4D97-AF65-F5344CB8AC3E}">
        <p14:creationId xmlns:p14="http://schemas.microsoft.com/office/powerpoint/2010/main" val="184368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C74BBD-95A7-0C4E-1748-BCC7F299AF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865DBD1-38E1-720B-81E0-613E81DB00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412750"/>
            <a:ext cx="10234614" cy="518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915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AA830A-7DB0-FC67-2CDC-5A7144EEBD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3C7C905-F2E0-E157-814D-0AA482942E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320" y="900114"/>
            <a:ext cx="10253407" cy="424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71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47D5A0-6572-4853-863B-F69A2FFB40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263C94-0DDF-F88B-0EF3-A08BCF644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888" y="169710"/>
            <a:ext cx="6069012" cy="5545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44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8B1CF0-6917-F6B2-6A5F-C20D1451E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6CFEDF5-1D6D-92AB-FC0E-5400B7ACF6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9881" y="585788"/>
            <a:ext cx="8224194" cy="5109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87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5989F5-BBEB-072B-18A0-17E1CD8624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4F3611D-AB19-02A2-471D-92B2C1D329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6200" y="530942"/>
            <a:ext cx="8516600" cy="493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C4FA61-2934-E4A1-6E18-ED265F9B1B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A4DC77-6A67-F374-C6C8-FE391D7EE0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842" y="1843087"/>
            <a:ext cx="9471772" cy="3286125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7809A7FB-DFE1-1C1F-607C-7D99F868F604}"/>
              </a:ext>
            </a:extLst>
          </p:cNvPr>
          <p:cNvSpPr txBox="1">
            <a:spLocks/>
          </p:cNvSpPr>
          <p:nvPr/>
        </p:nvSpPr>
        <p:spPr>
          <a:xfrm>
            <a:off x="438412" y="162838"/>
            <a:ext cx="11123112" cy="989557"/>
          </a:xfrm>
          <a:prstGeom prst="rect">
            <a:avLst/>
          </a:prstGeom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altLang="ja-JP" sz="4000" dirty="0">
                <a:latin typeface="Calibri" charset="0"/>
                <a:ea typeface="MS PGothic" charset="-128"/>
              </a:rPr>
              <a:t>Issues which weren’t possible to put into themes</a:t>
            </a:r>
          </a:p>
        </p:txBody>
      </p:sp>
    </p:spTree>
    <p:extLst>
      <p:ext uri="{BB962C8B-B14F-4D97-AF65-F5344CB8AC3E}">
        <p14:creationId xmlns:p14="http://schemas.microsoft.com/office/powerpoint/2010/main" val="319955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AB1663-E25D-6D67-08EF-09C76ED13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86D09B-5BF2-E8CE-F352-5672DBB3BB65}"/>
              </a:ext>
            </a:extLst>
          </p:cNvPr>
          <p:cNvSpPr txBox="1">
            <a:spLocks/>
          </p:cNvSpPr>
          <p:nvPr/>
        </p:nvSpPr>
        <p:spPr>
          <a:xfrm>
            <a:off x="463463" y="1945000"/>
            <a:ext cx="10709753" cy="935986"/>
          </a:xfrm>
          <a:prstGeom prst="rect">
            <a:avLst/>
          </a:prstGeom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altLang="ja-JP" sz="4000" dirty="0">
                <a:latin typeface="Calibri" charset="0"/>
                <a:ea typeface="MS PGothic" charset="-128"/>
              </a:rPr>
              <a:t>Long-term themes</a:t>
            </a:r>
          </a:p>
        </p:txBody>
      </p:sp>
    </p:spTree>
    <p:extLst>
      <p:ext uri="{BB962C8B-B14F-4D97-AF65-F5344CB8AC3E}">
        <p14:creationId xmlns:p14="http://schemas.microsoft.com/office/powerpoint/2010/main" val="338315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253BA0-E921-5EE5-37F7-3E2889806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7E2D7F-D492-8576-9D1C-A9050DF3A8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2689" y="350730"/>
            <a:ext cx="9411492" cy="525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791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73C690-FEE9-3E33-1EA0-BAD0DF72D7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6C663F-4807-6346-B535-45DD57EE4C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953" y="400834"/>
            <a:ext cx="9436441" cy="501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22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7BE7D5-909D-86A0-BF4F-A74933610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B79B779-9D1D-5340-CF09-4E2AC01CCF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899" y="225295"/>
            <a:ext cx="9300749" cy="529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02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EF7FE5-A5FA-9787-7B05-5828CB1783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43E058-7DD8-83F8-22BC-7C03132973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2150" y="177800"/>
            <a:ext cx="4927600" cy="547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76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A1072A-3C5D-4C89-6BE3-C64F3DE990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137CBC-3047-1AD1-F694-6D8E187CF7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5062" y="149963"/>
            <a:ext cx="5467437" cy="546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66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857074-9C7D-E476-A604-041C90C748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1E9767-18FA-E3CB-C51F-3898C6C1F5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1350" y="393700"/>
            <a:ext cx="2806700" cy="517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63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403497-0F3F-4EB6-DDE6-E072DDBD41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71B4B1-D704-2397-1E80-5CC1AF159A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4345" y="414738"/>
            <a:ext cx="7964043" cy="5085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58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C1CA43-468D-0588-DFCC-DEB4488049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9C725E-C57D-D12D-3BFF-B24AD1169C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973" y="458945"/>
            <a:ext cx="8007140" cy="5073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16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3EDCF8-6EDE-D5AE-2C27-AC694946C7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24E76AE9-2928-9B9F-4FF8-A26B2DD43235}"/>
              </a:ext>
            </a:extLst>
          </p:cNvPr>
          <p:cNvSpPr txBox="1">
            <a:spLocks/>
          </p:cNvSpPr>
          <p:nvPr/>
        </p:nvSpPr>
        <p:spPr>
          <a:xfrm>
            <a:off x="438412" y="162838"/>
            <a:ext cx="11123112" cy="989557"/>
          </a:xfrm>
          <a:prstGeom prst="rect">
            <a:avLst/>
          </a:prstGeom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altLang="ja-JP" sz="4000" dirty="0">
                <a:latin typeface="Calibri" charset="0"/>
                <a:ea typeface="MS PGothic" charset="-128"/>
              </a:rPr>
              <a:t>Issue which wasn’t possible to put into a theme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5791BA-054E-245A-0C18-63483A4EA1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325" y="940117"/>
            <a:ext cx="4357688" cy="460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84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ema de Office">
  <a:themeElements>
    <a:clrScheme name="IEA Color">
      <a:dk1>
        <a:srgbClr val="009797"/>
      </a:dk1>
      <a:lt1>
        <a:srgbClr val="A2DFED"/>
      </a:lt1>
      <a:dk2>
        <a:srgbClr val="E77900"/>
      </a:dk2>
      <a:lt2>
        <a:srgbClr val="EDB81D"/>
      </a:lt2>
      <a:accent1>
        <a:srgbClr val="000000"/>
      </a:accent1>
      <a:accent2>
        <a:srgbClr val="FEFFFF"/>
      </a:accent2>
      <a:accent3>
        <a:srgbClr val="EAEAEA"/>
      </a:accent3>
      <a:accent4>
        <a:srgbClr val="C0C0C0"/>
      </a:accent4>
      <a:accent5>
        <a:srgbClr val="797979"/>
      </a:accent5>
      <a:accent6>
        <a:srgbClr val="424242"/>
      </a:accent6>
      <a:hlink>
        <a:srgbClr val="009797"/>
      </a:hlink>
      <a:folHlink>
        <a:srgbClr val="13685F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36615</TotalTime>
  <Words>113</Words>
  <Application>Microsoft Macintosh PowerPoint</Application>
  <PresentationFormat>Widescreen</PresentationFormat>
  <Paragraphs>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Lato Black</vt:lpstr>
      <vt:lpstr>Tema de Office</vt:lpstr>
      <vt:lpstr>IEA Executive Committee SWOT analysis April 2027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Andrew Thatcher</cp:lastModifiedBy>
  <cp:revision>12</cp:revision>
  <dcterms:created xsi:type="dcterms:W3CDTF">2023-11-07T16:00:47Z</dcterms:created>
  <dcterms:modified xsi:type="dcterms:W3CDTF">2026-04-18T08:46:24Z</dcterms:modified>
</cp:coreProperties>
</file>