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1" r:id="rId1"/>
  </p:sldMasterIdLst>
  <p:notesMasterIdLst>
    <p:notesMasterId r:id="rId15"/>
  </p:notesMasterIdLst>
  <p:sldIdLst>
    <p:sldId id="310" r:id="rId2"/>
    <p:sldId id="1955" r:id="rId3"/>
    <p:sldId id="1756" r:id="rId4"/>
    <p:sldId id="1021" r:id="rId5"/>
    <p:sldId id="1959" r:id="rId6"/>
    <p:sldId id="1960" r:id="rId7"/>
    <p:sldId id="1961" r:id="rId8"/>
    <p:sldId id="1956" r:id="rId9"/>
    <p:sldId id="1957" r:id="rId10"/>
    <p:sldId id="1958" r:id="rId11"/>
    <p:sldId id="1962" r:id="rId12"/>
    <p:sldId id="1963" r:id="rId13"/>
    <p:sldId id="1966" r:id="rId14"/>
  </p:sldIdLst>
  <p:sldSz cx="9144000" cy="5715000" type="screen16x10"/>
  <p:notesSz cx="6858000" cy="9144000"/>
  <p:defaultTextStyle>
    <a:defPPr>
      <a:defRPr lang="ja-JP"/>
    </a:defPPr>
    <a:lvl1pPr algn="l" rtl="0" eaLnBrk="0" fontAlgn="base" hangingPunct="0">
      <a:spcBef>
        <a:spcPct val="0"/>
      </a:spcBef>
      <a:spcAft>
        <a:spcPct val="0"/>
      </a:spcAft>
      <a:defRPr kumimoji="1" kern="1200">
        <a:solidFill>
          <a:schemeClr val="tx1"/>
        </a:solidFill>
        <a:latin typeface="Calibri" panose="020F0502020204030204" pitchFamily="34" charset="0"/>
        <a:ea typeface="メイリオ" panose="020B0604030504040204" pitchFamily="34" charset="-128"/>
        <a:cs typeface="+mn-cs"/>
      </a:defRPr>
    </a:lvl1pPr>
    <a:lvl2pPr marL="457200" algn="l" rtl="0" eaLnBrk="0" fontAlgn="base" hangingPunct="0">
      <a:spcBef>
        <a:spcPct val="0"/>
      </a:spcBef>
      <a:spcAft>
        <a:spcPct val="0"/>
      </a:spcAft>
      <a:defRPr kumimoji="1" kern="1200">
        <a:solidFill>
          <a:schemeClr val="tx1"/>
        </a:solidFill>
        <a:latin typeface="Calibri" panose="020F0502020204030204" pitchFamily="34" charset="0"/>
        <a:ea typeface="メイリオ" panose="020B0604030504040204" pitchFamily="34" charset="-128"/>
        <a:cs typeface="+mn-cs"/>
      </a:defRPr>
    </a:lvl2pPr>
    <a:lvl3pPr marL="914400" algn="l" rtl="0" eaLnBrk="0" fontAlgn="base" hangingPunct="0">
      <a:spcBef>
        <a:spcPct val="0"/>
      </a:spcBef>
      <a:spcAft>
        <a:spcPct val="0"/>
      </a:spcAft>
      <a:defRPr kumimoji="1" kern="1200">
        <a:solidFill>
          <a:schemeClr val="tx1"/>
        </a:solidFill>
        <a:latin typeface="Calibri" panose="020F0502020204030204" pitchFamily="34" charset="0"/>
        <a:ea typeface="メイリオ" panose="020B0604030504040204" pitchFamily="34" charset="-128"/>
        <a:cs typeface="+mn-cs"/>
      </a:defRPr>
    </a:lvl3pPr>
    <a:lvl4pPr marL="1371600" algn="l" rtl="0" eaLnBrk="0" fontAlgn="base" hangingPunct="0">
      <a:spcBef>
        <a:spcPct val="0"/>
      </a:spcBef>
      <a:spcAft>
        <a:spcPct val="0"/>
      </a:spcAft>
      <a:defRPr kumimoji="1" kern="1200">
        <a:solidFill>
          <a:schemeClr val="tx1"/>
        </a:solidFill>
        <a:latin typeface="Calibri" panose="020F0502020204030204" pitchFamily="34" charset="0"/>
        <a:ea typeface="メイリオ" panose="020B0604030504040204" pitchFamily="34" charset="-128"/>
        <a:cs typeface="+mn-cs"/>
      </a:defRPr>
    </a:lvl4pPr>
    <a:lvl5pPr marL="1828800" algn="l" rtl="0" eaLnBrk="0" fontAlgn="base" hangingPunct="0">
      <a:spcBef>
        <a:spcPct val="0"/>
      </a:spcBef>
      <a:spcAft>
        <a:spcPct val="0"/>
      </a:spcAft>
      <a:defRPr kumimoji="1" kern="1200">
        <a:solidFill>
          <a:schemeClr val="tx1"/>
        </a:solidFill>
        <a:latin typeface="Calibri" panose="020F0502020204030204" pitchFamily="34" charset="0"/>
        <a:ea typeface="メイリオ" panose="020B0604030504040204" pitchFamily="34" charset="-128"/>
        <a:cs typeface="+mn-cs"/>
      </a:defRPr>
    </a:lvl5pPr>
    <a:lvl6pPr marL="2286000" algn="l" defTabSz="914400" rtl="0" eaLnBrk="1" latinLnBrk="0" hangingPunct="1">
      <a:defRPr kumimoji="1" kern="1200">
        <a:solidFill>
          <a:schemeClr val="tx1"/>
        </a:solidFill>
        <a:latin typeface="Calibri" panose="020F0502020204030204" pitchFamily="34" charset="0"/>
        <a:ea typeface="メイリオ" panose="020B0604030504040204" pitchFamily="34" charset="-128"/>
        <a:cs typeface="+mn-cs"/>
      </a:defRPr>
    </a:lvl6pPr>
    <a:lvl7pPr marL="2743200" algn="l" defTabSz="914400" rtl="0" eaLnBrk="1" latinLnBrk="0" hangingPunct="1">
      <a:defRPr kumimoji="1" kern="1200">
        <a:solidFill>
          <a:schemeClr val="tx1"/>
        </a:solidFill>
        <a:latin typeface="Calibri" panose="020F0502020204030204" pitchFamily="34" charset="0"/>
        <a:ea typeface="メイリオ" panose="020B0604030504040204" pitchFamily="34" charset="-128"/>
        <a:cs typeface="+mn-cs"/>
      </a:defRPr>
    </a:lvl7pPr>
    <a:lvl8pPr marL="3200400" algn="l" defTabSz="914400" rtl="0" eaLnBrk="1" latinLnBrk="0" hangingPunct="1">
      <a:defRPr kumimoji="1" kern="1200">
        <a:solidFill>
          <a:schemeClr val="tx1"/>
        </a:solidFill>
        <a:latin typeface="Calibri" panose="020F0502020204030204" pitchFamily="34" charset="0"/>
        <a:ea typeface="メイリオ" panose="020B0604030504040204" pitchFamily="34" charset="-128"/>
        <a:cs typeface="+mn-cs"/>
      </a:defRPr>
    </a:lvl8pPr>
    <a:lvl9pPr marL="3657600" algn="l" defTabSz="914400" rtl="0" eaLnBrk="1" latinLnBrk="0" hangingPunct="1">
      <a:defRPr kumimoji="1" kern="1200">
        <a:solidFill>
          <a:schemeClr val="tx1"/>
        </a:solidFill>
        <a:latin typeface="Calibri" panose="020F0502020204030204" pitchFamily="34" charset="0"/>
        <a:ea typeface="メイリオ" panose="020B0604030504040204" pitchFamily="34" charset="-128"/>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9D9D7"/>
    <a:srgbClr val="5572CE"/>
    <a:srgbClr val="DAD454"/>
    <a:srgbClr val="66FF99"/>
    <a:srgbClr val="214BB9"/>
    <a:srgbClr val="426DCE"/>
    <a:srgbClr val="BB2B7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Style léger 2 - Accentuation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25" autoAdjust="0"/>
    <p:restoredTop sz="75271"/>
  </p:normalViewPr>
  <p:slideViewPr>
    <p:cSldViewPr snapToGrid="0" snapToObjects="1">
      <p:cViewPr varScale="1">
        <p:scale>
          <a:sx n="75" d="100"/>
          <a:sy n="75" d="100"/>
        </p:scale>
        <p:origin x="964" y="52"/>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ヘッダー プレースホルダー 1">
            <a:extLst>
              <a:ext uri="{FF2B5EF4-FFF2-40B4-BE49-F238E27FC236}">
                <a16:creationId xmlns:a16="http://schemas.microsoft.com/office/drawing/2014/main" id="{F644AA49-82F7-5D9B-DA63-CE834A4B7C1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ja-JP" altLang="en-US"/>
          </a:p>
        </p:txBody>
      </p:sp>
      <p:sp>
        <p:nvSpPr>
          <p:cNvPr id="3" name="日付プレースホルダー 2">
            <a:extLst>
              <a:ext uri="{FF2B5EF4-FFF2-40B4-BE49-F238E27FC236}">
                <a16:creationId xmlns:a16="http://schemas.microsoft.com/office/drawing/2014/main" id="{96251A85-4FF7-05D2-2DCB-669775EA454D}"/>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ea typeface="+mn-ea"/>
              </a:defRPr>
            </a:lvl1pPr>
          </a:lstStyle>
          <a:p>
            <a:pPr>
              <a:defRPr/>
            </a:pPr>
            <a:fld id="{6057EE28-68C0-4A1D-976A-9A9A328B084B}" type="datetimeFigureOut">
              <a:rPr lang="ja-JP" altLang="en-US"/>
              <a:pPr>
                <a:defRPr/>
              </a:pPr>
              <a:t>2026/4/20</a:t>
            </a:fld>
            <a:endParaRPr lang="ja-JP" altLang="en-US"/>
          </a:p>
        </p:txBody>
      </p:sp>
      <p:sp>
        <p:nvSpPr>
          <p:cNvPr id="4" name="スライド イメージ プレースホルダー 3">
            <a:extLst>
              <a:ext uri="{FF2B5EF4-FFF2-40B4-BE49-F238E27FC236}">
                <a16:creationId xmlns:a16="http://schemas.microsoft.com/office/drawing/2014/main" id="{3DECD5AE-9C4A-159C-58B4-EC718DE8B32D}"/>
              </a:ext>
            </a:extLst>
          </p:cNvPr>
          <p:cNvSpPr>
            <a:spLocks noGrp="1" noRot="1" noChangeAspect="1"/>
          </p:cNvSpPr>
          <p:nvPr>
            <p:ph type="sldImg" idx="2"/>
          </p:nvPr>
        </p:nvSpPr>
        <p:spPr>
          <a:xfrm>
            <a:off x="960438" y="1143000"/>
            <a:ext cx="4937125" cy="3086100"/>
          </a:xfrm>
          <a:prstGeom prst="rect">
            <a:avLst/>
          </a:prstGeom>
          <a:noFill/>
          <a:ln w="12700">
            <a:solidFill>
              <a:prstClr val="black"/>
            </a:solidFill>
          </a:ln>
        </p:spPr>
        <p:txBody>
          <a:bodyPr vert="horz" lIns="91440" tIns="45720" rIns="91440" bIns="45720" rtlCol="0" anchor="ctr"/>
          <a:lstStyle/>
          <a:p>
            <a:pPr lvl="0"/>
            <a:endParaRPr lang="ja-JP" altLang="en-US" noProof="0"/>
          </a:p>
        </p:txBody>
      </p:sp>
      <p:sp>
        <p:nvSpPr>
          <p:cNvPr id="5" name="ノート プレースホルダー 4">
            <a:extLst>
              <a:ext uri="{FF2B5EF4-FFF2-40B4-BE49-F238E27FC236}">
                <a16:creationId xmlns:a16="http://schemas.microsoft.com/office/drawing/2014/main" id="{17FF8824-D05A-766C-C6DE-5C6647B97D14}"/>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ja-JP" altLang="en-US" noProof="0"/>
              <a:t>マスター テキストの書式設定</a:t>
            </a:r>
          </a:p>
          <a:p>
            <a:pPr lvl="1"/>
            <a:r>
              <a:rPr lang="ja-JP" altLang="en-US" noProof="0"/>
              <a:t>第 </a:t>
            </a:r>
            <a:r>
              <a:rPr lang="en-US" altLang="ja-JP" noProof="0"/>
              <a:t>2 </a:t>
            </a:r>
            <a:r>
              <a:rPr lang="ja-JP" altLang="en-US" noProof="0"/>
              <a:t>レベル</a:t>
            </a:r>
          </a:p>
          <a:p>
            <a:pPr lvl="2"/>
            <a:r>
              <a:rPr lang="ja-JP" altLang="en-US" noProof="0"/>
              <a:t>第 </a:t>
            </a:r>
            <a:r>
              <a:rPr lang="en-US" altLang="ja-JP" noProof="0"/>
              <a:t>3 </a:t>
            </a:r>
            <a:r>
              <a:rPr lang="ja-JP" altLang="en-US" noProof="0"/>
              <a:t>レベル</a:t>
            </a:r>
          </a:p>
          <a:p>
            <a:pPr lvl="3"/>
            <a:r>
              <a:rPr lang="ja-JP" altLang="en-US" noProof="0"/>
              <a:t>第 </a:t>
            </a:r>
            <a:r>
              <a:rPr lang="en-US" altLang="ja-JP" noProof="0"/>
              <a:t>4 </a:t>
            </a:r>
            <a:r>
              <a:rPr lang="ja-JP" altLang="en-US" noProof="0"/>
              <a:t>レベル</a:t>
            </a:r>
          </a:p>
          <a:p>
            <a:pPr lvl="4"/>
            <a:r>
              <a:rPr lang="ja-JP" altLang="en-US" noProof="0"/>
              <a:t>第 </a:t>
            </a:r>
            <a:r>
              <a:rPr lang="en-US" altLang="ja-JP" noProof="0"/>
              <a:t>5 </a:t>
            </a:r>
            <a:r>
              <a:rPr lang="ja-JP" altLang="en-US" noProof="0"/>
              <a:t>レベル</a:t>
            </a:r>
          </a:p>
        </p:txBody>
      </p:sp>
      <p:sp>
        <p:nvSpPr>
          <p:cNvPr id="6" name="フッター プレースホルダー 5">
            <a:extLst>
              <a:ext uri="{FF2B5EF4-FFF2-40B4-BE49-F238E27FC236}">
                <a16:creationId xmlns:a16="http://schemas.microsoft.com/office/drawing/2014/main" id="{947D680A-967C-C495-EFD9-3050908D624E}"/>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ja-JP" altLang="en-US"/>
          </a:p>
        </p:txBody>
      </p:sp>
      <p:sp>
        <p:nvSpPr>
          <p:cNvPr id="7" name="スライド番号プレースホルダー 6">
            <a:extLst>
              <a:ext uri="{FF2B5EF4-FFF2-40B4-BE49-F238E27FC236}">
                <a16:creationId xmlns:a16="http://schemas.microsoft.com/office/drawing/2014/main" id="{47698DB0-A444-895B-D115-E2F468E30E51}"/>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ea typeface="+mn-ea"/>
              </a:defRPr>
            </a:lvl1pPr>
          </a:lstStyle>
          <a:p>
            <a:pPr>
              <a:defRPr/>
            </a:pPr>
            <a:fld id="{962541D0-E956-489C-BACD-4E836D2D31AB}" type="slidenum">
              <a:rPr lang="ja-JP" altLang="en-US"/>
              <a:pPr>
                <a:defRPr/>
              </a:pPr>
              <a:t>‹#›</a:t>
            </a:fld>
            <a:endParaRPr lang="ja-JP"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mn-lt"/>
        <a:ea typeface="+mn-ea"/>
        <a:cs typeface="+mn-cs"/>
      </a:defRPr>
    </a:lvl1pPr>
    <a:lvl2pPr marL="457200" algn="l" rtl="0" eaLnBrk="0" fontAlgn="base" hangingPunct="0">
      <a:spcBef>
        <a:spcPct val="30000"/>
      </a:spcBef>
      <a:spcAft>
        <a:spcPct val="0"/>
      </a:spcAft>
      <a:defRPr kumimoji="1" sz="1200" kern="1200">
        <a:solidFill>
          <a:schemeClr val="tx1"/>
        </a:solidFill>
        <a:latin typeface="+mn-lt"/>
        <a:ea typeface="+mn-ea"/>
        <a:cs typeface="+mn-cs"/>
      </a:defRPr>
    </a:lvl2pPr>
    <a:lvl3pPr marL="914400" algn="l" rtl="0" eaLnBrk="0" fontAlgn="base" hangingPunct="0">
      <a:spcBef>
        <a:spcPct val="30000"/>
      </a:spcBef>
      <a:spcAft>
        <a:spcPct val="0"/>
      </a:spcAft>
      <a:defRPr kumimoji="1" sz="1200" kern="1200">
        <a:solidFill>
          <a:schemeClr val="tx1"/>
        </a:solidFill>
        <a:latin typeface="+mn-lt"/>
        <a:ea typeface="+mn-ea"/>
        <a:cs typeface="+mn-cs"/>
      </a:defRPr>
    </a:lvl3pPr>
    <a:lvl4pPr marL="1371600" algn="l" rtl="0" eaLnBrk="0" fontAlgn="base" hangingPunct="0">
      <a:spcBef>
        <a:spcPct val="30000"/>
      </a:spcBef>
      <a:spcAft>
        <a:spcPct val="0"/>
      </a:spcAft>
      <a:defRPr kumimoji="1" sz="1200" kern="1200">
        <a:solidFill>
          <a:schemeClr val="tx1"/>
        </a:solidFill>
        <a:latin typeface="+mn-lt"/>
        <a:ea typeface="+mn-ea"/>
        <a:cs typeface="+mn-cs"/>
      </a:defRPr>
    </a:lvl4pPr>
    <a:lvl5pPr marL="1828800" algn="l" rtl="0" eaLnBrk="0" fontAlgn="base" hangingPunct="0">
      <a:spcBef>
        <a:spcPct val="30000"/>
      </a:spcBef>
      <a:spcAft>
        <a:spcPct val="0"/>
      </a:spcAft>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スライド イメージ プレースホルダー 1">
            <a:extLst>
              <a:ext uri="{FF2B5EF4-FFF2-40B4-BE49-F238E27FC236}">
                <a16:creationId xmlns:a16="http://schemas.microsoft.com/office/drawing/2014/main" id="{1C3A0840-BACE-329E-E554-D8117F2E4C7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ノート プレースホルダー 2">
            <a:extLst>
              <a:ext uri="{FF2B5EF4-FFF2-40B4-BE49-F238E27FC236}">
                <a16:creationId xmlns:a16="http://schemas.microsoft.com/office/drawing/2014/main" id="{5A1AEBC5-EF3B-3DC5-4EDF-40728FB41F1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ja-JP" altLang="en-US"/>
          </a:p>
        </p:txBody>
      </p:sp>
      <p:sp>
        <p:nvSpPr>
          <p:cNvPr id="5124" name="スライド番号プレースホルダー 3">
            <a:extLst>
              <a:ext uri="{FF2B5EF4-FFF2-40B4-BE49-F238E27FC236}">
                <a16:creationId xmlns:a16="http://schemas.microsoft.com/office/drawing/2014/main" id="{4B60394E-2709-BFCE-C1D7-E71153E85F3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9FD17695-20A8-4D4D-B48F-FA2F7147B2DC}" type="slidenum">
              <a:rPr lang="ja-JP" altLang="en-US" smtClean="0">
                <a:latin typeface="Yu Gothic" panose="020B0400000000000000" pitchFamily="34" charset="-128"/>
                <a:ea typeface="Yu Gothic" panose="020B0400000000000000" pitchFamily="34" charset="-128"/>
              </a:rPr>
              <a:pPr fontAlgn="base">
                <a:spcBef>
                  <a:spcPct val="0"/>
                </a:spcBef>
                <a:spcAft>
                  <a:spcPct val="0"/>
                </a:spcAft>
              </a:pPr>
              <a:t>1</a:t>
            </a:fld>
            <a:endParaRPr lang="ja-JP" altLang="en-US">
              <a:latin typeface="Yu Gothic" panose="020B0400000000000000" pitchFamily="34" charset="-128"/>
              <a:ea typeface="Yu Gothic" panose="020B0400000000000000"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スライド イメージ プレースホルダー 1">
            <a:extLst>
              <a:ext uri="{FF2B5EF4-FFF2-40B4-BE49-F238E27FC236}">
                <a16:creationId xmlns:a16="http://schemas.microsoft.com/office/drawing/2014/main" id="{9971AEA8-A9D0-CE07-66B5-B8806923CD9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ノート プレースホルダー 2">
            <a:extLst>
              <a:ext uri="{FF2B5EF4-FFF2-40B4-BE49-F238E27FC236}">
                <a16:creationId xmlns:a16="http://schemas.microsoft.com/office/drawing/2014/main" id="{448A6852-58C8-31A4-6587-8BE7125C3F3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just" eaLnBrk="1" hangingPunct="1">
              <a:spcBef>
                <a:spcPct val="0"/>
              </a:spcBef>
            </a:pPr>
            <a:r>
              <a:rPr lang="en-US" altLang="ja-JP" sz="1000" dirty="0">
                <a:latin typeface="Calibri" panose="020F0502020204030204" pitchFamily="34" charset="0"/>
                <a:cs typeface="Calibri" panose="020F0502020204030204" pitchFamily="34" charset="0"/>
              </a:rPr>
              <a:t>P^2DT is a process for helping systematic HFE project design. Various HFE methods  or tools can be integrated into P^DT to conduct specific steps of the process.</a:t>
            </a:r>
          </a:p>
          <a:p>
            <a:pPr algn="just" eaLnBrk="1" hangingPunct="1">
              <a:spcBef>
                <a:spcPct val="0"/>
              </a:spcBef>
            </a:pPr>
            <a:endParaRPr lang="en-US" altLang="ja-JP" sz="1000" dirty="0">
              <a:latin typeface="Calibri" panose="020F0502020204030204" pitchFamily="34" charset="0"/>
              <a:cs typeface="Calibri" panose="020F0502020204030204" pitchFamily="34" charset="0"/>
            </a:endParaRPr>
          </a:p>
          <a:p>
            <a:pPr algn="just" eaLnBrk="1" hangingPunct="1">
              <a:spcBef>
                <a:spcPct val="0"/>
              </a:spcBef>
            </a:pPr>
            <a:r>
              <a:rPr lang="en-US" altLang="ja-JP" sz="1000" dirty="0">
                <a:latin typeface="Calibri" panose="020F0502020204030204" pitchFamily="34" charset="0"/>
                <a:cs typeface="Calibri" panose="020F0502020204030204" pitchFamily="34" charset="0"/>
              </a:rPr>
              <a:t>P^2DT assumes participatory design approaches. The benefits of adopting participatory approaches are discussed later.</a:t>
            </a:r>
          </a:p>
          <a:p>
            <a:pPr algn="just" eaLnBrk="1" hangingPunct="1">
              <a:spcBef>
                <a:spcPct val="0"/>
              </a:spcBef>
            </a:pPr>
            <a:endParaRPr lang="en-US" altLang="ja-JP" sz="1000" dirty="0">
              <a:latin typeface="Calibri" panose="020F0502020204030204" pitchFamily="34" charset="0"/>
              <a:cs typeface="Calibri" panose="020F0502020204030204" pitchFamily="34" charset="0"/>
            </a:endParaRPr>
          </a:p>
          <a:p>
            <a:pPr algn="just" eaLnBrk="1" hangingPunct="1">
              <a:spcBef>
                <a:spcPct val="0"/>
              </a:spcBef>
            </a:pPr>
            <a:r>
              <a:rPr lang="en-US" altLang="ja-JP" sz="1000" dirty="0">
                <a:latin typeface="Calibri" panose="020F0502020204030204" pitchFamily="34" charset="0"/>
                <a:cs typeface="Calibri" panose="020F0502020204030204" pitchFamily="34" charset="0"/>
              </a:rPr>
              <a:t>P^2DT is designed to be applicable to any HFE-related projects in various work places such as healthcare, office work space and environment, process plant, aviation,… </a:t>
            </a:r>
            <a:endParaRPr lang="ja-JP" altLang="en-US" sz="1000">
              <a:latin typeface="Calibri" panose="020F0502020204030204" pitchFamily="34" charset="0"/>
              <a:cs typeface="Calibri" panose="020F0502020204030204" pitchFamily="34" charset="0"/>
            </a:endParaRPr>
          </a:p>
        </p:txBody>
      </p:sp>
      <p:sp>
        <p:nvSpPr>
          <p:cNvPr id="7172" name="スライド番号プレースホルダー 3">
            <a:extLst>
              <a:ext uri="{FF2B5EF4-FFF2-40B4-BE49-F238E27FC236}">
                <a16:creationId xmlns:a16="http://schemas.microsoft.com/office/drawing/2014/main" id="{38EC87B2-D6C0-42FC-7000-03888AB07ED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89172C73-6A00-4BFD-8048-3C6D46BDF7B1}" type="slidenum">
              <a:rPr lang="ja-JP" altLang="en-US" smtClean="0">
                <a:latin typeface="Yu Gothic" panose="020B0400000000000000" pitchFamily="34" charset="-128"/>
                <a:ea typeface="Yu Gothic" panose="020B0400000000000000" pitchFamily="34" charset="-128"/>
              </a:rPr>
              <a:pPr fontAlgn="base">
                <a:spcBef>
                  <a:spcPct val="0"/>
                </a:spcBef>
                <a:spcAft>
                  <a:spcPct val="0"/>
                </a:spcAft>
              </a:pPr>
              <a:t>2</a:t>
            </a:fld>
            <a:endParaRPr lang="ja-JP" altLang="en-US">
              <a:latin typeface="Yu Gothic" panose="020B0400000000000000" pitchFamily="34" charset="-128"/>
              <a:ea typeface="Yu Gothic" panose="020B0400000000000000" pitchFamily="34"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スライド イメージ プレースホルダー 1">
            <a:extLst>
              <a:ext uri="{FF2B5EF4-FFF2-40B4-BE49-F238E27FC236}">
                <a16:creationId xmlns:a16="http://schemas.microsoft.com/office/drawing/2014/main" id="{D2EE8BDA-B0C0-1684-0600-B11C9C6D0607}"/>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ノート プレースホルダー 2">
            <a:extLst>
              <a:ext uri="{FF2B5EF4-FFF2-40B4-BE49-F238E27FC236}">
                <a16:creationId xmlns:a16="http://schemas.microsoft.com/office/drawing/2014/main" id="{A78AE630-B5B9-789B-52FB-60E447CC450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ja-JP" altLang="en-US"/>
          </a:p>
        </p:txBody>
      </p:sp>
      <p:sp>
        <p:nvSpPr>
          <p:cNvPr id="9220" name="スライド番号プレースホルダー 3">
            <a:extLst>
              <a:ext uri="{FF2B5EF4-FFF2-40B4-BE49-F238E27FC236}">
                <a16:creationId xmlns:a16="http://schemas.microsoft.com/office/drawing/2014/main" id="{771FC78C-8396-A937-77A1-F006DE02321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5830DCE9-2E8A-404E-8ED7-AC64A12201AA}"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3</a:t>
            </a:fld>
            <a:endParaRPr lang="ja-JP" altLang="en-US">
              <a:solidFill>
                <a:srgbClr val="000000"/>
              </a:solidFill>
              <a:latin typeface="Yu Gothic" panose="020B0400000000000000" pitchFamily="34" charset="-128"/>
              <a:ea typeface="Yu Gothic" panose="020B0400000000000000"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スライド イメージ プレースホルダー 1">
            <a:extLst>
              <a:ext uri="{FF2B5EF4-FFF2-40B4-BE49-F238E27FC236}">
                <a16:creationId xmlns:a16="http://schemas.microsoft.com/office/drawing/2014/main" id="{AE66BE2F-4D3D-E0A6-139F-A47B0D30D67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ノート プレースホルダー 2">
            <a:extLst>
              <a:ext uri="{FF2B5EF4-FFF2-40B4-BE49-F238E27FC236}">
                <a16:creationId xmlns:a16="http://schemas.microsoft.com/office/drawing/2014/main" id="{649D8F4D-C465-609A-D198-B13AF1D4B42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ja-JP" dirty="0"/>
              <a:t>Coupled with the understanding of stakeholder benefits (Step 6), the understanding the relations among stakeholders is critically important for developing promotional strategies. </a:t>
            </a:r>
          </a:p>
          <a:p>
            <a:pPr eaLnBrk="1" hangingPunct="1">
              <a:spcBef>
                <a:spcPct val="0"/>
              </a:spcBef>
            </a:pPr>
            <a:endParaRPr lang="en-US" altLang="ja-JP" dirty="0"/>
          </a:p>
          <a:p>
            <a:pPr eaLnBrk="1" hangingPunct="1">
              <a:spcBef>
                <a:spcPct val="0"/>
              </a:spcBef>
            </a:pPr>
            <a:r>
              <a:rPr lang="en-US" altLang="ja-JP" dirty="0"/>
              <a:t>It will form a basis for specifying subprojects: The underlying consideration is to develop a set of projects which do not conflict in each project. For instance, develop a science-oriented HFE project and a more application-oriented HFE project: The science-oriented HFE project is designed to contribute to the development of HFE science, while the application-oriented HFE project is designed to provide practical benefits. They together achieve a high-quality HFE project. Others may include promotion projects for influential stakeholders (i.e., system influencers). </a:t>
            </a:r>
          </a:p>
          <a:p>
            <a:pPr eaLnBrk="1" hangingPunct="1">
              <a:spcBef>
                <a:spcPct val="0"/>
              </a:spcBef>
            </a:pPr>
            <a:endParaRPr lang="en-US" altLang="ja-JP" dirty="0"/>
          </a:p>
          <a:p>
            <a:pPr eaLnBrk="1" hangingPunct="1">
              <a:spcBef>
                <a:spcPct val="0"/>
              </a:spcBef>
            </a:pPr>
            <a:r>
              <a:rPr lang="en-US" altLang="ja-JP" dirty="0"/>
              <a:t> </a:t>
            </a:r>
            <a:endParaRPr lang="ja-JP" altLang="en-US"/>
          </a:p>
        </p:txBody>
      </p:sp>
      <p:sp>
        <p:nvSpPr>
          <p:cNvPr id="11268" name="スライド番号プレースホルダー 3">
            <a:extLst>
              <a:ext uri="{FF2B5EF4-FFF2-40B4-BE49-F238E27FC236}">
                <a16:creationId xmlns:a16="http://schemas.microsoft.com/office/drawing/2014/main" id="{23887DC4-E360-45FA-84EA-C4AFAF7BD97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600B8208-1A77-45CC-97D5-8807150F4961}"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4</a:t>
            </a:fld>
            <a:endParaRPr lang="ja-JP" altLang="en-US">
              <a:solidFill>
                <a:srgbClr val="000000"/>
              </a:solidFill>
              <a:latin typeface="Yu Gothic" panose="020B0400000000000000" pitchFamily="34" charset="-128"/>
              <a:ea typeface="Yu Gothic" panose="020B0400000000000000"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スライド イメージ プレースホルダー 1">
            <a:extLst>
              <a:ext uri="{FF2B5EF4-FFF2-40B4-BE49-F238E27FC236}">
                <a16:creationId xmlns:a16="http://schemas.microsoft.com/office/drawing/2014/main" id="{E5F0F9AE-2DFE-2567-57EA-862F18C163C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ノート プレースホルダー 2">
            <a:extLst>
              <a:ext uri="{FF2B5EF4-FFF2-40B4-BE49-F238E27FC236}">
                <a16:creationId xmlns:a16="http://schemas.microsoft.com/office/drawing/2014/main" id="{5D4564F4-1F6E-005E-0DA1-D1A8F485929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just" eaLnBrk="1" hangingPunct="1">
              <a:spcBef>
                <a:spcPct val="0"/>
              </a:spcBef>
            </a:pPr>
            <a:r>
              <a:rPr lang="en-US" altLang="ja-JP" sz="1000" dirty="0">
                <a:latin typeface="Calibri" panose="020F0502020204030204" pitchFamily="34" charset="0"/>
                <a:cs typeface="Calibri" panose="020F0502020204030204" pitchFamily="34" charset="0"/>
              </a:rPr>
              <a:t>P^2DT is a process for helping systematic HFE project design. Various HFE methods  or tools can be integrated into P^DT to conduct specific steps of the process.</a:t>
            </a:r>
          </a:p>
          <a:p>
            <a:pPr algn="just" eaLnBrk="1" hangingPunct="1">
              <a:spcBef>
                <a:spcPct val="0"/>
              </a:spcBef>
            </a:pPr>
            <a:endParaRPr lang="en-US" altLang="ja-JP" sz="1000" dirty="0">
              <a:latin typeface="Calibri" panose="020F0502020204030204" pitchFamily="34" charset="0"/>
              <a:cs typeface="Calibri" panose="020F0502020204030204" pitchFamily="34" charset="0"/>
            </a:endParaRPr>
          </a:p>
          <a:p>
            <a:pPr algn="just" eaLnBrk="1" hangingPunct="1">
              <a:spcBef>
                <a:spcPct val="0"/>
              </a:spcBef>
            </a:pPr>
            <a:r>
              <a:rPr lang="en-US" altLang="ja-JP" sz="1000" dirty="0">
                <a:latin typeface="Calibri" panose="020F0502020204030204" pitchFamily="34" charset="0"/>
                <a:cs typeface="Calibri" panose="020F0502020204030204" pitchFamily="34" charset="0"/>
              </a:rPr>
              <a:t>P^2DT assumes participatory design approaches. The benefits of adopting participatory approaches are discussed later.</a:t>
            </a:r>
          </a:p>
          <a:p>
            <a:pPr algn="just" eaLnBrk="1" hangingPunct="1">
              <a:spcBef>
                <a:spcPct val="0"/>
              </a:spcBef>
            </a:pPr>
            <a:endParaRPr lang="en-US" altLang="ja-JP" sz="1000" dirty="0">
              <a:latin typeface="Calibri" panose="020F0502020204030204" pitchFamily="34" charset="0"/>
              <a:cs typeface="Calibri" panose="020F0502020204030204" pitchFamily="34" charset="0"/>
            </a:endParaRPr>
          </a:p>
          <a:p>
            <a:pPr algn="just" eaLnBrk="1" hangingPunct="1">
              <a:spcBef>
                <a:spcPct val="0"/>
              </a:spcBef>
            </a:pPr>
            <a:r>
              <a:rPr lang="en-US" altLang="ja-JP" sz="1000" dirty="0">
                <a:latin typeface="Calibri" panose="020F0502020204030204" pitchFamily="34" charset="0"/>
                <a:cs typeface="Calibri" panose="020F0502020204030204" pitchFamily="34" charset="0"/>
              </a:rPr>
              <a:t>P^2DT is designed to be applicable to any HFE-related projects in various work places such as healthcare, office work space and environment, process plant, aviation,… </a:t>
            </a:r>
            <a:endParaRPr lang="ja-JP" altLang="en-US" sz="1000">
              <a:latin typeface="Calibri" panose="020F0502020204030204" pitchFamily="34" charset="0"/>
              <a:cs typeface="Calibri" panose="020F0502020204030204" pitchFamily="34" charset="0"/>
            </a:endParaRPr>
          </a:p>
        </p:txBody>
      </p:sp>
      <p:sp>
        <p:nvSpPr>
          <p:cNvPr id="13316" name="スライド番号プレースホルダー 3">
            <a:extLst>
              <a:ext uri="{FF2B5EF4-FFF2-40B4-BE49-F238E27FC236}">
                <a16:creationId xmlns:a16="http://schemas.microsoft.com/office/drawing/2014/main" id="{0E095D83-EDBF-65FF-98B0-5DFCF7AE592B}"/>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7252A877-5FF8-4E40-8CF5-B6B50BA43A7C}" type="slidenum">
              <a:rPr lang="ja-JP" altLang="en-US" smtClean="0">
                <a:latin typeface="Yu Gothic" panose="020B0400000000000000" pitchFamily="34" charset="-128"/>
                <a:ea typeface="Yu Gothic" panose="020B0400000000000000" pitchFamily="34" charset="-128"/>
              </a:rPr>
              <a:pPr fontAlgn="base">
                <a:spcBef>
                  <a:spcPct val="0"/>
                </a:spcBef>
                <a:spcAft>
                  <a:spcPct val="0"/>
                </a:spcAft>
              </a:pPr>
              <a:t>5</a:t>
            </a:fld>
            <a:endParaRPr lang="ja-JP" altLang="en-US">
              <a:latin typeface="Yu Gothic" panose="020B0400000000000000" pitchFamily="34" charset="-128"/>
              <a:ea typeface="Yu Gothic" panose="020B0400000000000000" pitchFamily="34"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スライド イメージ プレースホルダー 1">
            <a:extLst>
              <a:ext uri="{FF2B5EF4-FFF2-40B4-BE49-F238E27FC236}">
                <a16:creationId xmlns:a16="http://schemas.microsoft.com/office/drawing/2014/main" id="{FA18E8FA-E356-9E80-579D-D42ED3FEC5A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ノート プレースホルダー 2">
            <a:extLst>
              <a:ext uri="{FF2B5EF4-FFF2-40B4-BE49-F238E27FC236}">
                <a16:creationId xmlns:a16="http://schemas.microsoft.com/office/drawing/2014/main" id="{3A903E8A-EC1E-4332-6248-A44831712F2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ja-JP" altLang="en-US"/>
          </a:p>
        </p:txBody>
      </p:sp>
      <p:sp>
        <p:nvSpPr>
          <p:cNvPr id="15364" name="スライド番号プレースホルダー 3">
            <a:extLst>
              <a:ext uri="{FF2B5EF4-FFF2-40B4-BE49-F238E27FC236}">
                <a16:creationId xmlns:a16="http://schemas.microsoft.com/office/drawing/2014/main" id="{BD4AD9EC-C1B8-64EE-C26C-F3F32D590C0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79CD6E21-19AB-414B-AC2E-0C7D7B8ABD52}"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6</a:t>
            </a:fld>
            <a:endParaRPr lang="ja-JP" altLang="en-US">
              <a:solidFill>
                <a:srgbClr val="000000"/>
              </a:solidFill>
              <a:latin typeface="Yu Gothic" panose="020B0400000000000000" pitchFamily="34" charset="-128"/>
              <a:ea typeface="Yu Gothic" panose="020B0400000000000000" pitchFamily="34"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スライド イメージ プレースホルダー 1">
            <a:extLst>
              <a:ext uri="{FF2B5EF4-FFF2-40B4-BE49-F238E27FC236}">
                <a16:creationId xmlns:a16="http://schemas.microsoft.com/office/drawing/2014/main" id="{CC5467BD-7E36-8593-36A7-79DD586081B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ノート プレースホルダー 2">
            <a:extLst>
              <a:ext uri="{FF2B5EF4-FFF2-40B4-BE49-F238E27FC236}">
                <a16:creationId xmlns:a16="http://schemas.microsoft.com/office/drawing/2014/main" id="{7382A0DC-FD44-D22E-DB8E-9FE787247EF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ja-JP" dirty="0"/>
              <a:t>Coupled with the understanding of stakeholder benefits (Step 6), the understanding the relations among stakeholders is critically important for developing promotional strategies. </a:t>
            </a:r>
          </a:p>
          <a:p>
            <a:pPr eaLnBrk="1" hangingPunct="1">
              <a:spcBef>
                <a:spcPct val="0"/>
              </a:spcBef>
            </a:pPr>
            <a:endParaRPr lang="en-US" altLang="ja-JP" dirty="0"/>
          </a:p>
          <a:p>
            <a:pPr eaLnBrk="1" hangingPunct="1">
              <a:spcBef>
                <a:spcPct val="0"/>
              </a:spcBef>
            </a:pPr>
            <a:r>
              <a:rPr lang="en-US" altLang="ja-JP" dirty="0"/>
              <a:t>It will form a basis for specifying subprojects: The underlying consideration is to develop a set of projects which do not conflict in each project. For instance, develop a science-oriented HFE project and a more application-oriented HFE project: The science-oriented HFE project is designed to contribute to the development of HFE science, while the application-oriented HFE project is designed to provide practical benefits. They together achieve a high-quality HFE project. Others may include promotion projects for influential stakeholders (i.e., system influencers). </a:t>
            </a:r>
          </a:p>
          <a:p>
            <a:pPr eaLnBrk="1" hangingPunct="1">
              <a:spcBef>
                <a:spcPct val="0"/>
              </a:spcBef>
            </a:pPr>
            <a:endParaRPr lang="en-US" altLang="ja-JP" dirty="0"/>
          </a:p>
          <a:p>
            <a:pPr eaLnBrk="1" hangingPunct="1">
              <a:spcBef>
                <a:spcPct val="0"/>
              </a:spcBef>
            </a:pPr>
            <a:r>
              <a:rPr lang="en-US" altLang="ja-JP" dirty="0"/>
              <a:t> </a:t>
            </a:r>
            <a:endParaRPr lang="ja-JP" altLang="en-US"/>
          </a:p>
        </p:txBody>
      </p:sp>
      <p:sp>
        <p:nvSpPr>
          <p:cNvPr id="17412" name="スライド番号プレースホルダー 3">
            <a:extLst>
              <a:ext uri="{FF2B5EF4-FFF2-40B4-BE49-F238E27FC236}">
                <a16:creationId xmlns:a16="http://schemas.microsoft.com/office/drawing/2014/main" id="{BE176D03-0B27-D8CB-8E30-833E782EF05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BEC80CC0-BCFF-4506-B593-4F3331AAE714}"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7</a:t>
            </a:fld>
            <a:endParaRPr lang="ja-JP" altLang="en-US">
              <a:solidFill>
                <a:srgbClr val="000000"/>
              </a:solidFill>
              <a:latin typeface="Yu Gothic" panose="020B0400000000000000" pitchFamily="34" charset="-128"/>
              <a:ea typeface="Yu Gothic" panose="020B0400000000000000" pitchFamily="34"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スライド イメージ プレースホルダー 1">
            <a:extLst>
              <a:ext uri="{FF2B5EF4-FFF2-40B4-BE49-F238E27FC236}">
                <a16:creationId xmlns:a16="http://schemas.microsoft.com/office/drawing/2014/main" id="{BABB15AF-8FD9-A779-9E94-C1CF13BDE03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ノート プレースホルダー 2">
            <a:extLst>
              <a:ext uri="{FF2B5EF4-FFF2-40B4-BE49-F238E27FC236}">
                <a16:creationId xmlns:a16="http://schemas.microsoft.com/office/drawing/2014/main" id="{D7FA6CB1-4F73-41C3-0317-94048150A63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just" eaLnBrk="1" hangingPunct="1">
              <a:spcBef>
                <a:spcPct val="0"/>
              </a:spcBef>
            </a:pPr>
            <a:r>
              <a:rPr lang="en-US" altLang="ja-JP" sz="1000" dirty="0">
                <a:latin typeface="Calibri" panose="020F0502020204030204" pitchFamily="34" charset="0"/>
                <a:cs typeface="Calibri" panose="020F0502020204030204" pitchFamily="34" charset="0"/>
              </a:rPr>
              <a:t>P^2DT is a process for helping systematic HFE project design. Various HFE methods  or tools can be integrated into P^DT to conduct specific steps of the process.</a:t>
            </a:r>
          </a:p>
          <a:p>
            <a:pPr algn="just" eaLnBrk="1" hangingPunct="1">
              <a:spcBef>
                <a:spcPct val="0"/>
              </a:spcBef>
            </a:pPr>
            <a:endParaRPr lang="en-US" altLang="ja-JP" sz="1000" dirty="0">
              <a:latin typeface="Calibri" panose="020F0502020204030204" pitchFamily="34" charset="0"/>
              <a:cs typeface="Calibri" panose="020F0502020204030204" pitchFamily="34" charset="0"/>
            </a:endParaRPr>
          </a:p>
          <a:p>
            <a:pPr algn="just" eaLnBrk="1" hangingPunct="1">
              <a:spcBef>
                <a:spcPct val="0"/>
              </a:spcBef>
            </a:pPr>
            <a:r>
              <a:rPr lang="en-US" altLang="ja-JP" sz="1000" dirty="0">
                <a:latin typeface="Calibri" panose="020F0502020204030204" pitchFamily="34" charset="0"/>
                <a:cs typeface="Calibri" panose="020F0502020204030204" pitchFamily="34" charset="0"/>
              </a:rPr>
              <a:t>P^2DT assumes participatory design approaches. The benefits of adopting participatory approaches are discussed later.</a:t>
            </a:r>
          </a:p>
          <a:p>
            <a:pPr algn="just" eaLnBrk="1" hangingPunct="1">
              <a:spcBef>
                <a:spcPct val="0"/>
              </a:spcBef>
            </a:pPr>
            <a:endParaRPr lang="en-US" altLang="ja-JP" sz="1000" dirty="0">
              <a:latin typeface="Calibri" panose="020F0502020204030204" pitchFamily="34" charset="0"/>
              <a:cs typeface="Calibri" panose="020F0502020204030204" pitchFamily="34" charset="0"/>
            </a:endParaRPr>
          </a:p>
          <a:p>
            <a:pPr algn="just" eaLnBrk="1" hangingPunct="1">
              <a:spcBef>
                <a:spcPct val="0"/>
              </a:spcBef>
            </a:pPr>
            <a:r>
              <a:rPr lang="en-US" altLang="ja-JP" sz="1000" dirty="0">
                <a:latin typeface="Calibri" panose="020F0502020204030204" pitchFamily="34" charset="0"/>
                <a:cs typeface="Calibri" panose="020F0502020204030204" pitchFamily="34" charset="0"/>
              </a:rPr>
              <a:t>P^2DT is designed to be applicable to any HFE-related projects in various work places such as healthcare, office work space and environment, process plant, aviation,… </a:t>
            </a:r>
            <a:endParaRPr lang="ja-JP" altLang="en-US" sz="1000">
              <a:latin typeface="Calibri" panose="020F0502020204030204" pitchFamily="34" charset="0"/>
              <a:cs typeface="Calibri" panose="020F0502020204030204" pitchFamily="34" charset="0"/>
            </a:endParaRPr>
          </a:p>
        </p:txBody>
      </p:sp>
      <p:sp>
        <p:nvSpPr>
          <p:cNvPr id="19460" name="スライド番号プレースホルダー 3">
            <a:extLst>
              <a:ext uri="{FF2B5EF4-FFF2-40B4-BE49-F238E27FC236}">
                <a16:creationId xmlns:a16="http://schemas.microsoft.com/office/drawing/2014/main" id="{040015D9-BBB1-96C5-F9F4-F2B0B584E46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D5C8BA60-A793-4297-A9D5-B7FA403687DC}" type="slidenum">
              <a:rPr lang="ja-JP" altLang="en-US" smtClean="0">
                <a:latin typeface="Yu Gothic" panose="020B0400000000000000" pitchFamily="34" charset="-128"/>
                <a:ea typeface="Yu Gothic" panose="020B0400000000000000" pitchFamily="34" charset="-128"/>
              </a:rPr>
              <a:pPr fontAlgn="base">
                <a:spcBef>
                  <a:spcPct val="0"/>
                </a:spcBef>
                <a:spcAft>
                  <a:spcPct val="0"/>
                </a:spcAft>
              </a:pPr>
              <a:t>8</a:t>
            </a:fld>
            <a:endParaRPr lang="ja-JP" altLang="en-US">
              <a:latin typeface="Yu Gothic" panose="020B0400000000000000" pitchFamily="34" charset="-128"/>
              <a:ea typeface="Yu Gothic" panose="020B0400000000000000" pitchFamily="34"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スライド イメージ プレースホルダー 1">
            <a:extLst>
              <a:ext uri="{FF2B5EF4-FFF2-40B4-BE49-F238E27FC236}">
                <a16:creationId xmlns:a16="http://schemas.microsoft.com/office/drawing/2014/main" id="{1A8F5409-9908-D180-6A60-6A0011D1D4B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ノート プレースホルダー 2">
            <a:extLst>
              <a:ext uri="{FF2B5EF4-FFF2-40B4-BE49-F238E27FC236}">
                <a16:creationId xmlns:a16="http://schemas.microsoft.com/office/drawing/2014/main" id="{CFD8C8CC-C608-1F7B-FFF4-FFD60D06538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ja-JP" altLang="en-US"/>
          </a:p>
        </p:txBody>
      </p:sp>
      <p:sp>
        <p:nvSpPr>
          <p:cNvPr id="21508" name="スライド番号プレースホルダー 3">
            <a:extLst>
              <a:ext uri="{FF2B5EF4-FFF2-40B4-BE49-F238E27FC236}">
                <a16:creationId xmlns:a16="http://schemas.microsoft.com/office/drawing/2014/main" id="{B9BC56CC-9E4C-D7DD-1ACD-5F95C79CAAD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959C7C84-C5CD-442B-B131-D19D956F3DE5}"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9</a:t>
            </a:fld>
            <a:endParaRPr lang="ja-JP" altLang="en-US">
              <a:solidFill>
                <a:srgbClr val="000000"/>
              </a:solidFill>
              <a:latin typeface="Yu Gothic" panose="020B0400000000000000" pitchFamily="34" charset="-128"/>
              <a:ea typeface="Yu Gothic" panose="020B0400000000000000" pitchFamily="34"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スライド イメージ プレースホルダー 1">
            <a:extLst>
              <a:ext uri="{FF2B5EF4-FFF2-40B4-BE49-F238E27FC236}">
                <a16:creationId xmlns:a16="http://schemas.microsoft.com/office/drawing/2014/main" id="{AC9FBD87-4A83-53B4-2B8A-9C478A5FFCC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ノート プレースホルダー 2">
            <a:extLst>
              <a:ext uri="{FF2B5EF4-FFF2-40B4-BE49-F238E27FC236}">
                <a16:creationId xmlns:a16="http://schemas.microsoft.com/office/drawing/2014/main" id="{8E310FDF-9152-C92E-74F4-38D9FC9B5C5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ja-JP" dirty="0"/>
              <a:t>Coupled with the understanding of stakeholder benefits (Step 6), the understanding the relations among stakeholders is critically important for developing promotional strategies. </a:t>
            </a:r>
          </a:p>
          <a:p>
            <a:pPr eaLnBrk="1" hangingPunct="1">
              <a:spcBef>
                <a:spcPct val="0"/>
              </a:spcBef>
            </a:pPr>
            <a:endParaRPr lang="en-US" altLang="ja-JP" dirty="0"/>
          </a:p>
          <a:p>
            <a:pPr eaLnBrk="1" hangingPunct="1">
              <a:spcBef>
                <a:spcPct val="0"/>
              </a:spcBef>
            </a:pPr>
            <a:r>
              <a:rPr lang="en-US" altLang="ja-JP" dirty="0"/>
              <a:t>It will form a basis for specifying subprojects: The underlying consideration is to develop a set of projects which do not conflict in each project. For instance, develop a science-oriented HFE project and a more application-oriented HFE project: The science-oriented HFE project is designed to contribute to the development of HFE science, while the application-oriented HFE project is designed to provide practical benefits. They together achieve a high-quality HFE project. Others may include promotion projects for influential stakeholders (i.e., system influencers). </a:t>
            </a:r>
          </a:p>
          <a:p>
            <a:pPr eaLnBrk="1" hangingPunct="1">
              <a:spcBef>
                <a:spcPct val="0"/>
              </a:spcBef>
            </a:pPr>
            <a:endParaRPr lang="en-US" altLang="ja-JP" dirty="0"/>
          </a:p>
          <a:p>
            <a:pPr eaLnBrk="1" hangingPunct="1">
              <a:spcBef>
                <a:spcPct val="0"/>
              </a:spcBef>
            </a:pPr>
            <a:r>
              <a:rPr lang="en-US" altLang="ja-JP" dirty="0"/>
              <a:t> </a:t>
            </a:r>
            <a:endParaRPr lang="ja-JP" altLang="en-US"/>
          </a:p>
        </p:txBody>
      </p:sp>
      <p:sp>
        <p:nvSpPr>
          <p:cNvPr id="23556" name="スライド番号プレースホルダー 3">
            <a:extLst>
              <a:ext uri="{FF2B5EF4-FFF2-40B4-BE49-F238E27FC236}">
                <a16:creationId xmlns:a16="http://schemas.microsoft.com/office/drawing/2014/main" id="{4AB8064D-DB8F-46ED-07A2-6F60F090440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F11380D6-C64F-493F-8082-F6397B16667E}"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10</a:t>
            </a:fld>
            <a:endParaRPr lang="ja-JP" altLang="en-US">
              <a:solidFill>
                <a:srgbClr val="000000"/>
              </a:solidFill>
              <a:latin typeface="Yu Gothic" panose="020B0400000000000000" pitchFamily="34" charset="-128"/>
              <a:ea typeface="Yu Gothic" panose="020B0400000000000000" pitchFamily="34"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スライド イメージ プレースホルダー 1">
            <a:extLst>
              <a:ext uri="{FF2B5EF4-FFF2-40B4-BE49-F238E27FC236}">
                <a16:creationId xmlns:a16="http://schemas.microsoft.com/office/drawing/2014/main" id="{0CB108EE-F1AD-8851-9D51-F33BF9696B80}"/>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ノート プレースホルダー 2">
            <a:extLst>
              <a:ext uri="{FF2B5EF4-FFF2-40B4-BE49-F238E27FC236}">
                <a16:creationId xmlns:a16="http://schemas.microsoft.com/office/drawing/2014/main" id="{3D41E621-B31A-CC3D-705D-89DEAD5B2B0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ja-JP" dirty="0"/>
              <a:t>Coupled with the understanding of stakeholder benefits (Step 6), the understanding the relations among stakeholders is critically important for developing promotional strategies. </a:t>
            </a:r>
          </a:p>
          <a:p>
            <a:pPr eaLnBrk="1" hangingPunct="1">
              <a:spcBef>
                <a:spcPct val="0"/>
              </a:spcBef>
            </a:pPr>
            <a:endParaRPr lang="en-US" altLang="ja-JP" dirty="0"/>
          </a:p>
          <a:p>
            <a:pPr eaLnBrk="1" hangingPunct="1">
              <a:spcBef>
                <a:spcPct val="0"/>
              </a:spcBef>
            </a:pPr>
            <a:r>
              <a:rPr lang="en-US" altLang="ja-JP" dirty="0"/>
              <a:t>It will form a basis for specifying subprojects: The underlying consideration is to develop a set of projects which do not conflict in each project. For instance, develop a science-oriented HFE project and a more application-oriented HFE project: The science-oriented HFE project is designed to contribute to the development of HFE science, while the application-oriented HFE project is designed to provide practical benefits. They together achieve a high-quality HFE project. Others may include promotion projects for influential stakeholders (i.e., system influencers). </a:t>
            </a:r>
          </a:p>
          <a:p>
            <a:pPr eaLnBrk="1" hangingPunct="1">
              <a:spcBef>
                <a:spcPct val="0"/>
              </a:spcBef>
            </a:pPr>
            <a:endParaRPr lang="en-US" altLang="ja-JP" dirty="0"/>
          </a:p>
          <a:p>
            <a:pPr eaLnBrk="1" hangingPunct="1">
              <a:spcBef>
                <a:spcPct val="0"/>
              </a:spcBef>
            </a:pPr>
            <a:r>
              <a:rPr lang="en-US" altLang="ja-JP" dirty="0"/>
              <a:t> </a:t>
            </a:r>
            <a:endParaRPr lang="ja-JP" altLang="en-US"/>
          </a:p>
        </p:txBody>
      </p:sp>
      <p:sp>
        <p:nvSpPr>
          <p:cNvPr id="25604" name="スライド番号プレースホルダー 3">
            <a:extLst>
              <a:ext uri="{FF2B5EF4-FFF2-40B4-BE49-F238E27FC236}">
                <a16:creationId xmlns:a16="http://schemas.microsoft.com/office/drawing/2014/main" id="{8BBE4136-C0D0-A70E-7D03-AB14D487427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A12B5F75-FE6D-4C8C-BD21-39D470BBDC56}"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11</a:t>
            </a:fld>
            <a:endParaRPr lang="ja-JP" altLang="en-US">
              <a:solidFill>
                <a:srgbClr val="000000"/>
              </a:solidFill>
              <a:latin typeface="Yu Gothic" panose="020B0400000000000000" pitchFamily="34" charset="-128"/>
              <a:ea typeface="Yu Gothic" panose="020B0400000000000000" pitchFamily="34"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スライド イメージ プレースホルダー 1">
            <a:extLst>
              <a:ext uri="{FF2B5EF4-FFF2-40B4-BE49-F238E27FC236}">
                <a16:creationId xmlns:a16="http://schemas.microsoft.com/office/drawing/2014/main" id="{84745D08-CD0D-25E0-8967-EB883FB91D3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ノート プレースホルダー 2">
            <a:extLst>
              <a:ext uri="{FF2B5EF4-FFF2-40B4-BE49-F238E27FC236}">
                <a16:creationId xmlns:a16="http://schemas.microsoft.com/office/drawing/2014/main" id="{186772FF-48C0-6CBA-935A-A3B4A3983F4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ja-JP" dirty="0"/>
              <a:t>Coupled with the understanding of stakeholder benefits (Step 6), the understanding the relations among stakeholders is critically important for developing promotional strategies. </a:t>
            </a:r>
          </a:p>
          <a:p>
            <a:pPr eaLnBrk="1" hangingPunct="1">
              <a:spcBef>
                <a:spcPct val="0"/>
              </a:spcBef>
            </a:pPr>
            <a:endParaRPr lang="en-US" altLang="ja-JP" dirty="0"/>
          </a:p>
          <a:p>
            <a:pPr eaLnBrk="1" hangingPunct="1">
              <a:spcBef>
                <a:spcPct val="0"/>
              </a:spcBef>
            </a:pPr>
            <a:r>
              <a:rPr lang="en-US" altLang="ja-JP" dirty="0"/>
              <a:t>It will form a basis for specifying subprojects: The underlying consideration is to develop a set of projects which do not conflict in each project. For instance, develop a science-oriented HFE project and a more application-oriented HFE project: The science-oriented HFE project is designed to contribute to the development of HFE science, while the application-oriented HFE project is designed to provide practical benefits. They together achieve a high-quality HFE project. Others may include promotion projects for influential stakeholders (i.e., system influencers). </a:t>
            </a:r>
          </a:p>
          <a:p>
            <a:pPr eaLnBrk="1" hangingPunct="1">
              <a:spcBef>
                <a:spcPct val="0"/>
              </a:spcBef>
            </a:pPr>
            <a:endParaRPr lang="en-US" altLang="ja-JP" dirty="0"/>
          </a:p>
          <a:p>
            <a:pPr eaLnBrk="1" hangingPunct="1">
              <a:spcBef>
                <a:spcPct val="0"/>
              </a:spcBef>
            </a:pPr>
            <a:r>
              <a:rPr lang="en-US" altLang="ja-JP" dirty="0"/>
              <a:t> </a:t>
            </a:r>
            <a:endParaRPr lang="ja-JP" altLang="en-US"/>
          </a:p>
        </p:txBody>
      </p:sp>
      <p:sp>
        <p:nvSpPr>
          <p:cNvPr id="27652" name="スライド番号プレースホルダー 3">
            <a:extLst>
              <a:ext uri="{FF2B5EF4-FFF2-40B4-BE49-F238E27FC236}">
                <a16:creationId xmlns:a16="http://schemas.microsoft.com/office/drawing/2014/main" id="{70B31782-97EF-BC36-AF0A-620C5A4F784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6D755265-272B-4D15-95A8-A0E80963E029}"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12</a:t>
            </a:fld>
            <a:endParaRPr lang="ja-JP" altLang="en-US">
              <a:solidFill>
                <a:srgbClr val="000000"/>
              </a:solidFill>
              <a:latin typeface="Yu Gothic" panose="020B0400000000000000" pitchFamily="34" charset="-128"/>
              <a:ea typeface="Yu Gothic" panose="020B0400000000000000" pitchFamily="34" charset="-128"/>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DBB481-4FB9-CE84-B42C-D08F59839B64}"/>
            </a:ext>
          </a:extLst>
        </p:cNvPr>
        <p:cNvGrpSpPr/>
        <p:nvPr/>
      </p:nvGrpSpPr>
      <p:grpSpPr>
        <a:xfrm>
          <a:off x="0" y="0"/>
          <a:ext cx="0" cy="0"/>
          <a:chOff x="0" y="0"/>
          <a:chExt cx="0" cy="0"/>
        </a:xfrm>
      </p:grpSpPr>
      <p:sp>
        <p:nvSpPr>
          <p:cNvPr id="27650" name="スライド イメージ プレースホルダー 1">
            <a:extLst>
              <a:ext uri="{FF2B5EF4-FFF2-40B4-BE49-F238E27FC236}">
                <a16:creationId xmlns:a16="http://schemas.microsoft.com/office/drawing/2014/main" id="{716E32C6-D828-7E37-A700-9D582996FF6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ノート プレースホルダー 2">
            <a:extLst>
              <a:ext uri="{FF2B5EF4-FFF2-40B4-BE49-F238E27FC236}">
                <a16:creationId xmlns:a16="http://schemas.microsoft.com/office/drawing/2014/main" id="{5AE29AEC-AF31-431F-43E3-18879A6B518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ja-JP" dirty="0"/>
              <a:t>Coupled with the understanding of stakeholder benefits (Step 6), the understanding the relations among stakeholders is critically important for developing promotional strategies. </a:t>
            </a:r>
          </a:p>
          <a:p>
            <a:pPr eaLnBrk="1" hangingPunct="1">
              <a:spcBef>
                <a:spcPct val="0"/>
              </a:spcBef>
            </a:pPr>
            <a:endParaRPr lang="en-US" altLang="ja-JP" dirty="0"/>
          </a:p>
          <a:p>
            <a:pPr eaLnBrk="1" hangingPunct="1">
              <a:spcBef>
                <a:spcPct val="0"/>
              </a:spcBef>
            </a:pPr>
            <a:r>
              <a:rPr lang="en-US" altLang="ja-JP" dirty="0"/>
              <a:t>It will form a basis for specifying subprojects: The underlying consideration is to develop a set of projects which do not conflict in each project. For instance, develop a science-oriented HFE project and a more application-oriented HFE project: The science-oriented HFE project is designed to contribute to the development of HFE science, while the application-oriented HFE project is designed to provide practical benefits. They together achieve a high-quality HFE project. Others may include promotion projects for influential stakeholders (i.e., system influencers). </a:t>
            </a:r>
          </a:p>
          <a:p>
            <a:pPr eaLnBrk="1" hangingPunct="1">
              <a:spcBef>
                <a:spcPct val="0"/>
              </a:spcBef>
            </a:pPr>
            <a:endParaRPr lang="en-US" altLang="ja-JP" dirty="0"/>
          </a:p>
          <a:p>
            <a:pPr eaLnBrk="1" hangingPunct="1">
              <a:spcBef>
                <a:spcPct val="0"/>
              </a:spcBef>
            </a:pPr>
            <a:r>
              <a:rPr lang="en-US" altLang="ja-JP" dirty="0"/>
              <a:t> </a:t>
            </a:r>
            <a:endParaRPr lang="ja-JP" altLang="en-US"/>
          </a:p>
        </p:txBody>
      </p:sp>
      <p:sp>
        <p:nvSpPr>
          <p:cNvPr id="27652" name="スライド番号プレースホルダー 3">
            <a:extLst>
              <a:ext uri="{FF2B5EF4-FFF2-40B4-BE49-F238E27FC236}">
                <a16:creationId xmlns:a16="http://schemas.microsoft.com/office/drawing/2014/main" id="{B188C396-F853-7C4D-5240-5B585732353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6D755265-272B-4D15-95A8-A0E80963E029}"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13</a:t>
            </a:fld>
            <a:endParaRPr lang="ja-JP" altLang="en-US">
              <a:solidFill>
                <a:srgbClr val="000000"/>
              </a:solidFill>
              <a:latin typeface="Yu Gothic" panose="020B0400000000000000" pitchFamily="34" charset="-128"/>
              <a:ea typeface="Yu Gothic" panose="020B0400000000000000" pitchFamily="34" charset="-128"/>
            </a:endParaRPr>
          </a:p>
        </p:txBody>
      </p:sp>
    </p:spTree>
    <p:extLst>
      <p:ext uri="{BB962C8B-B14F-4D97-AF65-F5344CB8AC3E}">
        <p14:creationId xmlns:p14="http://schemas.microsoft.com/office/powerpoint/2010/main" val="40452432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1143000" y="935302"/>
            <a:ext cx="6858000" cy="1989667"/>
          </a:xfrm>
          <a:prstGeom prst="rect">
            <a:avLst/>
          </a:prstGeom>
        </p:spPr>
        <p:txBody>
          <a:bodyPr anchor="b"/>
          <a:lstStyle>
            <a:lvl1pPr algn="ctr">
              <a:defRPr sz="4500"/>
            </a:lvl1pPr>
          </a:lstStyle>
          <a:p>
            <a:r>
              <a:rPr lang="fr-FR" altLang="ja-JP"/>
              <a:t>Modifiez le style du titre</a:t>
            </a:r>
            <a:endParaRPr lang="ja-JP" altLang="en-US" dirty="0"/>
          </a:p>
        </p:txBody>
      </p:sp>
      <p:sp>
        <p:nvSpPr>
          <p:cNvPr id="3" name="字幕 2"/>
          <p:cNvSpPr>
            <a:spLocks noGrp="1"/>
          </p:cNvSpPr>
          <p:nvPr>
            <p:ph type="subTitle" idx="1"/>
          </p:nvPr>
        </p:nvSpPr>
        <p:spPr>
          <a:xfrm>
            <a:off x="1143000" y="3001698"/>
            <a:ext cx="6858000" cy="137980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fr-FR" altLang="ja-JP"/>
              <a:t>Modifiez le style des sous-titres du masque</a:t>
            </a:r>
            <a:endParaRPr lang="ja-JP" altLang="en-US"/>
          </a:p>
        </p:txBody>
      </p:sp>
    </p:spTree>
    <p:extLst>
      <p:ext uri="{BB962C8B-B14F-4D97-AF65-F5344CB8AC3E}">
        <p14:creationId xmlns:p14="http://schemas.microsoft.com/office/powerpoint/2010/main" val="23912164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28650" y="113770"/>
            <a:ext cx="7886700" cy="701446"/>
          </a:xfrm>
          <a:prstGeom prst="rect">
            <a:avLst/>
          </a:prstGeom>
        </p:spPr>
        <p:txBody>
          <a:bodyPr>
            <a:normAutofit/>
          </a:bodyPr>
          <a:lstStyle>
            <a:lvl1pPr algn="ctr">
              <a:defRPr sz="3200">
                <a:effectLst>
                  <a:outerShdw blurRad="50800" dist="38100" dir="2700000" algn="tl" rotWithShape="0">
                    <a:prstClr val="black">
                      <a:alpha val="40000"/>
                    </a:prstClr>
                  </a:outerShdw>
                </a:effectLst>
              </a:defRPr>
            </a:lvl1pPr>
          </a:lstStyle>
          <a:p>
            <a:r>
              <a:rPr lang="fr-FR" altLang="ja-JP"/>
              <a:t>Modifiez le style du titre</a:t>
            </a:r>
            <a:endParaRPr lang="ja-JP" altLang="en-US"/>
          </a:p>
        </p:txBody>
      </p:sp>
      <p:sp>
        <p:nvSpPr>
          <p:cNvPr id="3" name="コンテンツ プレースホルダー 2"/>
          <p:cNvSpPr>
            <a:spLocks noGrp="1"/>
          </p:cNvSpPr>
          <p:nvPr>
            <p:ph idx="1"/>
          </p:nvPr>
        </p:nvSpPr>
        <p:spPr>
          <a:xfrm>
            <a:off x="628650" y="947854"/>
            <a:ext cx="7886700" cy="3833467"/>
          </a:xfrm>
          <a:prstGeom prst="rect">
            <a:avLst/>
          </a:prstGeom>
        </p:spPr>
        <p:txBody>
          <a:bodyPr/>
          <a:lstStyle/>
          <a:p>
            <a:pPr lvl="0"/>
            <a:r>
              <a:rPr lang="fr-FR" altLang="ja-JP"/>
              <a:t>Cliquez pour modifier les styles du texte du masque</a:t>
            </a:r>
          </a:p>
        </p:txBody>
      </p:sp>
      <p:sp>
        <p:nvSpPr>
          <p:cNvPr id="4" name="スライド番号プレースホルダー 5">
            <a:extLst>
              <a:ext uri="{FF2B5EF4-FFF2-40B4-BE49-F238E27FC236}">
                <a16:creationId xmlns:a16="http://schemas.microsoft.com/office/drawing/2014/main" id="{67F39CEF-7DC8-ACB4-5FC2-553D39113E64}"/>
              </a:ext>
            </a:extLst>
          </p:cNvPr>
          <p:cNvSpPr>
            <a:spLocks noGrp="1"/>
          </p:cNvSpPr>
          <p:nvPr>
            <p:ph type="sldNum" sz="quarter" idx="10"/>
          </p:nvPr>
        </p:nvSpPr>
        <p:spPr>
          <a:xfrm>
            <a:off x="6457950" y="5297488"/>
            <a:ext cx="2057400" cy="303212"/>
          </a:xfrm>
          <a:prstGeom prst="rect">
            <a:avLst/>
          </a:prstGeom>
        </p:spPr>
        <p:txBody>
          <a:bodyPr/>
          <a:lstStyle>
            <a:lvl1pPr eaLnBrk="1" fontAlgn="auto" hangingPunct="1">
              <a:spcBef>
                <a:spcPts val="0"/>
              </a:spcBef>
              <a:spcAft>
                <a:spcPts val="0"/>
              </a:spcAft>
              <a:defRPr>
                <a:latin typeface="+mn-lt"/>
                <a:ea typeface="+mn-ea"/>
              </a:defRPr>
            </a:lvl1pPr>
          </a:lstStyle>
          <a:p>
            <a:pPr>
              <a:defRPr/>
            </a:pPr>
            <a:fld id="{9704C0F4-0331-4932-BD24-F74CE06827B9}" type="slidenum">
              <a:rPr lang="en-US"/>
              <a:pPr>
                <a:defRPr/>
              </a:pPr>
              <a:t>‹#›</a:t>
            </a:fld>
            <a:endParaRPr lang="en-US" dirty="0"/>
          </a:p>
        </p:txBody>
      </p:sp>
    </p:spTree>
    <p:extLst>
      <p:ext uri="{BB962C8B-B14F-4D97-AF65-F5344CB8AC3E}">
        <p14:creationId xmlns:p14="http://schemas.microsoft.com/office/powerpoint/2010/main" val="33637601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623888" y="1424782"/>
            <a:ext cx="7886700" cy="2377281"/>
          </a:xfrm>
          <a:prstGeom prst="rect">
            <a:avLst/>
          </a:prstGeom>
        </p:spPr>
        <p:txBody>
          <a:bodyPr anchor="b"/>
          <a:lstStyle>
            <a:lvl1pPr>
              <a:defRPr sz="4500"/>
            </a:lvl1pPr>
          </a:lstStyle>
          <a:p>
            <a:r>
              <a:rPr lang="fr-FR" altLang="ja-JP"/>
              <a:t>Modifiez le style du titre</a:t>
            </a:r>
            <a:endParaRPr lang="ja-JP" altLang="en-US"/>
          </a:p>
        </p:txBody>
      </p:sp>
      <p:sp>
        <p:nvSpPr>
          <p:cNvPr id="3" name="テキスト プレースホルダー 2"/>
          <p:cNvSpPr>
            <a:spLocks noGrp="1"/>
          </p:cNvSpPr>
          <p:nvPr>
            <p:ph type="body" idx="1"/>
          </p:nvPr>
        </p:nvSpPr>
        <p:spPr>
          <a:xfrm>
            <a:off x="623888" y="3824553"/>
            <a:ext cx="7886700" cy="978801"/>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fr-FR" altLang="ja-JP"/>
              <a:t>Cliquez pour modifier les styles du texte du masque</a:t>
            </a:r>
          </a:p>
        </p:txBody>
      </p:sp>
    </p:spTree>
    <p:extLst>
      <p:ext uri="{BB962C8B-B14F-4D97-AF65-F5344CB8AC3E}">
        <p14:creationId xmlns:p14="http://schemas.microsoft.com/office/powerpoint/2010/main" val="35681997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28650" y="206710"/>
            <a:ext cx="7886700" cy="721641"/>
          </a:xfrm>
          <a:prstGeom prst="rect">
            <a:avLst/>
          </a:prstGeom>
        </p:spPr>
        <p:txBody>
          <a:bodyPr/>
          <a:lstStyle>
            <a:lvl1pPr algn="ctr">
              <a:defRPr sz="3200">
                <a:effectLst>
                  <a:outerShdw blurRad="50800" dist="38100" dir="2700000" algn="tl" rotWithShape="0">
                    <a:prstClr val="black">
                      <a:alpha val="40000"/>
                    </a:prstClr>
                  </a:outerShdw>
                </a:effectLst>
              </a:defRPr>
            </a:lvl1pPr>
          </a:lstStyle>
          <a:p>
            <a:r>
              <a:rPr lang="fr-FR" altLang="ja-JP"/>
              <a:t>Modifiez le style du titre</a:t>
            </a:r>
            <a:endParaRPr lang="ja-JP" altLang="en-US"/>
          </a:p>
        </p:txBody>
      </p:sp>
      <p:sp>
        <p:nvSpPr>
          <p:cNvPr id="3" name="コンテンツ プレースホルダー 2"/>
          <p:cNvSpPr>
            <a:spLocks noGrp="1"/>
          </p:cNvSpPr>
          <p:nvPr>
            <p:ph sz="half" idx="1"/>
          </p:nvPr>
        </p:nvSpPr>
        <p:spPr>
          <a:xfrm>
            <a:off x="628650" y="1070518"/>
            <a:ext cx="3886200" cy="4076952"/>
          </a:xfrm>
          <a:prstGeom prst="rect">
            <a:avLst/>
          </a:prstGeom>
        </p:spPr>
        <p:txBody>
          <a:bodyPr/>
          <a:lstStyle/>
          <a:p>
            <a:pPr lvl="0"/>
            <a:r>
              <a:rPr lang="fr-FR" altLang="ja-JP"/>
              <a:t>Cliquez pour modifier les styles du texte du masque</a:t>
            </a:r>
          </a:p>
        </p:txBody>
      </p:sp>
      <p:sp>
        <p:nvSpPr>
          <p:cNvPr id="4" name="コンテンツ プレースホルダー 3"/>
          <p:cNvSpPr>
            <a:spLocks noGrp="1"/>
          </p:cNvSpPr>
          <p:nvPr>
            <p:ph sz="half" idx="2"/>
          </p:nvPr>
        </p:nvSpPr>
        <p:spPr>
          <a:xfrm>
            <a:off x="4629150" y="1070518"/>
            <a:ext cx="3886200" cy="4076951"/>
          </a:xfrm>
          <a:prstGeom prst="rect">
            <a:avLst/>
          </a:prstGeom>
        </p:spPr>
        <p:txBody>
          <a:bodyPr/>
          <a:lstStyle/>
          <a:p>
            <a:pPr lvl="0"/>
            <a:r>
              <a:rPr lang="fr-FR" altLang="ja-JP"/>
              <a:t>Cliquez pour modifier les styles du texte du masque</a:t>
            </a:r>
          </a:p>
        </p:txBody>
      </p:sp>
    </p:spTree>
    <p:extLst>
      <p:ext uri="{BB962C8B-B14F-4D97-AF65-F5344CB8AC3E}">
        <p14:creationId xmlns:p14="http://schemas.microsoft.com/office/powerpoint/2010/main" val="1258754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629841" y="304271"/>
            <a:ext cx="7886700" cy="1104636"/>
          </a:xfrm>
          <a:prstGeom prst="rect">
            <a:avLst/>
          </a:prstGeom>
        </p:spPr>
        <p:txBody>
          <a:bodyPr/>
          <a:lstStyle/>
          <a:p>
            <a:r>
              <a:rPr lang="fr-FR" altLang="ja-JP"/>
              <a:t>Modifiez le style du titre</a:t>
            </a:r>
            <a:endParaRPr lang="ja-JP" altLang="en-US"/>
          </a:p>
        </p:txBody>
      </p:sp>
      <p:sp>
        <p:nvSpPr>
          <p:cNvPr id="3" name="テキスト プレースホルダー 2"/>
          <p:cNvSpPr>
            <a:spLocks noGrp="1"/>
          </p:cNvSpPr>
          <p:nvPr>
            <p:ph type="body" idx="1"/>
          </p:nvPr>
        </p:nvSpPr>
        <p:spPr>
          <a:xfrm>
            <a:off x="629842" y="1400969"/>
            <a:ext cx="3868340" cy="686593"/>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ltLang="ja-JP"/>
              <a:t>Cliquez pour modifier les styles du texte du masque</a:t>
            </a:r>
          </a:p>
        </p:txBody>
      </p:sp>
      <p:sp>
        <p:nvSpPr>
          <p:cNvPr id="4" name="コンテンツ プレースホルダー 3"/>
          <p:cNvSpPr>
            <a:spLocks noGrp="1"/>
          </p:cNvSpPr>
          <p:nvPr>
            <p:ph sz="half" idx="2"/>
          </p:nvPr>
        </p:nvSpPr>
        <p:spPr>
          <a:xfrm>
            <a:off x="629842" y="2087563"/>
            <a:ext cx="3868340" cy="3070490"/>
          </a:xfrm>
          <a:prstGeom prst="rect">
            <a:avLst/>
          </a:prstGeom>
        </p:spPr>
        <p:txBody>
          <a:bodyPr/>
          <a:lstStyle/>
          <a:p>
            <a:pPr lvl="0"/>
            <a:r>
              <a:rPr lang="fr-FR" altLang="ja-JP"/>
              <a:t>Cliquez pour modifier les styles du texte du masque</a:t>
            </a:r>
          </a:p>
        </p:txBody>
      </p:sp>
      <p:sp>
        <p:nvSpPr>
          <p:cNvPr id="5" name="テキスト プレースホルダー 4"/>
          <p:cNvSpPr>
            <a:spLocks noGrp="1"/>
          </p:cNvSpPr>
          <p:nvPr>
            <p:ph type="body" sz="quarter" idx="3"/>
          </p:nvPr>
        </p:nvSpPr>
        <p:spPr>
          <a:xfrm>
            <a:off x="4629150" y="1400969"/>
            <a:ext cx="3887391" cy="686593"/>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ltLang="ja-JP"/>
              <a:t>Cliquez pour modifier les styles du texte du masque</a:t>
            </a:r>
          </a:p>
        </p:txBody>
      </p:sp>
      <p:sp>
        <p:nvSpPr>
          <p:cNvPr id="6" name="コンテンツ プレースホルダー 5"/>
          <p:cNvSpPr>
            <a:spLocks noGrp="1"/>
          </p:cNvSpPr>
          <p:nvPr>
            <p:ph sz="quarter" idx="4"/>
          </p:nvPr>
        </p:nvSpPr>
        <p:spPr>
          <a:xfrm>
            <a:off x="4629150" y="2087563"/>
            <a:ext cx="3887391" cy="3070490"/>
          </a:xfrm>
          <a:prstGeom prst="rect">
            <a:avLst/>
          </a:prstGeom>
        </p:spPr>
        <p:txBody>
          <a:bodyPr/>
          <a:lstStyle/>
          <a:p>
            <a:pPr lvl="0"/>
            <a:r>
              <a:rPr lang="fr-FR" altLang="ja-JP"/>
              <a:t>Cliquez pour modifier les styles du texte du masque</a:t>
            </a:r>
          </a:p>
        </p:txBody>
      </p:sp>
    </p:spTree>
    <p:extLst>
      <p:ext uri="{BB962C8B-B14F-4D97-AF65-F5344CB8AC3E}">
        <p14:creationId xmlns:p14="http://schemas.microsoft.com/office/powerpoint/2010/main" val="2762413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a:xfrm>
            <a:off x="628650" y="304271"/>
            <a:ext cx="7886700" cy="1104636"/>
          </a:xfrm>
          <a:prstGeom prst="rect">
            <a:avLst/>
          </a:prstGeom>
        </p:spPr>
        <p:txBody>
          <a:bodyPr/>
          <a:lstStyle/>
          <a:p>
            <a:r>
              <a:rPr lang="fr-FR" altLang="ja-JP"/>
              <a:t>Modifiez le style du titre</a:t>
            </a:r>
            <a:endParaRPr lang="ja-JP" altLang="en-US"/>
          </a:p>
        </p:txBody>
      </p:sp>
    </p:spTree>
    <p:extLst>
      <p:ext uri="{BB962C8B-B14F-4D97-AF65-F5344CB8AC3E}">
        <p14:creationId xmlns:p14="http://schemas.microsoft.com/office/powerpoint/2010/main" val="28374404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Tree>
    <p:extLst>
      <p:ext uri="{BB962C8B-B14F-4D97-AF65-F5344CB8AC3E}">
        <p14:creationId xmlns:p14="http://schemas.microsoft.com/office/powerpoint/2010/main" val="17646302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29841" y="381000"/>
            <a:ext cx="2949178" cy="1333500"/>
          </a:xfrm>
          <a:prstGeom prst="rect">
            <a:avLst/>
          </a:prstGeom>
        </p:spPr>
        <p:txBody>
          <a:bodyPr anchor="b"/>
          <a:lstStyle>
            <a:lvl1pPr>
              <a:defRPr sz="2400"/>
            </a:lvl1pPr>
          </a:lstStyle>
          <a:p>
            <a:r>
              <a:rPr lang="fr-FR" altLang="ja-JP"/>
              <a:t>Modifiez le style du titre</a:t>
            </a:r>
            <a:endParaRPr lang="ja-JP" altLang="en-US"/>
          </a:p>
        </p:txBody>
      </p:sp>
      <p:sp>
        <p:nvSpPr>
          <p:cNvPr id="3" name="コンテンツ プレースホルダー 2"/>
          <p:cNvSpPr>
            <a:spLocks noGrp="1"/>
          </p:cNvSpPr>
          <p:nvPr>
            <p:ph idx="1"/>
          </p:nvPr>
        </p:nvSpPr>
        <p:spPr>
          <a:xfrm>
            <a:off x="3887391" y="822855"/>
            <a:ext cx="4629150" cy="4061354"/>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fr-FR" altLang="ja-JP"/>
              <a:t>Cliquez pour modifier les styles du texte du masque</a:t>
            </a:r>
          </a:p>
        </p:txBody>
      </p:sp>
      <p:sp>
        <p:nvSpPr>
          <p:cNvPr id="4" name="テキスト プレースホルダー 3"/>
          <p:cNvSpPr>
            <a:spLocks noGrp="1"/>
          </p:cNvSpPr>
          <p:nvPr>
            <p:ph type="body" sz="half" idx="2"/>
          </p:nvPr>
        </p:nvSpPr>
        <p:spPr>
          <a:xfrm>
            <a:off x="629841" y="1714500"/>
            <a:ext cx="2949178" cy="3176323"/>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ltLang="ja-JP"/>
              <a:t>Cliquez pour modifier les styles du texte du masque</a:t>
            </a:r>
          </a:p>
        </p:txBody>
      </p:sp>
    </p:spTree>
    <p:extLst>
      <p:ext uri="{BB962C8B-B14F-4D97-AF65-F5344CB8AC3E}">
        <p14:creationId xmlns:p14="http://schemas.microsoft.com/office/powerpoint/2010/main" val="37403691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629841" y="381000"/>
            <a:ext cx="2949178" cy="1333500"/>
          </a:xfrm>
          <a:prstGeom prst="rect">
            <a:avLst/>
          </a:prstGeom>
        </p:spPr>
        <p:txBody>
          <a:bodyPr anchor="b"/>
          <a:lstStyle>
            <a:lvl1pPr>
              <a:defRPr sz="2400"/>
            </a:lvl1pPr>
          </a:lstStyle>
          <a:p>
            <a:r>
              <a:rPr lang="fr-FR" altLang="ja-JP"/>
              <a:t>Modifiez le style du titre</a:t>
            </a:r>
            <a:endParaRPr lang="ja-JP" altLang="en-US"/>
          </a:p>
        </p:txBody>
      </p:sp>
      <p:sp>
        <p:nvSpPr>
          <p:cNvPr id="3" name="図プレースホルダー 2"/>
          <p:cNvSpPr>
            <a:spLocks noGrp="1"/>
          </p:cNvSpPr>
          <p:nvPr>
            <p:ph type="pic" idx="1"/>
          </p:nvPr>
        </p:nvSpPr>
        <p:spPr>
          <a:xfrm>
            <a:off x="3887391" y="822855"/>
            <a:ext cx="4629150" cy="4061354"/>
          </a:xfrm>
          <a:prstGeom prst="rect">
            <a:avLst/>
          </a:prstGeo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fr-FR" altLang="ja-JP" noProof="0" dirty="0"/>
              <a:t>Cliquez sur l'icône pour ajouter une image</a:t>
            </a:r>
            <a:endParaRPr lang="ja-JP" altLang="en-US" noProof="0"/>
          </a:p>
        </p:txBody>
      </p:sp>
      <p:sp>
        <p:nvSpPr>
          <p:cNvPr id="4" name="テキスト プレースホルダー 3"/>
          <p:cNvSpPr>
            <a:spLocks noGrp="1"/>
          </p:cNvSpPr>
          <p:nvPr>
            <p:ph type="body" sz="half" idx="2"/>
          </p:nvPr>
        </p:nvSpPr>
        <p:spPr>
          <a:xfrm>
            <a:off x="629841" y="1714500"/>
            <a:ext cx="2949178" cy="3176323"/>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ltLang="ja-JP"/>
              <a:t>Cliquez pour modifier les styles du texte du masque</a:t>
            </a:r>
          </a:p>
        </p:txBody>
      </p:sp>
    </p:spTree>
    <p:extLst>
      <p:ext uri="{BB962C8B-B14F-4D97-AF65-F5344CB8AC3E}">
        <p14:creationId xmlns:p14="http://schemas.microsoft.com/office/powerpoint/2010/main" val="11729289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a:xfrm>
            <a:off x="628650" y="304271"/>
            <a:ext cx="7886700" cy="1104636"/>
          </a:xfrm>
          <a:prstGeom prst="rect">
            <a:avLst/>
          </a:prstGeom>
        </p:spPr>
        <p:txBody>
          <a:bodyPr/>
          <a:lstStyle/>
          <a:p>
            <a:r>
              <a:rPr lang="fr-FR" altLang="ja-JP"/>
              <a:t>Modifiez le style du titre</a:t>
            </a:r>
            <a:endParaRPr lang="ja-JP" altLang="en-US"/>
          </a:p>
        </p:txBody>
      </p:sp>
      <p:sp>
        <p:nvSpPr>
          <p:cNvPr id="3" name="縦書きテキスト プレースホルダー 2"/>
          <p:cNvSpPr>
            <a:spLocks noGrp="1"/>
          </p:cNvSpPr>
          <p:nvPr>
            <p:ph type="body" orient="vert" idx="1"/>
          </p:nvPr>
        </p:nvSpPr>
        <p:spPr>
          <a:xfrm>
            <a:off x="628650" y="1521354"/>
            <a:ext cx="7886700" cy="3646844"/>
          </a:xfrm>
          <a:prstGeom prst="rect">
            <a:avLst/>
          </a:prstGeom>
        </p:spPr>
        <p:txBody>
          <a:bodyPr vert="eaVert"/>
          <a:lstStyle/>
          <a:p>
            <a:pPr lvl="0"/>
            <a:r>
              <a:rPr lang="fr-FR" altLang="ja-JP"/>
              <a:t>Cliquez pour modifier les styles du texte du masque</a:t>
            </a:r>
          </a:p>
        </p:txBody>
      </p:sp>
    </p:spTree>
    <p:extLst>
      <p:ext uri="{BB962C8B-B14F-4D97-AF65-F5344CB8AC3E}">
        <p14:creationId xmlns:p14="http://schemas.microsoft.com/office/powerpoint/2010/main" val="23446407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543675" y="304271"/>
            <a:ext cx="1971675" cy="4843198"/>
          </a:xfrm>
          <a:prstGeom prst="rect">
            <a:avLst/>
          </a:prstGeom>
        </p:spPr>
        <p:txBody>
          <a:bodyPr vert="eaVert"/>
          <a:lstStyle/>
          <a:p>
            <a:r>
              <a:rPr lang="fr-FR" altLang="ja-JP"/>
              <a:t>Modifiez le style du titre</a:t>
            </a:r>
            <a:endParaRPr lang="ja-JP" altLang="en-US"/>
          </a:p>
        </p:txBody>
      </p:sp>
      <p:sp>
        <p:nvSpPr>
          <p:cNvPr id="3" name="縦書きテキスト プレースホルダー 2"/>
          <p:cNvSpPr>
            <a:spLocks noGrp="1"/>
          </p:cNvSpPr>
          <p:nvPr>
            <p:ph type="body" orient="vert" idx="1"/>
          </p:nvPr>
        </p:nvSpPr>
        <p:spPr>
          <a:xfrm>
            <a:off x="628650" y="304271"/>
            <a:ext cx="5800725" cy="4843198"/>
          </a:xfrm>
          <a:prstGeom prst="rect">
            <a:avLst/>
          </a:prstGeom>
        </p:spPr>
        <p:txBody>
          <a:bodyPr vert="eaVert"/>
          <a:lstStyle/>
          <a:p>
            <a:pPr lvl="0"/>
            <a:r>
              <a:rPr lang="fr-FR" altLang="ja-JP"/>
              <a:t>Cliquez pour modifier les styles du texte du masque</a:t>
            </a:r>
          </a:p>
        </p:txBody>
      </p:sp>
    </p:spTree>
    <p:extLst>
      <p:ext uri="{BB962C8B-B14F-4D97-AF65-F5344CB8AC3E}">
        <p14:creationId xmlns:p14="http://schemas.microsoft.com/office/powerpoint/2010/main" val="4488444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テキスト プレースホルダー 2">
            <a:extLst>
              <a:ext uri="{FF2B5EF4-FFF2-40B4-BE49-F238E27FC236}">
                <a16:creationId xmlns:a16="http://schemas.microsoft.com/office/drawing/2014/main" id="{0835207B-B0C3-AD11-11E3-0E7731C93A0E}"/>
              </a:ext>
            </a:extLst>
          </p:cNvPr>
          <p:cNvSpPr>
            <a:spLocks noGrp="1" noChangeArrowheads="1"/>
          </p:cNvSpPr>
          <p:nvPr>
            <p:ph type="body" idx="1"/>
          </p:nvPr>
        </p:nvSpPr>
        <p:spPr bwMode="auto">
          <a:xfrm>
            <a:off x="628650" y="1520825"/>
            <a:ext cx="7886700" cy="364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ja-JP" altLang="en-US"/>
              <a:t>マスター テキストの書式設定
第 </a:t>
            </a:r>
            <a:r>
              <a:rPr lang="en-US" altLang="ja-JP"/>
              <a:t>2 </a:t>
            </a:r>
            <a:r>
              <a:rPr lang="ja-JP" altLang="en-US"/>
              <a:t>レベル
第 </a:t>
            </a:r>
            <a:r>
              <a:rPr lang="en-US" altLang="ja-JP"/>
              <a:t>3 </a:t>
            </a:r>
            <a:r>
              <a:rPr lang="ja-JP" altLang="en-US"/>
              <a:t>レベル
第 </a:t>
            </a:r>
            <a:r>
              <a:rPr lang="en-US" altLang="ja-JP"/>
              <a:t>4 </a:t>
            </a:r>
            <a:r>
              <a:rPr lang="ja-JP" altLang="en-US"/>
              <a:t>レベル
第 </a:t>
            </a:r>
            <a:r>
              <a:rPr lang="en-US" altLang="ja-JP"/>
              <a:t>5 </a:t>
            </a:r>
            <a:r>
              <a:rPr lang="ja-JP" altLang="en-US"/>
              <a:t>レベル</a:t>
            </a:r>
          </a:p>
        </p:txBody>
      </p:sp>
      <p:sp>
        <p:nvSpPr>
          <p:cNvPr id="1027" name="タイトル プレースホルダー 7">
            <a:extLst>
              <a:ext uri="{FF2B5EF4-FFF2-40B4-BE49-F238E27FC236}">
                <a16:creationId xmlns:a16="http://schemas.microsoft.com/office/drawing/2014/main" id="{502AA79A-FC8C-65B6-8BA5-E1D906FE5C04}"/>
              </a:ext>
            </a:extLst>
          </p:cNvPr>
          <p:cNvSpPr>
            <a:spLocks noGrp="1" noChangeArrowheads="1"/>
          </p:cNvSpPr>
          <p:nvPr>
            <p:ph type="title"/>
          </p:nvPr>
        </p:nvSpPr>
        <p:spPr bwMode="auto">
          <a:xfrm>
            <a:off x="628650" y="304800"/>
            <a:ext cx="7886700" cy="110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CO" altLang="fr-FR"/>
              <a:t>ENTATION TIt</a:t>
            </a:r>
            <a:endParaRPr lang="ja-JP" altLang="en-US"/>
          </a:p>
        </p:txBody>
      </p:sp>
    </p:spTree>
  </p:cSld>
  <p:clrMap bg1="lt1" tx1="dk1" bg2="lt2" tx2="dk2" accent1="accent1" accent2="accent2" accent3="accent3" accent4="accent4" accent5="accent5" accent6="accent6" hlink="hlink" folHlink="folHlink"/>
  <p:sldLayoutIdLst>
    <p:sldLayoutId id="2147483746" r:id="rId1"/>
    <p:sldLayoutId id="214748375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hf sldNum="0" hdr="0" dt="0"/>
  <p:txStyles>
    <p:titleStyle>
      <a:lvl1pPr algn="l" defTabSz="685800" rtl="0" eaLnBrk="0" fontAlgn="base" hangingPunct="0">
        <a:lnSpc>
          <a:spcPct val="90000"/>
        </a:lnSpc>
        <a:spcBef>
          <a:spcPct val="0"/>
        </a:spcBef>
        <a:spcAft>
          <a:spcPct val="0"/>
        </a:spcAft>
        <a:defRPr kumimoji="1" sz="4500" kern="1200">
          <a:solidFill>
            <a:schemeClr val="tx1"/>
          </a:solidFill>
          <a:latin typeface="Lato Black" panose="020F0502020204030203" pitchFamily="34" charset="0"/>
          <a:ea typeface="Lato Black" panose="020F0502020204030203" pitchFamily="34" charset="0"/>
          <a:cs typeface="Lato Black" panose="020F0502020204030203" pitchFamily="34" charset="0"/>
        </a:defRPr>
      </a:lvl1pPr>
      <a:lvl2pPr algn="l" defTabSz="685800" rtl="0" eaLnBrk="0" fontAlgn="base" hangingPunct="0">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2pPr>
      <a:lvl3pPr algn="l" defTabSz="685800" rtl="0" eaLnBrk="0" fontAlgn="base" hangingPunct="0">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3pPr>
      <a:lvl4pPr algn="l" defTabSz="685800" rtl="0" eaLnBrk="0" fontAlgn="base" hangingPunct="0">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4pPr>
      <a:lvl5pPr algn="l" defTabSz="685800" rtl="0" eaLnBrk="0" fontAlgn="base" hangingPunct="0">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5pPr>
      <a:lvl6pPr marL="457200" algn="l" defTabSz="685800" rtl="0" fontAlgn="base">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6pPr>
      <a:lvl7pPr marL="914400" algn="l" defTabSz="685800" rtl="0" fontAlgn="base">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7pPr>
      <a:lvl8pPr marL="1371600" algn="l" defTabSz="685800" rtl="0" fontAlgn="base">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8pPr>
      <a:lvl9pPr marL="1828800" algn="l" defTabSz="685800" rtl="0" fontAlgn="base">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kumimoji="1" sz="2000" kern="1200">
          <a:solidFill>
            <a:schemeClr val="tx1"/>
          </a:solidFill>
          <a:latin typeface="Calibri" panose="020F0502020204030204" pitchFamily="34" charset="0"/>
          <a:ea typeface="+mn-ea"/>
          <a:cs typeface="Calibri" panose="020F0502020204030204" pitchFamily="34" charset="0"/>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umimoji="1"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kumimoji="1"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kumimoji="1"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p:bodyStyle>
    <p:otherStyle>
      <a:defPPr>
        <a:defRPr lang="ja-JP"/>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6CFF793F-113B-D952-EDE3-1842CD6879EB}"/>
              </a:ext>
            </a:extLst>
          </p:cNvPr>
          <p:cNvSpPr>
            <a:spLocks noGrp="1"/>
          </p:cNvSpPr>
          <p:nvPr>
            <p:ph type="ctrTitle"/>
          </p:nvPr>
        </p:nvSpPr>
        <p:spPr>
          <a:xfrm>
            <a:off x="0" y="6597"/>
            <a:ext cx="9072563" cy="641473"/>
          </a:xfrm>
        </p:spPr>
        <p:txBody>
          <a:bodyPr rtlCol="0">
            <a:normAutofit/>
          </a:bodyPr>
          <a:lstStyle/>
          <a:p>
            <a:pPr eaLnBrk="1" fontAlgn="auto" hangingPunct="1">
              <a:spcAft>
                <a:spcPts val="0"/>
              </a:spcAft>
              <a:defRPr/>
            </a:pPr>
            <a:r>
              <a:rPr lang="en-IN" sz="3200" b="1" noProof="0" dirty="0">
                <a:solidFill>
                  <a:srgbClr val="009797"/>
                </a:solidFill>
                <a:latin typeface="Lato Black" panose="020F0502020204030203" pitchFamily="34" charset="77"/>
              </a:rPr>
              <a:t>Report of </a:t>
            </a:r>
            <a:r>
              <a:rPr lang="en-IN" sz="3200" b="1" i="1" noProof="0" dirty="0">
                <a:solidFill>
                  <a:srgbClr val="009797"/>
                </a:solidFill>
                <a:latin typeface="Lato Black" panose="020F0502020204030203" pitchFamily="34" charset="77"/>
              </a:rPr>
              <a:t>International Development Committee</a:t>
            </a:r>
            <a:endParaRPr lang="en-IN" sz="3200" noProof="0" dirty="0">
              <a:solidFill>
                <a:schemeClr val="tx1">
                  <a:lumMod val="75000"/>
                  <a:lumOff val="25000"/>
                </a:schemeClr>
              </a:solidFill>
            </a:endParaRPr>
          </a:p>
        </p:txBody>
      </p:sp>
      <p:sp>
        <p:nvSpPr>
          <p:cNvPr id="3" name="字幕 2">
            <a:extLst>
              <a:ext uri="{FF2B5EF4-FFF2-40B4-BE49-F238E27FC236}">
                <a16:creationId xmlns:a16="http://schemas.microsoft.com/office/drawing/2014/main" id="{161E65A0-8304-18AF-903C-FF5A42AAF1C7}"/>
              </a:ext>
            </a:extLst>
          </p:cNvPr>
          <p:cNvSpPr>
            <a:spLocks noGrp="1"/>
          </p:cNvSpPr>
          <p:nvPr>
            <p:ph type="subTitle" idx="1"/>
          </p:nvPr>
        </p:nvSpPr>
        <p:spPr>
          <a:xfrm>
            <a:off x="962819" y="2331247"/>
            <a:ext cx="7169150" cy="722313"/>
          </a:xfrm>
        </p:spPr>
        <p:txBody>
          <a:bodyPr rtlCol="0">
            <a:noAutofit/>
          </a:bodyPr>
          <a:lstStyle/>
          <a:p>
            <a:pPr eaLnBrk="1" fontAlgn="auto" hangingPunct="1">
              <a:spcAft>
                <a:spcPts val="0"/>
              </a:spcAft>
              <a:defRPr/>
            </a:pPr>
            <a:r>
              <a:rPr lang="en-IN" sz="2000" noProof="0" dirty="0">
                <a:solidFill>
                  <a:schemeClr val="tx1">
                    <a:lumMod val="75000"/>
                    <a:lumOff val="25000"/>
                  </a:schemeClr>
                </a:solidFill>
              </a:rPr>
              <a:t>EC meeting: </a:t>
            </a:r>
            <a:r>
              <a:rPr lang="en-IN" sz="2000" b="1" noProof="0" dirty="0">
                <a:solidFill>
                  <a:schemeClr val="tx1">
                    <a:lumMod val="75000"/>
                    <a:lumOff val="25000"/>
                  </a:schemeClr>
                </a:solidFill>
              </a:rPr>
              <a:t>April 2026</a:t>
            </a:r>
          </a:p>
          <a:p>
            <a:pPr eaLnBrk="1" fontAlgn="auto" hangingPunct="1">
              <a:spcAft>
                <a:spcPts val="0"/>
              </a:spcAft>
              <a:defRPr/>
            </a:pPr>
            <a:r>
              <a:rPr lang="en-IN" sz="2000" noProof="0" dirty="0">
                <a:solidFill>
                  <a:schemeClr val="tx1">
                    <a:lumMod val="75000"/>
                    <a:lumOff val="25000"/>
                  </a:schemeClr>
                </a:solidFill>
              </a:rPr>
              <a:t>Presenter: </a:t>
            </a:r>
            <a:r>
              <a:rPr lang="en-IN" sz="2000" i="1" noProof="0" dirty="0">
                <a:solidFill>
                  <a:schemeClr val="tx1">
                    <a:lumMod val="75000"/>
                    <a:lumOff val="25000"/>
                  </a:schemeClr>
                </a:solidFill>
              </a:rPr>
              <a:t>Anindya Ganguli – Committee Chair</a:t>
            </a:r>
          </a:p>
        </p:txBody>
      </p:sp>
      <p:sp>
        <p:nvSpPr>
          <p:cNvPr id="4101" name="TextBox 4">
            <a:extLst>
              <a:ext uri="{FF2B5EF4-FFF2-40B4-BE49-F238E27FC236}">
                <a16:creationId xmlns:a16="http://schemas.microsoft.com/office/drawing/2014/main" id="{C2890795-9D42-3A31-F5E3-343F61F0B273}"/>
              </a:ext>
            </a:extLst>
          </p:cNvPr>
          <p:cNvSpPr txBox="1">
            <a:spLocks noChangeArrowheads="1"/>
          </p:cNvSpPr>
          <p:nvPr/>
        </p:nvSpPr>
        <p:spPr bwMode="auto">
          <a:xfrm>
            <a:off x="1524000" y="711547"/>
            <a:ext cx="6046788" cy="1661993"/>
          </a:xfrm>
          <a:prstGeom prst="rect">
            <a:avLst/>
          </a:prstGeom>
          <a:noFill/>
          <a:ln>
            <a:noFill/>
          </a:ln>
        </p:spPr>
        <p:txBody>
          <a:bodyPr>
            <a:spAutoFit/>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fontAlgn="base">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fontAlgn="base">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fontAlgn="base">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fontAlgn="base">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eaLnBrk="1" hangingPunct="1">
              <a:defRPr/>
            </a:pPr>
            <a:r>
              <a:rPr lang="en-IN" b="1" noProof="0" dirty="0"/>
              <a:t>List of Projects</a:t>
            </a:r>
          </a:p>
          <a:p>
            <a:pPr marL="285750" indent="-285750" eaLnBrk="1" hangingPunct="1">
              <a:buFont typeface="Arial" panose="020B0604020202020204" pitchFamily="34" charset="0"/>
              <a:buChar char="•"/>
              <a:defRPr/>
            </a:pPr>
            <a:r>
              <a:rPr lang="en-IN" sz="1600" noProof="0" dirty="0"/>
              <a:t>Collaborative HFE PhD programme for Asia</a:t>
            </a:r>
          </a:p>
          <a:p>
            <a:pPr marL="285750" indent="-285750" eaLnBrk="1" hangingPunct="1">
              <a:buFont typeface="Arial" panose="020B0604020202020204" pitchFamily="34" charset="0"/>
              <a:buChar char="•"/>
              <a:defRPr/>
            </a:pPr>
            <a:r>
              <a:rPr lang="en-IN" sz="1600" noProof="0" dirty="0"/>
              <a:t>Development of a stand alone HFE course which will cover the IEA Core Competencies</a:t>
            </a:r>
          </a:p>
          <a:p>
            <a:pPr marL="285750" indent="-285750" eaLnBrk="1" hangingPunct="1">
              <a:buFont typeface="Arial" panose="020B0604020202020204" pitchFamily="34" charset="0"/>
              <a:buChar char="•"/>
              <a:defRPr/>
            </a:pPr>
            <a:r>
              <a:rPr lang="en-IN" sz="1600" noProof="0" dirty="0"/>
              <a:t>HFE Training programme for Vietnam</a:t>
            </a:r>
          </a:p>
          <a:p>
            <a:pPr eaLnBrk="1" hangingPunct="1">
              <a:defRPr/>
            </a:pPr>
            <a:r>
              <a:rPr lang="en-IN" b="1" noProof="0" dirty="0"/>
              <a:t>Additional Activities / Updates</a:t>
            </a:r>
          </a:p>
        </p:txBody>
      </p:sp>
      <p:pic>
        <p:nvPicPr>
          <p:cNvPr id="5" name="Picture 4">
            <a:extLst>
              <a:ext uri="{FF2B5EF4-FFF2-40B4-BE49-F238E27FC236}">
                <a16:creationId xmlns:a16="http://schemas.microsoft.com/office/drawing/2014/main" id="{A2F1E04F-595A-EDF9-60C8-4A87E5888934}"/>
              </a:ext>
            </a:extLst>
          </p:cNvPr>
          <p:cNvPicPr>
            <a:picLocks noChangeAspect="1"/>
          </p:cNvPicPr>
          <p:nvPr/>
        </p:nvPicPr>
        <p:blipFill>
          <a:blip r:embed="rId3"/>
          <a:stretch>
            <a:fillRect/>
          </a:stretch>
        </p:blipFill>
        <p:spPr>
          <a:xfrm>
            <a:off x="1310936" y="3053560"/>
            <a:ext cx="6911674" cy="1681446"/>
          </a:xfrm>
          <a:prstGeom prst="rect">
            <a:avLst/>
          </a:prstGeom>
        </p:spPr>
      </p:pic>
      <p:sp>
        <p:nvSpPr>
          <p:cNvPr id="4" name="TextBox 3">
            <a:extLst>
              <a:ext uri="{FF2B5EF4-FFF2-40B4-BE49-F238E27FC236}">
                <a16:creationId xmlns:a16="http://schemas.microsoft.com/office/drawing/2014/main" id="{093B7407-4A73-2FE5-4281-CF47F6A98D2A}"/>
              </a:ext>
            </a:extLst>
          </p:cNvPr>
          <p:cNvSpPr txBox="1"/>
          <p:nvPr/>
        </p:nvSpPr>
        <p:spPr>
          <a:xfrm>
            <a:off x="7947411" y="5431404"/>
            <a:ext cx="369116" cy="276999"/>
          </a:xfrm>
          <a:prstGeom prst="rect">
            <a:avLst/>
          </a:prstGeom>
          <a:noFill/>
        </p:spPr>
        <p:txBody>
          <a:bodyPr wrap="square" rtlCol="0">
            <a:spAutoFit/>
          </a:bodyPr>
          <a:lstStyle/>
          <a:p>
            <a:r>
              <a:rPr lang="en-IN" sz="1200" dirty="0"/>
              <a:t>V3</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re 1">
            <a:extLst>
              <a:ext uri="{FF2B5EF4-FFF2-40B4-BE49-F238E27FC236}">
                <a16:creationId xmlns:a16="http://schemas.microsoft.com/office/drawing/2014/main" id="{586E324C-ED0E-B5E8-04EE-B60FF450CC1F}"/>
              </a:ext>
            </a:extLst>
          </p:cNvPr>
          <p:cNvSpPr>
            <a:spLocks noGrp="1" noChangeArrowheads="1"/>
          </p:cNvSpPr>
          <p:nvPr>
            <p:ph type="title"/>
          </p:nvPr>
        </p:nvSpPr>
        <p:spPr>
          <a:xfrm>
            <a:off x="936625" y="-225425"/>
            <a:ext cx="7886700" cy="1104900"/>
          </a:xfrm>
        </p:spPr>
        <p:txBody>
          <a:bodyPr/>
          <a:lstStyle/>
          <a:p>
            <a:pPr eaLnBrk="1" hangingPunct="1"/>
            <a:r>
              <a:rPr lang="en-IN" sz="2800" noProof="0" dirty="0"/>
              <a:t>Collaborative HFE PhD programme for Asia</a:t>
            </a:r>
          </a:p>
        </p:txBody>
      </p:sp>
      <p:sp>
        <p:nvSpPr>
          <p:cNvPr id="3" name="Espace réservé du texte 2">
            <a:extLst>
              <a:ext uri="{FF2B5EF4-FFF2-40B4-BE49-F238E27FC236}">
                <a16:creationId xmlns:a16="http://schemas.microsoft.com/office/drawing/2014/main" id="{E2540907-89A8-59A2-4F24-705FD38AF870}"/>
              </a:ext>
            </a:extLst>
          </p:cNvPr>
          <p:cNvSpPr>
            <a:spLocks noGrp="1"/>
          </p:cNvSpPr>
          <p:nvPr>
            <p:ph type="body" idx="1"/>
          </p:nvPr>
        </p:nvSpPr>
        <p:spPr>
          <a:xfrm>
            <a:off x="661988" y="604838"/>
            <a:ext cx="3868737" cy="369887"/>
          </a:xfrm>
          <a:solidFill>
            <a:schemeClr val="accent2">
              <a:lumMod val="40000"/>
              <a:lumOff val="60000"/>
            </a:schemeClr>
          </a:solidFill>
        </p:spPr>
        <p:txBody>
          <a:bodyPr/>
          <a:lstStyle/>
          <a:p>
            <a:pPr eaLnBrk="1" hangingPunct="1">
              <a:defRPr/>
            </a:pPr>
            <a:r>
              <a:rPr lang="en-IN" noProof="0" dirty="0"/>
              <a:t>Value-add</a:t>
            </a:r>
          </a:p>
        </p:txBody>
      </p:sp>
      <p:sp>
        <p:nvSpPr>
          <p:cNvPr id="10" name="コンテンツ プレースホルダー 3">
            <a:extLst>
              <a:ext uri="{FF2B5EF4-FFF2-40B4-BE49-F238E27FC236}">
                <a16:creationId xmlns:a16="http://schemas.microsoft.com/office/drawing/2014/main" id="{1B00B28A-208E-FB48-0E59-44E3312C8E32}"/>
              </a:ext>
            </a:extLst>
          </p:cNvPr>
          <p:cNvSpPr>
            <a:spLocks noGrp="1"/>
          </p:cNvSpPr>
          <p:nvPr>
            <p:ph sz="half" idx="2"/>
          </p:nvPr>
        </p:nvSpPr>
        <p:spPr>
          <a:xfrm>
            <a:off x="646113" y="1014413"/>
            <a:ext cx="3868737" cy="1784350"/>
          </a:xfrm>
          <a:solidFill>
            <a:schemeClr val="accent2">
              <a:lumMod val="40000"/>
              <a:lumOff val="60000"/>
            </a:schemeClr>
          </a:solidFill>
        </p:spPr>
        <p:txBody>
          <a:bodyPr rtlCol="0">
            <a:normAutofit fontScale="92500"/>
          </a:bodyPr>
          <a:lstStyle/>
          <a:p>
            <a:pPr>
              <a:defRPr/>
            </a:pPr>
            <a:r>
              <a:rPr lang="en-IN" sz="1200" noProof="0" dirty="0">
                <a:latin typeface="Verdana" panose="020B0604030504040204" pitchFamily="34" charset="0"/>
                <a:ea typeface="Verdana" panose="020B0604030504040204" pitchFamily="34" charset="0"/>
              </a:rPr>
              <a:t>While many countries in Asia have Masters and some have Doctoral programmes in HFE, there is a felt need to have a pan-Asian programme aligned to the requirements of the region.</a:t>
            </a:r>
          </a:p>
          <a:p>
            <a:pPr>
              <a:defRPr/>
            </a:pPr>
            <a:r>
              <a:rPr lang="en-IN" sz="1200" noProof="0" dirty="0">
                <a:latin typeface="Verdana" panose="020B0604030504040204" pitchFamily="34" charset="0"/>
                <a:ea typeface="Verdana" panose="020B0604030504040204" pitchFamily="34" charset="0"/>
              </a:rPr>
              <a:t>The experience of the development of such a programme for Latin America could be leveraged.</a:t>
            </a:r>
          </a:p>
          <a:p>
            <a:pPr marL="0" indent="0">
              <a:buFont typeface="Arial" panose="020B0604020202020204" pitchFamily="34" charset="0"/>
              <a:buNone/>
              <a:defRPr/>
            </a:pPr>
            <a:r>
              <a:rPr lang="en-IN" sz="1200" b="1" noProof="0" dirty="0">
                <a:solidFill>
                  <a:srgbClr val="666666"/>
                </a:solidFill>
                <a:latin typeface="Verdana" panose="020B0604030504040204" pitchFamily="34" charset="0"/>
                <a:ea typeface="Verdana" panose="020B0604030504040204" pitchFamily="34" charset="0"/>
              </a:rPr>
              <a:t>The development of HFE education in Asia aligned to regional needs is a value-added topic for the IEA </a:t>
            </a:r>
          </a:p>
          <a:p>
            <a:pPr marL="0" indent="0" eaLnBrk="1" fontAlgn="auto" hangingPunct="1">
              <a:spcAft>
                <a:spcPts val="0"/>
              </a:spcAft>
              <a:buFont typeface="Arial" panose="020B0604020202020204" pitchFamily="34" charset="0"/>
              <a:buNone/>
              <a:defRPr/>
            </a:pPr>
            <a:endParaRPr lang="en-IN" sz="1200" noProof="0" dirty="0">
              <a:solidFill>
                <a:srgbClr val="666666"/>
              </a:solidFill>
              <a:latin typeface="Verdana" panose="020B0604030504040204" pitchFamily="34" charset="0"/>
              <a:ea typeface="Verdana" panose="020B0604030504040204" pitchFamily="34" charset="0"/>
            </a:endParaRPr>
          </a:p>
          <a:p>
            <a:pPr marL="0" indent="0" algn="just" eaLnBrk="1" fontAlgn="auto" hangingPunct="1">
              <a:spcBef>
                <a:spcPts val="0"/>
              </a:spcBef>
              <a:spcAft>
                <a:spcPts val="0"/>
              </a:spcAft>
              <a:buFont typeface="Arial" panose="020B0604020202020204" pitchFamily="34" charset="0"/>
              <a:buNone/>
              <a:defRPr/>
            </a:pPr>
            <a:endParaRPr lang="en-IN" sz="1200" noProof="0" dirty="0">
              <a:latin typeface="Verdana" panose="020B0604030504040204" pitchFamily="34" charset="0"/>
            </a:endParaRPr>
          </a:p>
        </p:txBody>
      </p:sp>
      <p:sp>
        <p:nvSpPr>
          <p:cNvPr id="6149" name="Espace réservé du texte 3">
            <a:extLst>
              <a:ext uri="{FF2B5EF4-FFF2-40B4-BE49-F238E27FC236}">
                <a16:creationId xmlns:a16="http://schemas.microsoft.com/office/drawing/2014/main" id="{C29A62AE-47B8-AA0A-9668-65235F3EED96}"/>
              </a:ext>
            </a:extLst>
          </p:cNvPr>
          <p:cNvSpPr>
            <a:spLocks noGrp="1" noChangeArrowheads="1"/>
          </p:cNvSpPr>
          <p:nvPr>
            <p:ph type="body" sz="quarter" idx="3"/>
          </p:nvPr>
        </p:nvSpPr>
        <p:spPr>
          <a:xfrm>
            <a:off x="4641850" y="590550"/>
            <a:ext cx="3887788" cy="392113"/>
          </a:xfrm>
          <a:solidFill>
            <a:srgbClr val="66FF99"/>
          </a:solidFill>
        </p:spPr>
        <p:txBody>
          <a:bodyPr/>
          <a:lstStyle/>
          <a:p>
            <a:pPr eaLnBrk="1" hangingPunct="1"/>
            <a:r>
              <a:rPr lang="en-IN" noProof="0" dirty="0"/>
              <a:t>Alignment with IEA Goals</a:t>
            </a:r>
            <a:endParaRPr lang="en-IN" noProof="0" dirty="0">
              <a:ea typeface="メイリオ" panose="020B0604030504040204" pitchFamily="34" charset="-128"/>
            </a:endParaRPr>
          </a:p>
        </p:txBody>
      </p:sp>
      <p:sp>
        <p:nvSpPr>
          <p:cNvPr id="6150" name="Espace réservé du contenu 4">
            <a:extLst>
              <a:ext uri="{FF2B5EF4-FFF2-40B4-BE49-F238E27FC236}">
                <a16:creationId xmlns:a16="http://schemas.microsoft.com/office/drawing/2014/main" id="{A4E7811B-9002-E200-F87E-1C57ECC90B7C}"/>
              </a:ext>
            </a:extLst>
          </p:cNvPr>
          <p:cNvSpPr>
            <a:spLocks noGrp="1" noChangeArrowheads="1"/>
          </p:cNvSpPr>
          <p:nvPr>
            <p:ph sz="quarter" idx="4"/>
          </p:nvPr>
        </p:nvSpPr>
        <p:spPr>
          <a:xfrm>
            <a:off x="4645025" y="1014413"/>
            <a:ext cx="3887788" cy="1784350"/>
          </a:xfrm>
          <a:solidFill>
            <a:srgbClr val="66FF99"/>
          </a:solidFill>
        </p:spPr>
        <p:txBody>
          <a:bodyPr/>
          <a:lstStyle/>
          <a:p>
            <a:pPr eaLnBrk="1" hangingPunct="1"/>
            <a:r>
              <a:rPr lang="en-IN" sz="1100" noProof="0" dirty="0">
                <a:latin typeface="Verdana" panose="020B0604030504040204" pitchFamily="34" charset="0"/>
                <a:ea typeface="メイリオ" panose="020B0604030504040204" pitchFamily="34" charset="-128"/>
              </a:rPr>
              <a:t>Increase stakeholder engagement (Policy 1)</a:t>
            </a:r>
          </a:p>
          <a:p>
            <a:pPr eaLnBrk="1" hangingPunct="1"/>
            <a:r>
              <a:rPr lang="en-IN" sz="1100" noProof="0" dirty="0">
                <a:latin typeface="Verdana" panose="020B0604030504040204" pitchFamily="34" charset="0"/>
                <a:ea typeface="メイリオ" panose="020B0604030504040204" pitchFamily="34" charset="-128"/>
              </a:rPr>
              <a:t>Reinforce collaboration within the regional HFE network (ACED) (Policy 2)</a:t>
            </a:r>
          </a:p>
          <a:p>
            <a:pPr eaLnBrk="1" hangingPunct="1"/>
            <a:r>
              <a:rPr lang="en-IN" sz="1100" noProof="0" dirty="0">
                <a:latin typeface="Verdana" panose="020B0604030504040204" pitchFamily="34" charset="0"/>
                <a:ea typeface="メイリオ" panose="020B0604030504040204" pitchFamily="34" charset="-128"/>
              </a:rPr>
              <a:t>Contribute to the development of science and practice of HFE in the region (Policy 3)</a:t>
            </a:r>
          </a:p>
          <a:p>
            <a:pPr eaLnBrk="1" hangingPunct="1"/>
            <a:r>
              <a:rPr lang="en-IN" sz="1100" noProof="0" dirty="0">
                <a:latin typeface="Verdana" panose="020B0604030504040204" pitchFamily="34" charset="0"/>
                <a:ea typeface="メイリオ" panose="020B0604030504040204" pitchFamily="34" charset="-128"/>
              </a:rPr>
              <a:t>To enhance the contribution IEA in promoting HFE Education (Policy 4)</a:t>
            </a:r>
          </a:p>
          <a:p>
            <a:pPr eaLnBrk="1" hangingPunct="1"/>
            <a:r>
              <a:rPr lang="en-IN" sz="1100" noProof="0" dirty="0">
                <a:latin typeface="Verdana" panose="020B0604030504040204" pitchFamily="34" charset="0"/>
                <a:ea typeface="メイリオ" panose="020B0604030504040204" pitchFamily="34" charset="-128"/>
              </a:rPr>
              <a:t>Maintain a future focus for the development of HFE in the Asia region (Policy 7) </a:t>
            </a:r>
            <a:endParaRPr lang="en-IN" sz="1100" noProof="0" dirty="0">
              <a:ea typeface="メイリオ" panose="020B0604030504040204" pitchFamily="34" charset="-128"/>
            </a:endParaRPr>
          </a:p>
        </p:txBody>
      </p:sp>
      <p:sp>
        <p:nvSpPr>
          <p:cNvPr id="6151" name="Espace réservé du texte 2">
            <a:extLst>
              <a:ext uri="{FF2B5EF4-FFF2-40B4-BE49-F238E27FC236}">
                <a16:creationId xmlns:a16="http://schemas.microsoft.com/office/drawing/2014/main" id="{F77385CC-280E-3A9F-80C3-E93E090EDB7B}"/>
              </a:ext>
            </a:extLst>
          </p:cNvPr>
          <p:cNvSpPr txBox="1">
            <a:spLocks noChangeArrowheads="1"/>
          </p:cNvSpPr>
          <p:nvPr/>
        </p:nvSpPr>
        <p:spPr bwMode="auto">
          <a:xfrm>
            <a:off x="661988" y="2933700"/>
            <a:ext cx="3868737" cy="417513"/>
          </a:xfrm>
          <a:prstGeom prst="rect">
            <a:avLst/>
          </a:prstGeom>
          <a:solidFill>
            <a:srgbClr val="DAD4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b"/>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34290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68580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0287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3716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18288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2860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7432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2004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 typeface="Arial" panose="020B0604020202020204" pitchFamily="34" charset="0"/>
              <a:buNone/>
            </a:pPr>
            <a:r>
              <a:rPr lang="en-IN" sz="1800" b="1" noProof="0" dirty="0"/>
              <a:t>Stakeholder Needs to be met</a:t>
            </a:r>
          </a:p>
        </p:txBody>
      </p:sp>
      <p:sp>
        <p:nvSpPr>
          <p:cNvPr id="6152" name="コンテンツ プレースホルダー 3">
            <a:extLst>
              <a:ext uri="{FF2B5EF4-FFF2-40B4-BE49-F238E27FC236}">
                <a16:creationId xmlns:a16="http://schemas.microsoft.com/office/drawing/2014/main" id="{A716F508-6581-F223-0CB9-AB87D890D926}"/>
              </a:ext>
            </a:extLst>
          </p:cNvPr>
          <p:cNvSpPr txBox="1">
            <a:spLocks noChangeArrowheads="1"/>
          </p:cNvSpPr>
          <p:nvPr/>
        </p:nvSpPr>
        <p:spPr bwMode="auto">
          <a:xfrm>
            <a:off x="646113" y="3389313"/>
            <a:ext cx="3868737" cy="1311275"/>
          </a:xfrm>
          <a:prstGeom prst="rect">
            <a:avLst/>
          </a:prstGeom>
          <a:solidFill>
            <a:srgbClr val="DAD454"/>
          </a:solidFill>
          <a:ln>
            <a:noFill/>
          </a:ln>
        </p:spPr>
        <p:txBody>
          <a:bodyPr/>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marL="285750" indent="-285750">
              <a:spcAft>
                <a:spcPts val="0"/>
              </a:spcAft>
              <a:defRPr/>
            </a:pPr>
            <a:r>
              <a:rPr lang="en-IN" sz="1100" kern="100" noProof="0" dirty="0">
                <a:latin typeface="Verdana" panose="020B0604030504040204" pitchFamily="34" charset="0"/>
                <a:ea typeface="Verdana" panose="020B0604030504040204" pitchFamily="34" charset="0"/>
                <a:cs typeface="Arial" panose="020B0604020202020204" pitchFamily="34" charset="0"/>
              </a:rPr>
              <a:t>Need for trained faculty</a:t>
            </a:r>
          </a:p>
          <a:p>
            <a:pPr marL="285750" indent="-285750">
              <a:spcAft>
                <a:spcPts val="0"/>
              </a:spcAft>
              <a:defRPr/>
            </a:pPr>
            <a:r>
              <a:rPr lang="en-IN" sz="1100" kern="100" noProof="0" dirty="0">
                <a:latin typeface="Verdana" panose="020B0604030504040204" pitchFamily="34" charset="0"/>
                <a:ea typeface="Verdana" panose="020B0604030504040204" pitchFamily="34" charset="0"/>
                <a:cs typeface="Arial" panose="020B0604020202020204" pitchFamily="34" charset="0"/>
              </a:rPr>
              <a:t>Need for qualified HFE personnel for industry</a:t>
            </a:r>
          </a:p>
          <a:p>
            <a:pPr marL="285750" indent="-285750">
              <a:spcAft>
                <a:spcPts val="0"/>
              </a:spcAft>
              <a:defRPr/>
            </a:pPr>
            <a:r>
              <a:rPr lang="en-IN" sz="1100" kern="100" noProof="0" dirty="0">
                <a:latin typeface="Verdana" panose="020B0604030504040204" pitchFamily="34" charset="0"/>
                <a:ea typeface="Verdana" panose="020B0604030504040204" pitchFamily="34" charset="0"/>
                <a:cs typeface="Arial" panose="020B0604020202020204" pitchFamily="34" charset="0"/>
              </a:rPr>
              <a:t>Need for an international level doctoral programme in HFE</a:t>
            </a:r>
            <a:endParaRPr lang="en-IN" sz="1100" kern="100" noProof="0" dirty="0">
              <a:latin typeface="Verdana" panose="020B0604030504040204" pitchFamily="34" charset="0"/>
              <a:ea typeface="游明朝" panose="02020400000000000000" pitchFamily="18" charset="-128"/>
              <a:cs typeface="Arial" panose="020B0604020202020204" pitchFamily="34" charset="0"/>
            </a:endParaRPr>
          </a:p>
          <a:p>
            <a:pPr eaLnBrk="1" hangingPunct="1">
              <a:buFont typeface="Arial" panose="020B0604020202020204" pitchFamily="34" charset="0"/>
              <a:buNone/>
              <a:defRPr/>
            </a:pPr>
            <a:endParaRPr lang="en-IN" sz="1600" noProof="0" dirty="0">
              <a:latin typeface="Verdana" panose="020B0604030504040204" pitchFamily="34" charset="0"/>
            </a:endParaRPr>
          </a:p>
        </p:txBody>
      </p:sp>
      <p:sp>
        <p:nvSpPr>
          <p:cNvPr id="6153" name="Espace réservé du texte 3">
            <a:extLst>
              <a:ext uri="{FF2B5EF4-FFF2-40B4-BE49-F238E27FC236}">
                <a16:creationId xmlns:a16="http://schemas.microsoft.com/office/drawing/2014/main" id="{C9792647-CB84-5BD4-BB53-F9B8A05744AB}"/>
              </a:ext>
            </a:extLst>
          </p:cNvPr>
          <p:cNvSpPr txBox="1">
            <a:spLocks noChangeArrowheads="1"/>
          </p:cNvSpPr>
          <p:nvPr/>
        </p:nvSpPr>
        <p:spPr bwMode="auto">
          <a:xfrm>
            <a:off x="4641850" y="2947988"/>
            <a:ext cx="3887788" cy="403225"/>
          </a:xfrm>
          <a:prstGeom prst="rect">
            <a:avLst/>
          </a:prstGeom>
          <a:solidFill>
            <a:srgbClr val="79D9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b"/>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34290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68580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0287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3716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18288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2860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7432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2004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lnSpc>
                <a:spcPct val="100000"/>
              </a:lnSpc>
              <a:spcBef>
                <a:spcPct val="0"/>
              </a:spcBef>
              <a:buFont typeface="Arial" panose="020B0604020202020204" pitchFamily="34" charset="0"/>
              <a:buNone/>
            </a:pPr>
            <a:r>
              <a:rPr lang="en-IN" sz="1800" b="1" noProof="0" dirty="0"/>
              <a:t>Project outline including status </a:t>
            </a:r>
          </a:p>
        </p:txBody>
      </p:sp>
      <p:sp>
        <p:nvSpPr>
          <p:cNvPr id="6154" name="Espace réservé du contenu 4">
            <a:extLst>
              <a:ext uri="{FF2B5EF4-FFF2-40B4-BE49-F238E27FC236}">
                <a16:creationId xmlns:a16="http://schemas.microsoft.com/office/drawing/2014/main" id="{10A5E4A9-4AF7-8F53-7FFD-CFB0D6AE9226}"/>
              </a:ext>
            </a:extLst>
          </p:cNvPr>
          <p:cNvSpPr txBox="1">
            <a:spLocks noChangeArrowheads="1"/>
          </p:cNvSpPr>
          <p:nvPr/>
        </p:nvSpPr>
        <p:spPr bwMode="auto">
          <a:xfrm>
            <a:off x="4641850" y="3389313"/>
            <a:ext cx="3887788" cy="1311275"/>
          </a:xfrm>
          <a:prstGeom prst="rect">
            <a:avLst/>
          </a:prstGeom>
          <a:solidFill>
            <a:srgbClr val="79D9D7"/>
          </a:solidFill>
          <a:ln>
            <a:noFill/>
          </a:ln>
        </p:spPr>
        <p:txBody>
          <a:bodyPr/>
          <a:lstStyle>
            <a:lvl1pPr marL="171450" indent="-171450"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spcBef>
                <a:spcPct val="0"/>
              </a:spcBef>
              <a:defRPr/>
            </a:pPr>
            <a:r>
              <a:rPr lang="en-IN" sz="1100" b="1" noProof="0" dirty="0">
                <a:highlight>
                  <a:srgbClr val="00FF00"/>
                </a:highlight>
                <a:latin typeface="Verdana" panose="020B0604030504040204" pitchFamily="34" charset="0"/>
              </a:rPr>
              <a:t>Define structure of programme.</a:t>
            </a:r>
          </a:p>
          <a:p>
            <a:pPr eaLnBrk="1" hangingPunct="1">
              <a:spcBef>
                <a:spcPct val="0"/>
              </a:spcBef>
              <a:defRPr/>
            </a:pPr>
            <a:r>
              <a:rPr lang="en-IN" sz="1100" b="1" noProof="0" dirty="0">
                <a:highlight>
                  <a:srgbClr val="00FF00"/>
                </a:highlight>
                <a:latin typeface="Verdana" panose="020B0604030504040204" pitchFamily="34" charset="0"/>
              </a:rPr>
              <a:t>Identify modalities </a:t>
            </a:r>
          </a:p>
          <a:p>
            <a:pPr eaLnBrk="1" hangingPunct="1">
              <a:spcBef>
                <a:spcPct val="0"/>
              </a:spcBef>
              <a:defRPr/>
            </a:pPr>
            <a:r>
              <a:rPr lang="en-IN" sz="1100" b="1" noProof="0" dirty="0">
                <a:highlight>
                  <a:srgbClr val="00FF00"/>
                </a:highlight>
                <a:latin typeface="Verdana" panose="020B0604030504040204" pitchFamily="34" charset="0"/>
              </a:rPr>
              <a:t>Sign MOUs between participating institutions.</a:t>
            </a:r>
          </a:p>
          <a:p>
            <a:pPr eaLnBrk="1" hangingPunct="1">
              <a:spcBef>
                <a:spcPct val="0"/>
              </a:spcBef>
              <a:defRPr/>
            </a:pPr>
            <a:r>
              <a:rPr lang="en-IN" sz="1100" b="1" noProof="0" dirty="0">
                <a:highlight>
                  <a:srgbClr val="FFFF00"/>
                </a:highlight>
                <a:latin typeface="Verdana" panose="020B0604030504040204" pitchFamily="34" charset="0"/>
              </a:rPr>
              <a:t>Identify faculty.</a:t>
            </a:r>
          </a:p>
          <a:p>
            <a:pPr eaLnBrk="1" hangingPunct="1">
              <a:spcBef>
                <a:spcPct val="0"/>
              </a:spcBef>
              <a:defRPr/>
            </a:pPr>
            <a:r>
              <a:rPr lang="en-IN" sz="1100" b="1" noProof="0" dirty="0">
                <a:highlight>
                  <a:srgbClr val="FFFF00"/>
                </a:highlight>
                <a:latin typeface="Verdana" panose="020B0604030504040204" pitchFamily="34" charset="0"/>
              </a:rPr>
              <a:t>Develop curriculum</a:t>
            </a:r>
          </a:p>
          <a:p>
            <a:pPr eaLnBrk="1" hangingPunct="1">
              <a:spcBef>
                <a:spcPct val="0"/>
              </a:spcBef>
              <a:defRPr/>
            </a:pPr>
            <a:r>
              <a:rPr lang="en-IN" sz="1100" b="1" noProof="0" dirty="0">
                <a:highlight>
                  <a:srgbClr val="FFFF00"/>
                </a:highlight>
                <a:latin typeface="Verdana" panose="020B0604030504040204" pitchFamily="34" charset="0"/>
              </a:rPr>
              <a:t>Invite applications</a:t>
            </a:r>
            <a:r>
              <a:rPr lang="en-IN" sz="1100" b="1" dirty="0">
                <a:highlight>
                  <a:srgbClr val="FFFF00"/>
                </a:highlight>
                <a:latin typeface="Verdana" panose="020B0604030504040204" pitchFamily="34" charset="0"/>
              </a:rPr>
              <a:t> </a:t>
            </a:r>
            <a:r>
              <a:rPr lang="en-IN" sz="1100" dirty="0">
                <a:latin typeface="Verdana" panose="020B0604030504040204" pitchFamily="34" charset="0"/>
              </a:rPr>
              <a:t>– September 2026</a:t>
            </a:r>
            <a:endParaRPr lang="en-IN" sz="1100" noProof="0" dirty="0">
              <a:latin typeface="Verdana" panose="020B0604030504040204" pitchFamily="34" charset="0"/>
            </a:endParaRPr>
          </a:p>
          <a:p>
            <a:pPr eaLnBrk="1" hangingPunct="1">
              <a:spcBef>
                <a:spcPct val="0"/>
              </a:spcBef>
              <a:defRPr/>
            </a:pPr>
            <a:r>
              <a:rPr lang="en-IN" sz="1100" noProof="0" dirty="0">
                <a:latin typeface="Verdana" panose="020B0604030504040204" pitchFamily="34" charset="0"/>
              </a:rPr>
              <a:t>Launch programme.</a:t>
            </a:r>
            <a:endParaRPr lang="en-IN" sz="1800" noProof="0" dirty="0"/>
          </a:p>
        </p:txBody>
      </p:sp>
      <p:sp>
        <p:nvSpPr>
          <p:cNvPr id="4" name="TextBox 3">
            <a:extLst>
              <a:ext uri="{FF2B5EF4-FFF2-40B4-BE49-F238E27FC236}">
                <a16:creationId xmlns:a16="http://schemas.microsoft.com/office/drawing/2014/main" id="{37B8B513-E921-D0A0-4A39-0E3C0E810F03}"/>
              </a:ext>
            </a:extLst>
          </p:cNvPr>
          <p:cNvSpPr txBox="1"/>
          <p:nvPr/>
        </p:nvSpPr>
        <p:spPr>
          <a:xfrm>
            <a:off x="646113" y="4392613"/>
            <a:ext cx="3868737" cy="307975"/>
          </a:xfrm>
          <a:prstGeom prst="rect">
            <a:avLst/>
          </a:prstGeom>
          <a:solidFill>
            <a:schemeClr val="bg1">
              <a:lumMod val="75000"/>
            </a:schemeClr>
          </a:solidFill>
        </p:spPr>
        <p:txBody>
          <a:bodyPr>
            <a:spAutoFit/>
          </a:bodyPr>
          <a:lstStyle/>
          <a:p>
            <a:pPr algn="ctr">
              <a:defRPr/>
            </a:pPr>
            <a:r>
              <a:rPr lang="en-IN" sz="1400" b="1" noProof="0" dirty="0">
                <a:solidFill>
                  <a:srgbClr val="FF0000"/>
                </a:solidFill>
              </a:rPr>
              <a:t>This project is continued from the previous term</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782A2404-6706-4A43-58C4-88FF0BBA1A70}"/>
              </a:ext>
            </a:extLst>
          </p:cNvPr>
          <p:cNvSpPr>
            <a:spLocks noGrp="1"/>
          </p:cNvSpPr>
          <p:nvPr>
            <p:ph type="title"/>
          </p:nvPr>
        </p:nvSpPr>
        <p:spPr>
          <a:xfrm>
            <a:off x="628650" y="-77788"/>
            <a:ext cx="7886700" cy="790576"/>
          </a:xfrm>
        </p:spPr>
        <p:txBody>
          <a:bodyPr rtlCol="0">
            <a:normAutofit fontScale="90000"/>
          </a:bodyPr>
          <a:lstStyle/>
          <a:p>
            <a:pPr algn="ctr" eaLnBrk="1" fontAlgn="auto" hangingPunct="1">
              <a:spcAft>
                <a:spcPts val="0"/>
              </a:spcAft>
              <a:defRPr/>
            </a:pPr>
            <a:r>
              <a:rPr lang="en-IN" sz="2800" noProof="0" dirty="0">
                <a:solidFill>
                  <a:schemeClr val="tx1">
                    <a:lumMod val="75000"/>
                    <a:lumOff val="25000"/>
                  </a:schemeClr>
                </a:solidFill>
              </a:rPr>
              <a:t>What stakeholders are involved in project &amp; how?</a:t>
            </a:r>
          </a:p>
        </p:txBody>
      </p:sp>
      <p:sp>
        <p:nvSpPr>
          <p:cNvPr id="8240" name="ZoneTexte 2">
            <a:extLst>
              <a:ext uri="{FF2B5EF4-FFF2-40B4-BE49-F238E27FC236}">
                <a16:creationId xmlns:a16="http://schemas.microsoft.com/office/drawing/2014/main" id="{A0B6A0C1-83A9-2304-BB2B-3FD3448B869D}"/>
              </a:ext>
            </a:extLst>
          </p:cNvPr>
          <p:cNvSpPr txBox="1">
            <a:spLocks noChangeArrowheads="1"/>
          </p:cNvSpPr>
          <p:nvPr/>
        </p:nvSpPr>
        <p:spPr bwMode="auto">
          <a:xfrm>
            <a:off x="2306638" y="4773613"/>
            <a:ext cx="53895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r>
              <a:rPr lang="en-IN" noProof="0" dirty="0"/>
              <a:t>*</a:t>
            </a:r>
            <a:r>
              <a:rPr lang="en-IN" sz="1400" noProof="0" dirty="0"/>
              <a:t>Categories are indicated by letters: </a:t>
            </a:r>
            <a:r>
              <a:rPr lang="en-IN" sz="1400" b="1" noProof="0" dirty="0">
                <a:solidFill>
                  <a:srgbClr val="FF0000"/>
                </a:solidFill>
              </a:rPr>
              <a:t>A</a:t>
            </a:r>
            <a:r>
              <a:rPr lang="en-IN" sz="1400" noProof="0" dirty="0"/>
              <a:t>ctor/ </a:t>
            </a:r>
            <a:r>
              <a:rPr lang="en-IN" sz="1400" b="1" noProof="0" dirty="0">
                <a:solidFill>
                  <a:srgbClr val="FF0000"/>
                </a:solidFill>
              </a:rPr>
              <a:t>E</a:t>
            </a:r>
            <a:r>
              <a:rPr lang="en-IN" sz="1400" noProof="0" dirty="0"/>
              <a:t>xpert/ </a:t>
            </a:r>
            <a:r>
              <a:rPr lang="en-IN" sz="1400" b="1" noProof="0" dirty="0">
                <a:solidFill>
                  <a:srgbClr val="FF0000"/>
                </a:solidFill>
              </a:rPr>
              <a:t>D</a:t>
            </a:r>
            <a:r>
              <a:rPr lang="en-IN" sz="1400" noProof="0" dirty="0"/>
              <a:t>ecider/ </a:t>
            </a:r>
            <a:r>
              <a:rPr lang="en-IN" sz="1400" b="1" noProof="0" dirty="0">
                <a:solidFill>
                  <a:srgbClr val="FF0000"/>
                </a:solidFill>
              </a:rPr>
              <a:t>I</a:t>
            </a:r>
            <a:r>
              <a:rPr lang="en-IN" sz="1400" noProof="0" dirty="0"/>
              <a:t>nfluencer</a:t>
            </a:r>
            <a:endParaRPr lang="en-IN" noProof="0" dirty="0"/>
          </a:p>
        </p:txBody>
      </p:sp>
      <p:graphicFrame>
        <p:nvGraphicFramePr>
          <p:cNvPr id="5" name="Table 4">
            <a:extLst>
              <a:ext uri="{FF2B5EF4-FFF2-40B4-BE49-F238E27FC236}">
                <a16:creationId xmlns:a16="http://schemas.microsoft.com/office/drawing/2014/main" id="{541F4B05-5E23-718F-CB3E-4A0E6CCD1F88}"/>
              </a:ext>
            </a:extLst>
          </p:cNvPr>
          <p:cNvGraphicFramePr>
            <a:graphicFrameLocks noGrp="1"/>
          </p:cNvGraphicFramePr>
          <p:nvPr>
            <p:extLst>
              <p:ext uri="{D42A27DB-BD31-4B8C-83A1-F6EECF244321}">
                <p14:modId xmlns:p14="http://schemas.microsoft.com/office/powerpoint/2010/main" val="3772548365"/>
              </p:ext>
            </p:extLst>
          </p:nvPr>
        </p:nvGraphicFramePr>
        <p:xfrm>
          <a:off x="430213" y="444500"/>
          <a:ext cx="8359775" cy="4346772"/>
        </p:xfrm>
        <a:graphic>
          <a:graphicData uri="http://schemas.openxmlformats.org/drawingml/2006/table">
            <a:tbl>
              <a:tblPr firstRow="1" firstCol="1" bandRow="1">
                <a:tableStyleId>{69012ECD-51FC-41F1-AA8D-1B2483CD663E}</a:tableStyleId>
              </a:tblPr>
              <a:tblGrid>
                <a:gridCol w="1043951">
                  <a:extLst>
                    <a:ext uri="{9D8B030D-6E8A-4147-A177-3AD203B41FA5}">
                      <a16:colId xmlns:a16="http://schemas.microsoft.com/office/drawing/2014/main" val="20000"/>
                    </a:ext>
                  </a:extLst>
                </a:gridCol>
                <a:gridCol w="3135937">
                  <a:extLst>
                    <a:ext uri="{9D8B030D-6E8A-4147-A177-3AD203B41FA5}">
                      <a16:colId xmlns:a16="http://schemas.microsoft.com/office/drawing/2014/main" val="20001"/>
                    </a:ext>
                  </a:extLst>
                </a:gridCol>
                <a:gridCol w="2636631">
                  <a:extLst>
                    <a:ext uri="{9D8B030D-6E8A-4147-A177-3AD203B41FA5}">
                      <a16:colId xmlns:a16="http://schemas.microsoft.com/office/drawing/2014/main" val="20002"/>
                    </a:ext>
                  </a:extLst>
                </a:gridCol>
                <a:gridCol w="1543256">
                  <a:extLst>
                    <a:ext uri="{9D8B030D-6E8A-4147-A177-3AD203B41FA5}">
                      <a16:colId xmlns:a16="http://schemas.microsoft.com/office/drawing/2014/main" val="20003"/>
                    </a:ext>
                  </a:extLst>
                </a:gridCol>
              </a:tblGrid>
              <a:tr h="381123">
                <a:tc>
                  <a:txBody>
                    <a:bodyPr/>
                    <a:lstStyle/>
                    <a:p>
                      <a:pPr algn="ctr">
                        <a:lnSpc>
                          <a:spcPct val="115000"/>
                        </a:lnSpc>
                        <a:spcAft>
                          <a:spcPts val="800"/>
                        </a:spcAft>
                      </a:pPr>
                      <a:r>
                        <a:rPr lang="en-IN" sz="1100" noProof="0" dirty="0">
                          <a:effectLst/>
                          <a:latin typeface="Lato" panose="020F0502020204030203" pitchFamily="34" charset="0"/>
                          <a:ea typeface="Lato" panose="020F0502020204030203" pitchFamily="34" charset="0"/>
                          <a:cs typeface="Lato" panose="020F0502020204030203" pitchFamily="34" charset="0"/>
                        </a:rPr>
                        <a:t>Group </a:t>
                      </a:r>
                      <a:r>
                        <a:rPr lang="en-IN" sz="1000" noProof="0" dirty="0">
                          <a:effectLst/>
                          <a:latin typeface="Lato" panose="020F0502020204030203" pitchFamily="34" charset="0"/>
                          <a:ea typeface="Lato" panose="020F0502020204030203" pitchFamily="34" charset="0"/>
                          <a:cs typeface="Lato" panose="020F0502020204030203" pitchFamily="34" charset="0"/>
                        </a:rPr>
                        <a:t>+ category*</a:t>
                      </a:r>
                    </a:p>
                  </a:txBody>
                  <a:tcPr marL="18977" marR="18977"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000" noProof="0" dirty="0">
                          <a:effectLst/>
                          <a:latin typeface="Lato" panose="020F0502020204030203" pitchFamily="34" charset="0"/>
                          <a:ea typeface="Lato" panose="020F0502020204030203" pitchFamily="34" charset="0"/>
                          <a:cs typeface="Lato" panose="020F0502020204030203" pitchFamily="34" charset="0"/>
                        </a:rPr>
                        <a:t>G</a:t>
                      </a:r>
                      <a:r>
                        <a:rPr lang="en-IN" sz="1100" noProof="0" dirty="0">
                          <a:effectLst/>
                          <a:latin typeface="Lato" panose="020F0502020204030203" pitchFamily="34" charset="0"/>
                          <a:ea typeface="Lato" panose="020F0502020204030203" pitchFamily="34" charset="0"/>
                          <a:cs typeface="Lato" panose="020F0502020204030203" pitchFamily="34" charset="0"/>
                        </a:rPr>
                        <a:t>roup’s</a:t>
                      </a:r>
                      <a:r>
                        <a:rPr lang="en-IN" sz="1000" noProof="0" dirty="0">
                          <a:effectLst/>
                          <a:latin typeface="Lato" panose="020F0502020204030203" pitchFamily="34" charset="0"/>
                          <a:ea typeface="Lato" panose="020F0502020204030203" pitchFamily="34" charset="0"/>
                          <a:cs typeface="Lato" panose="020F0502020204030203" pitchFamily="34" charset="0"/>
                        </a:rPr>
                        <a:t> role within Project</a:t>
                      </a:r>
                    </a:p>
                  </a:txBody>
                  <a:tcPr marL="18977" marR="18977"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100" noProof="0" dirty="0">
                          <a:effectLst/>
                          <a:latin typeface="Lato" panose="020F0502020204030203" pitchFamily="34" charset="0"/>
                          <a:ea typeface="Lato" panose="020F0502020204030203" pitchFamily="34" charset="0"/>
                          <a:cs typeface="Lato" panose="020F0502020204030203" pitchFamily="34" charset="0"/>
                        </a:rPr>
                        <a:t>Individual</a:t>
                      </a: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77" marR="18977"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000" noProof="0" dirty="0">
                          <a:effectLst/>
                          <a:latin typeface="Lato" panose="020F0502020204030203" pitchFamily="34" charset="0"/>
                          <a:ea typeface="Lato" panose="020F0502020204030203" pitchFamily="34" charset="0"/>
                          <a:cs typeface="Lato" panose="020F0502020204030203" pitchFamily="34" charset="0"/>
                        </a:rPr>
                        <a:t>Individual’s role within project</a:t>
                      </a:r>
                    </a:p>
                  </a:txBody>
                  <a:tcPr marL="18977" marR="18977"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05803">
                <a:tc>
                  <a:txBody>
                    <a:bodyPr/>
                    <a:lstStyle/>
                    <a:p>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IEA Executive committee </a:t>
                      </a:r>
                      <a:r>
                        <a:rPr lang="en-IN" sz="900" b="1" i="1" noProof="0" dirty="0">
                          <a:solidFill>
                            <a:srgbClr val="FF0000"/>
                          </a:solidFill>
                          <a:effectLst/>
                          <a:latin typeface="Lato" panose="020F0502020204030203" pitchFamily="34" charset="0"/>
                          <a:ea typeface="Calibri" panose="020F0502020204030204" pitchFamily="34" charset="0"/>
                          <a:cs typeface="Times New Roman" panose="02020603050405020304" pitchFamily="18" charset="0"/>
                        </a:rPr>
                        <a:t>I, E</a:t>
                      </a:r>
                      <a:endParaRPr lang="en-IN" sz="10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Arial" panose="020B0604020202020204" pitchFamily="34" charset="0"/>
                        <a:buChar char="•"/>
                      </a:pPr>
                      <a:r>
                        <a:rPr kumimoji="1" lang="en-IN" sz="900" i="1" kern="1200" noProof="0" dirty="0">
                          <a:solidFill>
                            <a:schemeClr val="tx1"/>
                          </a:solidFill>
                          <a:effectLst/>
                          <a:latin typeface="+mn-lt"/>
                          <a:ea typeface="+mn-ea"/>
                          <a:cs typeface="+mn-cs"/>
                        </a:rPr>
                        <a:t>Project oversight</a:t>
                      </a:r>
                      <a:endParaRPr kumimoji="1" lang="en-IN" sz="900" kern="1200" noProof="0" dirty="0">
                        <a:solidFill>
                          <a:schemeClr val="tx1"/>
                        </a:solidFill>
                        <a:effectLst/>
                        <a:latin typeface="+mn-lt"/>
                        <a:ea typeface="+mn-ea"/>
                        <a:cs typeface="+mn-cs"/>
                      </a:endParaRPr>
                    </a:p>
                    <a:p>
                      <a:pPr marL="90488" indent="-90488">
                        <a:buFont typeface="Arial" panose="020B0604020202020204" pitchFamily="34" charset="0"/>
                        <a:buChar char="•"/>
                      </a:pPr>
                      <a:r>
                        <a:rPr kumimoji="1" lang="en-IN" sz="900" i="1" kern="1200" noProof="0" dirty="0">
                          <a:solidFill>
                            <a:schemeClr val="tx1"/>
                          </a:solidFill>
                          <a:effectLst/>
                          <a:latin typeface="+mn-lt"/>
                          <a:ea typeface="+mn-ea"/>
                          <a:cs typeface="+mn-cs"/>
                        </a:rPr>
                        <a:t>High level stakeholder engagement </a:t>
                      </a:r>
                      <a:endParaRPr lang="en-IN" sz="900" noProof="0" dirty="0">
                        <a:effectLst/>
                      </a:endParaRPr>
                    </a:p>
                  </a:txBody>
                  <a:tcPr marL="18977" marR="1897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Jose Orlando Gomes </a:t>
                      </a: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Andrew Thatcher</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000" noProof="0" dirty="0">
                          <a:effectLst/>
                          <a:latin typeface="Lato" panose="020F0502020204030203" pitchFamily="34" charset="0"/>
                          <a:ea typeface="Lato" panose="020F0502020204030203" pitchFamily="34" charset="0"/>
                          <a:cs typeface="Lato" panose="020F0502020204030203" pitchFamily="34" charset="0"/>
                        </a:rPr>
                        <a:t>Initiator (A)</a:t>
                      </a:r>
                    </a:p>
                  </a:txBody>
                  <a:tcPr marL="18977" marR="189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66483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ID, PSE </a:t>
                      </a:r>
                      <a:endParaRPr lang="en-IN" sz="9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I, E, A</a:t>
                      </a: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Project facilitation together with ACED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Guidance on curriculum development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Lessons learnt from other regions (e.g. collaborative Ph.D. programme for Latin America)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b="1"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ID</a:t>
                      </a: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 Anindya Ganguli, Martin Rodriguez, Paulo Antonio Barros Oliveira, Liang Ma, Alma Maria Jennifer Gutierrez</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b="1"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PSE</a:t>
                      </a: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 Verena Nitsch, Liang Ma</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(A)</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(D)</a:t>
                      </a:r>
                    </a:p>
                    <a:p>
                      <a:pPr algn="ctr">
                        <a:lnSpc>
                          <a:spcPct val="115000"/>
                        </a:lnSpc>
                        <a:spcAft>
                          <a:spcPts val="800"/>
                        </a:spcAft>
                      </a:pP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77" marR="189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66483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ACED</a:t>
                      </a:r>
                      <a:endParaRPr lang="en-IN" sz="9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I, E, A</a:t>
                      </a: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Regional project lead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Co-ordination of ACED and IEA meetings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Co-ordinate and participation in stakeholder and curriculum workshop</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Anindya Ganguli (convenor), Frederick Tey, Swati Pal, Rauf Iqbal, </a:t>
                      </a:r>
                      <a:r>
                        <a:rPr lang="en-IN" sz="900" u="none" noProof="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Loh Ping Yeap</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(A)</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(D)</a:t>
                      </a:r>
                    </a:p>
                    <a:p>
                      <a:pPr algn="ctr">
                        <a:lnSpc>
                          <a:spcPct val="115000"/>
                        </a:lnSpc>
                        <a:spcAft>
                          <a:spcPts val="800"/>
                        </a:spcAft>
                      </a:pP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77" marR="1897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695485">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Federated Societies in the region</a:t>
                      </a:r>
                      <a:endParaRPr lang="en-IN" sz="9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D, I</a:t>
                      </a: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Collaboration on curriculum development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Identification of interested universities and associated stakeholders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Development and participation in participation in stakeholder and curriculum workshop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CES (China), HKES (Hongkong), ISE (India), PEI (Indonesia), JES (Japan), ESK (Korea), HFEM (Malaysia), HFESP (Philippines), HFESS (Singapore), EST (Taiwan), EST (Thailand)</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(D)</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(I)</a:t>
                      </a:r>
                    </a:p>
                    <a:p>
                      <a:pPr algn="ctr">
                        <a:lnSpc>
                          <a:spcPct val="115000"/>
                        </a:lnSpc>
                        <a:spcAft>
                          <a:spcPts val="800"/>
                        </a:spcAft>
                      </a:pP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77" marR="189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66483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Global Societies (HFES, CIEHF) </a:t>
                      </a:r>
                      <a:r>
                        <a:rPr lang="en-IN" sz="900" b="1" i="1" noProof="0" dirty="0">
                          <a:solidFill>
                            <a:srgbClr val="FF0000"/>
                          </a:solidFill>
                          <a:effectLst/>
                          <a:latin typeface="Lato" panose="020F0502020204030203" pitchFamily="34" charset="0"/>
                          <a:ea typeface="Calibri" panose="020F0502020204030204" pitchFamily="34" charset="0"/>
                          <a:cs typeface="Times New Roman" panose="02020603050405020304" pitchFamily="18" charset="0"/>
                        </a:rPr>
                        <a:t>E, I  </a:t>
                      </a:r>
                      <a:endPar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Guidance on curriculum development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Capacity building (PhDs trained in USA and Europe)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Participation in participation in stakeholder and curriculum workshop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HFES: Chris Reid</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CIEHF: Ben Peachy</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(E)</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(I)</a:t>
                      </a:r>
                    </a:p>
                    <a:p>
                      <a:pPr algn="ctr">
                        <a:lnSpc>
                          <a:spcPct val="115000"/>
                        </a:lnSpc>
                        <a:spcAft>
                          <a:spcPts val="800"/>
                        </a:spcAft>
                      </a:pP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77" marR="189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96986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Regional universities and academics</a:t>
                      </a:r>
                      <a:endParaRPr lang="en-IN" sz="9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E, I, A</a:t>
                      </a: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Local experts in curriculum needs (i.e. what are the needs for science and practice)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Identify relevant stakeholders for implementation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Participants in programme implementation (in various capacities)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Conducting workshops for (1) stakeholder involvement and (2) curriculum workshop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Tsinghua University</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De La Salle University</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National University of Kyushu</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University of Calcutta</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Faculty (E)</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Policy guidance (I)</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Implementation (A)</a:t>
                      </a:r>
                    </a:p>
                  </a:txBody>
                  <a:tcPr marL="18977" marR="1897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コンテンツ プレースホルダー 2">
            <a:extLst>
              <a:ext uri="{FF2B5EF4-FFF2-40B4-BE49-F238E27FC236}">
                <a16:creationId xmlns:a16="http://schemas.microsoft.com/office/drawing/2014/main" id="{50B612D7-056E-FE6A-B5CC-C414F6B73A1B}"/>
              </a:ext>
            </a:extLst>
          </p:cNvPr>
          <p:cNvSpPr txBox="1">
            <a:spLocks/>
          </p:cNvSpPr>
          <p:nvPr/>
        </p:nvSpPr>
        <p:spPr>
          <a:xfrm>
            <a:off x="1104900" y="71438"/>
            <a:ext cx="7231063" cy="588962"/>
          </a:xfrm>
          <a:prstGeom prst="rect">
            <a:avLst/>
          </a:prstGeom>
        </p:spPr>
        <p:txBody>
          <a:bodyPr>
            <a:normAutofit fontScale="77500" lnSpcReduction="20000"/>
          </a:bodyPr>
          <a:lstStyle>
            <a:lvl1pPr marL="171450" indent="-171450" algn="l" defTabSz="685800" rtl="0" eaLnBrk="1" latinLnBrk="0" hangingPunct="1">
              <a:lnSpc>
                <a:spcPct val="90000"/>
              </a:lnSpc>
              <a:spcBef>
                <a:spcPts val="750"/>
              </a:spcBef>
              <a:buFont typeface="Arial" panose="020B0604020202020204" pitchFamily="34" charset="0"/>
              <a:buChar char="•"/>
              <a:defRPr kumimoji="1" sz="2000" kern="1200">
                <a:solidFill>
                  <a:schemeClr val="tx1"/>
                </a:solidFill>
                <a:latin typeface="Calibri" panose="020F0502020204030204" pitchFamily="34" charset="0"/>
                <a:ea typeface="+mn-ea"/>
                <a:cs typeface="Calibri" panose="020F050202020403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a:lstStyle>
          <a:p>
            <a:pPr marL="0" indent="0" algn="ctr" fontAlgn="auto">
              <a:spcBef>
                <a:spcPts val="0"/>
              </a:spcBef>
              <a:spcAft>
                <a:spcPts val="1200"/>
              </a:spcAft>
              <a:buFont typeface="Arial" panose="020B0604020202020204" pitchFamily="34" charset="0"/>
              <a:buNone/>
              <a:defRPr/>
            </a:pPr>
            <a:r>
              <a:rPr lang="en-IN" sz="3200" noProof="0" dirty="0">
                <a:solidFill>
                  <a:prstClr val="black"/>
                </a:solidFill>
              </a:rPr>
              <a:t>Main stakeholders and their relationship to each other</a:t>
            </a:r>
          </a:p>
        </p:txBody>
      </p:sp>
      <p:graphicFrame>
        <p:nvGraphicFramePr>
          <p:cNvPr id="10" name="Table 9">
            <a:extLst>
              <a:ext uri="{FF2B5EF4-FFF2-40B4-BE49-F238E27FC236}">
                <a16:creationId xmlns:a16="http://schemas.microsoft.com/office/drawing/2014/main" id="{789FA533-F73B-D37F-89B1-2496715B6B58}"/>
              </a:ext>
            </a:extLst>
          </p:cNvPr>
          <p:cNvGraphicFramePr>
            <a:graphicFrameLocks noGrp="1"/>
          </p:cNvGraphicFramePr>
          <p:nvPr>
            <p:extLst>
              <p:ext uri="{D42A27DB-BD31-4B8C-83A1-F6EECF244321}">
                <p14:modId xmlns:p14="http://schemas.microsoft.com/office/powerpoint/2010/main" val="3004082630"/>
              </p:ext>
            </p:extLst>
          </p:nvPr>
        </p:nvGraphicFramePr>
        <p:xfrm>
          <a:off x="461963" y="369888"/>
          <a:ext cx="8516937" cy="4457699"/>
        </p:xfrm>
        <a:graphic>
          <a:graphicData uri="http://schemas.openxmlformats.org/drawingml/2006/table">
            <a:tbl>
              <a:tblPr firstRow="1" bandRow="1"/>
              <a:tblGrid>
                <a:gridCol w="1571831">
                  <a:extLst>
                    <a:ext uri="{9D8B030D-6E8A-4147-A177-3AD203B41FA5}">
                      <a16:colId xmlns:a16="http://schemas.microsoft.com/office/drawing/2014/main" val="20000"/>
                    </a:ext>
                  </a:extLst>
                </a:gridCol>
                <a:gridCol w="1571831">
                  <a:extLst>
                    <a:ext uri="{9D8B030D-6E8A-4147-A177-3AD203B41FA5}">
                      <a16:colId xmlns:a16="http://schemas.microsoft.com/office/drawing/2014/main" val="20001"/>
                    </a:ext>
                  </a:extLst>
                </a:gridCol>
                <a:gridCol w="1343423">
                  <a:extLst>
                    <a:ext uri="{9D8B030D-6E8A-4147-A177-3AD203B41FA5}">
                      <a16:colId xmlns:a16="http://schemas.microsoft.com/office/drawing/2014/main" val="20002"/>
                    </a:ext>
                  </a:extLst>
                </a:gridCol>
                <a:gridCol w="1464697">
                  <a:extLst>
                    <a:ext uri="{9D8B030D-6E8A-4147-A177-3AD203B41FA5}">
                      <a16:colId xmlns:a16="http://schemas.microsoft.com/office/drawing/2014/main" val="20003"/>
                    </a:ext>
                  </a:extLst>
                </a:gridCol>
                <a:gridCol w="1454406">
                  <a:extLst>
                    <a:ext uri="{9D8B030D-6E8A-4147-A177-3AD203B41FA5}">
                      <a16:colId xmlns:a16="http://schemas.microsoft.com/office/drawing/2014/main" val="20004"/>
                    </a:ext>
                  </a:extLst>
                </a:gridCol>
                <a:gridCol w="1110749">
                  <a:extLst>
                    <a:ext uri="{9D8B030D-6E8A-4147-A177-3AD203B41FA5}">
                      <a16:colId xmlns:a16="http://schemas.microsoft.com/office/drawing/2014/main" val="20005"/>
                    </a:ext>
                  </a:extLst>
                </a:gridCol>
              </a:tblGrid>
              <a:tr h="648001">
                <a:tc>
                  <a:txBody>
                    <a:bodyPr/>
                    <a:lstStyle/>
                    <a:p>
                      <a:pPr>
                        <a:lnSpc>
                          <a:spcPct val="115000"/>
                        </a:lnSpc>
                      </a:pPr>
                      <a:r>
                        <a:rPr lang="en-IN" sz="700" noProof="0" dirty="0">
                          <a:effectLst/>
                          <a:latin typeface="Calibri" panose="020F0502020204030204" pitchFamily="34" charset="0"/>
                          <a:cs typeface="Arial" panose="020B0604020202020204" pitchFamily="34" charset="0"/>
                        </a:rPr>
                        <a:t>From                                To</a:t>
                      </a: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12700" cap="flat" cmpd="sng" algn="ctr">
                      <a:solidFill>
                        <a:schemeClr val="tx1"/>
                      </a:solidFill>
                      <a:prstDash val="solid"/>
                      <a:round/>
                      <a:headEnd type="none" w="med" len="med"/>
                      <a:tailEnd type="none" w="med" len="med"/>
                    </a:lnTlToBr>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A</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Executive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B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Standing committees (ID, PSE as key drivers)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C</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IEA Network and associated societies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D</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Local Universities</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E</a:t>
                      </a:r>
                    </a:p>
                    <a:p>
                      <a:pPr algn="just">
                        <a:lnSpc>
                          <a:spcPct val="115000"/>
                        </a:lnSpc>
                        <a:spcAft>
                          <a:spcPts val="1000"/>
                        </a:spcAft>
                      </a:pPr>
                      <a:r>
                        <a:rPr lang="en-IN" sz="900" b="1" noProof="0" dirty="0">
                          <a:effectLst/>
                          <a:latin typeface="Calibri" panose="020F0502020204030204" pitchFamily="34" charset="0"/>
                          <a:ea typeface="Calibri" panose="020F0502020204030204" pitchFamily="34" charset="0"/>
                          <a:cs typeface="Arial" panose="020B0604020202020204" pitchFamily="34" charset="0"/>
                        </a:rPr>
                        <a:t>External stakeholders </a:t>
                      </a: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408369">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A</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Executive</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pPr>
                      <a:r>
                        <a:rPr lang="en-IN" sz="900" noProof="0" dirty="0">
                          <a:effectLst/>
                          <a:latin typeface="Calibri" panose="020F0502020204030204" pitchFamily="34" charset="0"/>
                          <a:cs typeface="Arial" panose="020B0604020202020204" pitchFamily="34" charset="0"/>
                        </a:rPr>
                        <a:t>Project oversight</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Facilitation of project with ACED</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Identify potential growth areas</a:t>
                      </a:r>
                    </a:p>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Support the access to relevant stakeholders (including universities, government officials, etc)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Facilitation of programme development</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b="0" noProof="0" dirty="0">
                          <a:solidFill>
                            <a:schemeClr val="tx1"/>
                          </a:solidFill>
                          <a:effectLst/>
                          <a:latin typeface="Calibri" panose="020F0502020204030204" pitchFamily="34" charset="0"/>
                          <a:ea typeface="Calibri" panose="020F0502020204030204" pitchFamily="34" charset="0"/>
                          <a:cs typeface="Arial" panose="020B0604020202020204" pitchFamily="34" charset="0"/>
                        </a:rPr>
                        <a:t>Identify demands (i.e. value-added topics and needs) within Asia</a:t>
                      </a: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External stakeholders need for stakeholder group D to implement workshop </a:t>
                      </a: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1"/>
                  </a:ext>
                </a:extLst>
              </a:tr>
              <a:tr h="676568">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B</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ID, PSE</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Guidance on IEA core competencies and relevance to local context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Promotes IEA Education programme value add and needs </a:t>
                      </a: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algn="just">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Oversight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b="0" noProof="0" dirty="0">
                          <a:solidFill>
                            <a:schemeClr val="tx1"/>
                          </a:solidFill>
                          <a:effectLst/>
                          <a:latin typeface="Calibri" panose="020F0502020204030204" pitchFamily="34" charset="0"/>
                          <a:ea typeface="Calibri" panose="020F0502020204030204" pitchFamily="34" charset="0"/>
                          <a:cs typeface="Arial" panose="020B0604020202020204" pitchFamily="34" charset="0"/>
                        </a:rPr>
                        <a:t>Identify stakeholders for implementation </a:t>
                      </a:r>
                    </a:p>
                    <a:p>
                      <a:pPr algn="l">
                        <a:lnSpc>
                          <a:spcPct val="100000"/>
                        </a:lnSpc>
                        <a:spcAft>
                          <a:spcPts val="1000"/>
                        </a:spcAft>
                      </a:pPr>
                      <a:r>
                        <a:rPr lang="en-IN" sz="900" b="0" noProof="0" dirty="0">
                          <a:solidFill>
                            <a:schemeClr val="tx1"/>
                          </a:solidFill>
                          <a:effectLst/>
                          <a:latin typeface="Calibri" panose="020F0502020204030204" pitchFamily="34" charset="0"/>
                          <a:ea typeface="Calibri" panose="020F0502020204030204" pitchFamily="34" charset="0"/>
                          <a:cs typeface="Arial" panose="020B0604020202020204" pitchFamily="34" charset="0"/>
                        </a:rPr>
                        <a:t>Workshop implementation</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Local needs and barriers identified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2"/>
                  </a:ext>
                </a:extLst>
              </a:tr>
              <a:tr h="743938">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C</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IEA Networks/Societies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1000"/>
                        </a:spcAft>
                      </a:pPr>
                      <a:r>
                        <a:rPr lang="en-IN" sz="900" noProof="0" dirty="0">
                          <a:effectLst/>
                          <a:latin typeface="Calibri" panose="020F0502020204030204" pitchFamily="34" charset="0"/>
                          <a:ea typeface="Calibri" panose="020F0502020204030204" pitchFamily="34" charset="0"/>
                          <a:cs typeface="Arial" panose="020B0604020202020204" pitchFamily="34" charset="0"/>
                        </a:rPr>
                        <a:t>Curriculum development that is contextually relevant but focused on systemic nature of HFE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Coordinate regional education programme development</a:t>
                      </a: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marL="0" marR="0" lvl="0" indent="0" algn="just" defTabSz="685800" rtl="0" eaLnBrk="1" fontAlgn="auto" latinLnBrk="0" hangingPunct="1">
                        <a:lnSpc>
                          <a:spcPct val="100000"/>
                        </a:lnSpc>
                        <a:spcBef>
                          <a:spcPts val="0"/>
                        </a:spcBef>
                        <a:spcAft>
                          <a:spcPts val="1000"/>
                        </a:spcAft>
                        <a:buClrTx/>
                        <a:buSzTx/>
                        <a:buFontTx/>
                        <a:buNone/>
                        <a:tabLst/>
                        <a:defRPr/>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Support for curriculum development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Aft>
                          <a:spcPts val="1000"/>
                        </a:spcAft>
                      </a:pP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Support CPR work to disseminate information to societies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3"/>
                  </a:ext>
                </a:extLst>
              </a:tr>
              <a:tr h="490560">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D</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Local Universities</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Identification of local needs and stakeholders for curriculum development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Collaborative HFE Ph.D programme development  for Asia</a:t>
                      </a: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Members of TCs from F/S or A/S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4"/>
                  </a:ext>
                </a:extLst>
              </a:tr>
              <a:tr h="490263">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E</a:t>
                      </a: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External stakeholders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Identification of local needs: Constraints and affordances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Key stakeholders for programme initiation </a:t>
                      </a: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extLst>
                  <a:ext uri="{0D108BD9-81ED-4DB2-BD59-A6C34878D82A}">
                    <a16:rowId xmlns:a16="http://schemas.microsoft.com/office/drawing/2014/main" val="10005"/>
                  </a:ext>
                </a:extLst>
              </a:tr>
            </a:tbl>
          </a:graphicData>
        </a:graphic>
      </p:graphicFrame>
      <p:cxnSp>
        <p:nvCxnSpPr>
          <p:cNvPr id="11" name="Straight Arrow Connector 10">
            <a:extLst>
              <a:ext uri="{FF2B5EF4-FFF2-40B4-BE49-F238E27FC236}">
                <a16:creationId xmlns:a16="http://schemas.microsoft.com/office/drawing/2014/main" id="{AF270CC4-4435-44BE-A251-029DA4CD406B}"/>
              </a:ext>
            </a:extLst>
          </p:cNvPr>
          <p:cNvCxnSpPr>
            <a:cxnSpLocks/>
          </p:cNvCxnSpPr>
          <p:nvPr/>
        </p:nvCxnSpPr>
        <p:spPr>
          <a:xfrm flipH="1">
            <a:off x="2765425" y="660400"/>
            <a:ext cx="5494338"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25B76471-4D67-D688-36A2-4051DF392B4E}"/>
              </a:ext>
            </a:extLst>
          </p:cNvPr>
          <p:cNvCxnSpPr>
            <a:cxnSpLocks/>
          </p:cNvCxnSpPr>
          <p:nvPr/>
        </p:nvCxnSpPr>
        <p:spPr>
          <a:xfrm>
            <a:off x="1736725" y="1203325"/>
            <a:ext cx="0" cy="272891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re 1">
            <a:extLst>
              <a:ext uri="{FF2B5EF4-FFF2-40B4-BE49-F238E27FC236}">
                <a16:creationId xmlns:a16="http://schemas.microsoft.com/office/drawing/2014/main" id="{77660B52-8A74-5AE2-040E-3AB6661BD5D2}"/>
              </a:ext>
            </a:extLst>
          </p:cNvPr>
          <p:cNvSpPr>
            <a:spLocks noGrp="1" noChangeArrowheads="1"/>
          </p:cNvSpPr>
          <p:nvPr>
            <p:ph type="title"/>
          </p:nvPr>
        </p:nvSpPr>
        <p:spPr>
          <a:xfrm>
            <a:off x="204788" y="-225425"/>
            <a:ext cx="8939212" cy="1104900"/>
          </a:xfrm>
        </p:spPr>
        <p:txBody>
          <a:bodyPr/>
          <a:lstStyle/>
          <a:p>
            <a:pPr eaLnBrk="1" hangingPunct="1"/>
            <a:r>
              <a:rPr lang="en-IN" sz="2000" noProof="0" dirty="0"/>
              <a:t>Development of an HFE course which will cover the IEA Core Competencies</a:t>
            </a:r>
          </a:p>
        </p:txBody>
      </p:sp>
      <p:sp>
        <p:nvSpPr>
          <p:cNvPr id="3" name="Espace réservé du texte 2">
            <a:extLst>
              <a:ext uri="{FF2B5EF4-FFF2-40B4-BE49-F238E27FC236}">
                <a16:creationId xmlns:a16="http://schemas.microsoft.com/office/drawing/2014/main" id="{FAE157B2-C931-7EF9-2E6F-20681F08B8E7}"/>
              </a:ext>
            </a:extLst>
          </p:cNvPr>
          <p:cNvSpPr>
            <a:spLocks noGrp="1"/>
          </p:cNvSpPr>
          <p:nvPr>
            <p:ph type="body" idx="1"/>
          </p:nvPr>
        </p:nvSpPr>
        <p:spPr>
          <a:xfrm>
            <a:off x="661988" y="604838"/>
            <a:ext cx="3868737" cy="369887"/>
          </a:xfrm>
          <a:solidFill>
            <a:schemeClr val="accent2">
              <a:lumMod val="40000"/>
              <a:lumOff val="60000"/>
            </a:schemeClr>
          </a:solidFill>
        </p:spPr>
        <p:txBody>
          <a:bodyPr/>
          <a:lstStyle/>
          <a:p>
            <a:pPr eaLnBrk="1" hangingPunct="1">
              <a:defRPr/>
            </a:pPr>
            <a:r>
              <a:rPr lang="en-IN" noProof="0" dirty="0"/>
              <a:t>Value-add</a:t>
            </a:r>
          </a:p>
        </p:txBody>
      </p:sp>
      <p:sp>
        <p:nvSpPr>
          <p:cNvPr id="10" name="コンテンツ プレースホルダー 3">
            <a:extLst>
              <a:ext uri="{FF2B5EF4-FFF2-40B4-BE49-F238E27FC236}">
                <a16:creationId xmlns:a16="http://schemas.microsoft.com/office/drawing/2014/main" id="{63D6A4E7-B234-4856-6CCA-54D2415E817E}"/>
              </a:ext>
            </a:extLst>
          </p:cNvPr>
          <p:cNvSpPr>
            <a:spLocks noGrp="1"/>
          </p:cNvSpPr>
          <p:nvPr>
            <p:ph sz="half" idx="2"/>
          </p:nvPr>
        </p:nvSpPr>
        <p:spPr>
          <a:xfrm>
            <a:off x="646113" y="1014413"/>
            <a:ext cx="3868737" cy="1784350"/>
          </a:xfrm>
          <a:solidFill>
            <a:schemeClr val="accent2">
              <a:lumMod val="40000"/>
              <a:lumOff val="60000"/>
            </a:schemeClr>
          </a:solidFill>
        </p:spPr>
        <p:txBody>
          <a:bodyPr rtlCol="0">
            <a:normAutofit/>
          </a:bodyPr>
          <a:lstStyle/>
          <a:p>
            <a:pPr>
              <a:defRPr/>
            </a:pPr>
            <a:r>
              <a:rPr lang="en-IN" sz="1200" noProof="0" dirty="0">
                <a:latin typeface="Verdana" panose="020B0604030504040204" pitchFamily="34" charset="0"/>
                <a:ea typeface="Verdana" panose="020B0604030504040204" pitchFamily="34" charset="0"/>
              </a:rPr>
              <a:t>Many countries have significant HFE expertise, but the basic training (educational) background of the academicians or practitioners is widely varied and often not in accordance with the concepts of High Quality HFE.</a:t>
            </a:r>
          </a:p>
          <a:p>
            <a:pPr>
              <a:defRPr/>
            </a:pPr>
            <a:r>
              <a:rPr lang="en-IN" sz="1200" noProof="0" dirty="0">
                <a:latin typeface="Verdana" panose="020B0604030504040204" pitchFamily="34" charset="0"/>
                <a:ea typeface="Verdana" panose="020B0604030504040204" pitchFamily="34" charset="0"/>
              </a:rPr>
              <a:t>Will pave the way for developing a Professional Certification System.</a:t>
            </a:r>
          </a:p>
          <a:p>
            <a:pPr marL="0" indent="0" eaLnBrk="1" fontAlgn="auto" hangingPunct="1">
              <a:spcAft>
                <a:spcPts val="0"/>
              </a:spcAft>
              <a:buFont typeface="Arial" panose="020B0604020202020204" pitchFamily="34" charset="0"/>
              <a:buNone/>
              <a:defRPr/>
            </a:pPr>
            <a:endParaRPr lang="en-IN" sz="1200" noProof="0" dirty="0">
              <a:solidFill>
                <a:srgbClr val="666666"/>
              </a:solidFill>
              <a:latin typeface="Verdana" panose="020B0604030504040204" pitchFamily="34" charset="0"/>
              <a:ea typeface="Verdana" panose="020B0604030504040204" pitchFamily="34" charset="0"/>
            </a:endParaRPr>
          </a:p>
          <a:p>
            <a:pPr marL="0" indent="0" algn="just" eaLnBrk="1" fontAlgn="auto" hangingPunct="1">
              <a:spcBef>
                <a:spcPts val="0"/>
              </a:spcBef>
              <a:spcAft>
                <a:spcPts val="0"/>
              </a:spcAft>
              <a:buFont typeface="Arial" panose="020B0604020202020204" pitchFamily="34" charset="0"/>
              <a:buNone/>
              <a:defRPr/>
            </a:pPr>
            <a:endParaRPr lang="en-IN" sz="1200" noProof="0" dirty="0">
              <a:latin typeface="Verdana" panose="020B0604030504040204" pitchFamily="34" charset="0"/>
            </a:endParaRPr>
          </a:p>
        </p:txBody>
      </p:sp>
      <p:sp>
        <p:nvSpPr>
          <p:cNvPr id="12293" name="Espace réservé du texte 3">
            <a:extLst>
              <a:ext uri="{FF2B5EF4-FFF2-40B4-BE49-F238E27FC236}">
                <a16:creationId xmlns:a16="http://schemas.microsoft.com/office/drawing/2014/main" id="{B4F55626-9EF8-73EC-F0E8-0602F22408B3}"/>
              </a:ext>
            </a:extLst>
          </p:cNvPr>
          <p:cNvSpPr>
            <a:spLocks noGrp="1" noChangeArrowheads="1"/>
          </p:cNvSpPr>
          <p:nvPr>
            <p:ph type="body" sz="quarter" idx="3"/>
          </p:nvPr>
        </p:nvSpPr>
        <p:spPr>
          <a:xfrm>
            <a:off x="4641850" y="590550"/>
            <a:ext cx="4019550" cy="392113"/>
          </a:xfrm>
          <a:solidFill>
            <a:srgbClr val="66FF99"/>
          </a:solidFill>
        </p:spPr>
        <p:txBody>
          <a:bodyPr/>
          <a:lstStyle/>
          <a:p>
            <a:pPr eaLnBrk="1" hangingPunct="1"/>
            <a:r>
              <a:rPr lang="en-IN" noProof="0" dirty="0"/>
              <a:t>Alignment with IEA Goals</a:t>
            </a:r>
            <a:endParaRPr lang="en-IN" noProof="0" dirty="0">
              <a:ea typeface="メイリオ" panose="020B0604030504040204" pitchFamily="34" charset="-128"/>
            </a:endParaRPr>
          </a:p>
        </p:txBody>
      </p:sp>
      <p:sp>
        <p:nvSpPr>
          <p:cNvPr id="12294" name="Espace réservé du contenu 4">
            <a:extLst>
              <a:ext uri="{FF2B5EF4-FFF2-40B4-BE49-F238E27FC236}">
                <a16:creationId xmlns:a16="http://schemas.microsoft.com/office/drawing/2014/main" id="{5A489692-5326-37AF-F189-41B30DFF3DF3}"/>
              </a:ext>
            </a:extLst>
          </p:cNvPr>
          <p:cNvSpPr>
            <a:spLocks noGrp="1" noChangeArrowheads="1"/>
          </p:cNvSpPr>
          <p:nvPr>
            <p:ph sz="quarter" idx="4"/>
          </p:nvPr>
        </p:nvSpPr>
        <p:spPr>
          <a:xfrm>
            <a:off x="4645025" y="1014413"/>
            <a:ext cx="4019550" cy="1784350"/>
          </a:xfrm>
          <a:solidFill>
            <a:srgbClr val="66FF99"/>
          </a:solidFill>
        </p:spPr>
        <p:txBody>
          <a:bodyPr/>
          <a:lstStyle/>
          <a:p>
            <a:pPr eaLnBrk="1" hangingPunct="1"/>
            <a:r>
              <a:rPr lang="en-IN" sz="1100" noProof="0" dirty="0">
                <a:latin typeface="Verdana" panose="020B0604030504040204" pitchFamily="34" charset="0"/>
                <a:ea typeface="メイリオ" panose="020B0604030504040204" pitchFamily="34" charset="-128"/>
              </a:rPr>
              <a:t>Increase stakeholder engagement (Policy 1)</a:t>
            </a:r>
          </a:p>
          <a:p>
            <a:pPr eaLnBrk="1" hangingPunct="1"/>
            <a:r>
              <a:rPr lang="en-IN" sz="1100" noProof="0" dirty="0">
                <a:latin typeface="Verdana" panose="020B0604030504040204" pitchFamily="34" charset="0"/>
                <a:ea typeface="メイリオ" panose="020B0604030504040204" pitchFamily="34" charset="-128"/>
              </a:rPr>
              <a:t>Reinforce collaboration within the regional HFE network (ACED) (Policy 2)</a:t>
            </a:r>
          </a:p>
          <a:p>
            <a:pPr eaLnBrk="1" hangingPunct="1"/>
            <a:r>
              <a:rPr lang="en-IN" sz="1100" noProof="0" dirty="0">
                <a:latin typeface="Verdana" panose="020B0604030504040204" pitchFamily="34" charset="0"/>
                <a:ea typeface="メイリオ" panose="020B0604030504040204" pitchFamily="34" charset="-128"/>
              </a:rPr>
              <a:t>Contribute to the development of science and practice of HFE in the region (Policy 3)</a:t>
            </a:r>
          </a:p>
          <a:p>
            <a:pPr eaLnBrk="1" hangingPunct="1"/>
            <a:r>
              <a:rPr lang="en-IN" sz="1100" noProof="0" dirty="0">
                <a:latin typeface="Verdana" panose="020B0604030504040204" pitchFamily="34" charset="0"/>
                <a:ea typeface="メイリオ" panose="020B0604030504040204" pitchFamily="34" charset="-128"/>
              </a:rPr>
              <a:t>To enhance the contribution IEA in promoting HFE Education (Policy 4)</a:t>
            </a:r>
          </a:p>
          <a:p>
            <a:pPr eaLnBrk="1" hangingPunct="1"/>
            <a:r>
              <a:rPr lang="en-IN" sz="1100" noProof="0" dirty="0">
                <a:latin typeface="Verdana" panose="020B0604030504040204" pitchFamily="34" charset="0"/>
                <a:ea typeface="メイリオ" panose="020B0604030504040204" pitchFamily="34" charset="-128"/>
              </a:rPr>
              <a:t>Maintain a future focus for the development of HFE in the Asia region (Policy 7) </a:t>
            </a:r>
            <a:endParaRPr lang="en-IN" sz="1100" noProof="0" dirty="0">
              <a:ea typeface="メイリオ" panose="020B0604030504040204" pitchFamily="34" charset="-128"/>
            </a:endParaRPr>
          </a:p>
        </p:txBody>
      </p:sp>
      <p:sp>
        <p:nvSpPr>
          <p:cNvPr id="12295" name="Espace réservé du texte 2">
            <a:extLst>
              <a:ext uri="{FF2B5EF4-FFF2-40B4-BE49-F238E27FC236}">
                <a16:creationId xmlns:a16="http://schemas.microsoft.com/office/drawing/2014/main" id="{FD530512-36BD-B021-58AA-06744A2A1800}"/>
              </a:ext>
            </a:extLst>
          </p:cNvPr>
          <p:cNvSpPr txBox="1">
            <a:spLocks noChangeArrowheads="1"/>
          </p:cNvSpPr>
          <p:nvPr/>
        </p:nvSpPr>
        <p:spPr bwMode="auto">
          <a:xfrm>
            <a:off x="661988" y="2933700"/>
            <a:ext cx="3868737" cy="417513"/>
          </a:xfrm>
          <a:prstGeom prst="rect">
            <a:avLst/>
          </a:prstGeom>
          <a:solidFill>
            <a:srgbClr val="DAD4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b"/>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34290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68580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0287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3716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18288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2860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7432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2004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 typeface="Arial" panose="020B0604020202020204" pitchFamily="34" charset="0"/>
              <a:buNone/>
            </a:pPr>
            <a:r>
              <a:rPr lang="en-IN" sz="1800" b="1" noProof="0" dirty="0"/>
              <a:t>Stakeholder Needs to be met</a:t>
            </a:r>
          </a:p>
        </p:txBody>
      </p:sp>
      <p:sp>
        <p:nvSpPr>
          <p:cNvPr id="6152" name="コンテンツ プレースホルダー 3">
            <a:extLst>
              <a:ext uri="{FF2B5EF4-FFF2-40B4-BE49-F238E27FC236}">
                <a16:creationId xmlns:a16="http://schemas.microsoft.com/office/drawing/2014/main" id="{2EA48B22-B2B2-331E-D48A-573DA24286BB}"/>
              </a:ext>
            </a:extLst>
          </p:cNvPr>
          <p:cNvSpPr txBox="1">
            <a:spLocks noChangeArrowheads="1"/>
          </p:cNvSpPr>
          <p:nvPr/>
        </p:nvSpPr>
        <p:spPr bwMode="auto">
          <a:xfrm>
            <a:off x="646113" y="3389313"/>
            <a:ext cx="3868737" cy="1311275"/>
          </a:xfrm>
          <a:prstGeom prst="rect">
            <a:avLst/>
          </a:prstGeom>
          <a:solidFill>
            <a:srgbClr val="DAD454"/>
          </a:solidFill>
          <a:ln>
            <a:noFill/>
          </a:ln>
        </p:spPr>
        <p:txBody>
          <a:bodyPr/>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marL="285750" indent="-285750">
              <a:spcAft>
                <a:spcPts val="0"/>
              </a:spcAft>
              <a:defRPr/>
            </a:pPr>
            <a:r>
              <a:rPr lang="en-IN" sz="1100" kern="100" noProof="0" dirty="0">
                <a:latin typeface="Verdana" panose="020B0604030504040204" pitchFamily="34" charset="0"/>
                <a:ea typeface="Verdana" panose="020B0604030504040204" pitchFamily="34" charset="0"/>
                <a:cs typeface="Arial" panose="020B0604020202020204" pitchFamily="34" charset="0"/>
              </a:rPr>
              <a:t>Initiation of a stand alone HFE course aligned to the IEA Core Competencies and in accordance with the concepts of High Quality HFE. </a:t>
            </a:r>
          </a:p>
          <a:p>
            <a:pPr marL="285750" indent="-285750">
              <a:spcAft>
                <a:spcPts val="0"/>
              </a:spcAft>
              <a:defRPr/>
            </a:pPr>
            <a:r>
              <a:rPr lang="en-IN" sz="1100" kern="100" noProof="0" dirty="0">
                <a:latin typeface="Verdana" panose="020B0604030504040204" pitchFamily="34" charset="0"/>
                <a:ea typeface="Verdana" panose="020B0604030504040204" pitchFamily="34" charset="0"/>
                <a:cs typeface="Arial" panose="020B0604020202020204" pitchFamily="34" charset="0"/>
              </a:rPr>
              <a:t>Those who complete the course will fulfil a minimum standard of HFE competency, and  can proceed to Professional Certification</a:t>
            </a:r>
          </a:p>
          <a:p>
            <a:pPr eaLnBrk="1" hangingPunct="1">
              <a:buFont typeface="Arial" panose="020B0604020202020204" pitchFamily="34" charset="0"/>
              <a:buNone/>
              <a:defRPr/>
            </a:pPr>
            <a:endParaRPr lang="en-IN" sz="1600" noProof="0" dirty="0">
              <a:latin typeface="Verdana" panose="020B0604030504040204" pitchFamily="34" charset="0"/>
            </a:endParaRPr>
          </a:p>
        </p:txBody>
      </p:sp>
      <p:sp>
        <p:nvSpPr>
          <p:cNvPr id="12297" name="Espace réservé du texte 3">
            <a:extLst>
              <a:ext uri="{FF2B5EF4-FFF2-40B4-BE49-F238E27FC236}">
                <a16:creationId xmlns:a16="http://schemas.microsoft.com/office/drawing/2014/main" id="{8E1C28A8-E530-7C52-E89A-B4A154A3FF75}"/>
              </a:ext>
            </a:extLst>
          </p:cNvPr>
          <p:cNvSpPr txBox="1">
            <a:spLocks noChangeArrowheads="1"/>
          </p:cNvSpPr>
          <p:nvPr/>
        </p:nvSpPr>
        <p:spPr bwMode="auto">
          <a:xfrm>
            <a:off x="4641850" y="2947988"/>
            <a:ext cx="4022725" cy="403225"/>
          </a:xfrm>
          <a:prstGeom prst="rect">
            <a:avLst/>
          </a:prstGeom>
          <a:solidFill>
            <a:srgbClr val="79D9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b"/>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34290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68580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0287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3716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18288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2860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7432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2004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lnSpc>
                <a:spcPct val="100000"/>
              </a:lnSpc>
              <a:spcBef>
                <a:spcPct val="0"/>
              </a:spcBef>
              <a:buFont typeface="Arial" panose="020B0604020202020204" pitchFamily="34" charset="0"/>
              <a:buNone/>
            </a:pPr>
            <a:r>
              <a:rPr lang="en-IN" sz="1800" b="1" noProof="0" dirty="0"/>
              <a:t>Project outline including status </a:t>
            </a:r>
          </a:p>
        </p:txBody>
      </p:sp>
      <p:sp>
        <p:nvSpPr>
          <p:cNvPr id="18442" name="Espace réservé du contenu 4">
            <a:extLst>
              <a:ext uri="{FF2B5EF4-FFF2-40B4-BE49-F238E27FC236}">
                <a16:creationId xmlns:a16="http://schemas.microsoft.com/office/drawing/2014/main" id="{B8DC15AD-84A4-08DA-5272-34C2277D96FB}"/>
              </a:ext>
            </a:extLst>
          </p:cNvPr>
          <p:cNvSpPr txBox="1">
            <a:spLocks noChangeArrowheads="1"/>
          </p:cNvSpPr>
          <p:nvPr/>
        </p:nvSpPr>
        <p:spPr bwMode="auto">
          <a:xfrm>
            <a:off x="4641850" y="3389313"/>
            <a:ext cx="4022756" cy="1311275"/>
          </a:xfrm>
          <a:prstGeom prst="rect">
            <a:avLst/>
          </a:prstGeom>
          <a:solidFill>
            <a:srgbClr val="79D9D7"/>
          </a:solidFill>
          <a:ln>
            <a:noFill/>
          </a:ln>
        </p:spPr>
        <p:txBody>
          <a:bodyPr/>
          <a:lstStyle>
            <a:lvl1pPr marL="171450" indent="-171450"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spcBef>
                <a:spcPct val="0"/>
              </a:spcBef>
              <a:defRPr/>
            </a:pPr>
            <a:r>
              <a:rPr lang="en-IN" sz="1100" b="1" noProof="0" dirty="0">
                <a:highlight>
                  <a:srgbClr val="00FF00"/>
                </a:highlight>
                <a:latin typeface="Verdana" panose="020B0604030504040204" pitchFamily="34" charset="0"/>
              </a:rPr>
              <a:t>Formation of a working group.</a:t>
            </a:r>
          </a:p>
          <a:p>
            <a:pPr eaLnBrk="1" hangingPunct="1">
              <a:spcBef>
                <a:spcPct val="0"/>
              </a:spcBef>
              <a:defRPr/>
            </a:pPr>
            <a:r>
              <a:rPr lang="en-IN" sz="1100" b="1" noProof="0" dirty="0">
                <a:highlight>
                  <a:srgbClr val="00FF00"/>
                </a:highlight>
                <a:latin typeface="Verdana" panose="020B0604030504040204" pitchFamily="34" charset="0"/>
              </a:rPr>
              <a:t>Liaison with individual experts, educational and other institutions, Federated Societies, IEA Regional Networks </a:t>
            </a:r>
          </a:p>
          <a:p>
            <a:pPr eaLnBrk="1" hangingPunct="1">
              <a:spcBef>
                <a:spcPct val="0"/>
              </a:spcBef>
              <a:defRPr/>
            </a:pPr>
            <a:r>
              <a:rPr lang="en-IN" sz="1100" b="1" noProof="0" dirty="0">
                <a:highlight>
                  <a:srgbClr val="FFFF00"/>
                </a:highlight>
                <a:latin typeface="Verdana" panose="020B0604030504040204" pitchFamily="34" charset="0"/>
              </a:rPr>
              <a:t>Identify modalities (platform, administrative structure, course structure, hybrid, fees, etc.)</a:t>
            </a:r>
          </a:p>
          <a:p>
            <a:pPr eaLnBrk="1" hangingPunct="1">
              <a:spcBef>
                <a:spcPct val="0"/>
              </a:spcBef>
              <a:defRPr/>
            </a:pPr>
            <a:r>
              <a:rPr lang="en-IN" sz="1100" noProof="0" dirty="0">
                <a:latin typeface="Verdana" panose="020B0604030504040204" pitchFamily="34" charset="0"/>
              </a:rPr>
              <a:t>Identify faculty, Develop curriculum</a:t>
            </a:r>
          </a:p>
          <a:p>
            <a:pPr eaLnBrk="1" hangingPunct="1">
              <a:spcBef>
                <a:spcPct val="0"/>
              </a:spcBef>
              <a:defRPr/>
            </a:pPr>
            <a:r>
              <a:rPr lang="en-IN" sz="1100" noProof="0" dirty="0">
                <a:latin typeface="Verdana" panose="020B0604030504040204" pitchFamily="34" charset="0"/>
              </a:rPr>
              <a:t>Launch programme</a:t>
            </a:r>
            <a:endParaRPr lang="en-IN" sz="1800" noProof="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BC790E2-FAB7-721D-B5F9-3B8C7267DC6C}"/>
              </a:ext>
            </a:extLst>
          </p:cNvPr>
          <p:cNvSpPr>
            <a:spLocks noGrp="1"/>
          </p:cNvSpPr>
          <p:nvPr>
            <p:ph type="title"/>
          </p:nvPr>
        </p:nvSpPr>
        <p:spPr>
          <a:xfrm>
            <a:off x="628650" y="-77788"/>
            <a:ext cx="7886700" cy="790576"/>
          </a:xfrm>
        </p:spPr>
        <p:txBody>
          <a:bodyPr rtlCol="0">
            <a:normAutofit fontScale="90000"/>
          </a:bodyPr>
          <a:lstStyle/>
          <a:p>
            <a:pPr algn="ctr" eaLnBrk="1" fontAlgn="auto" hangingPunct="1">
              <a:spcAft>
                <a:spcPts val="0"/>
              </a:spcAft>
              <a:defRPr/>
            </a:pPr>
            <a:r>
              <a:rPr lang="en-IN" sz="2800" noProof="0" dirty="0">
                <a:solidFill>
                  <a:schemeClr val="tx1">
                    <a:lumMod val="75000"/>
                    <a:lumOff val="25000"/>
                  </a:schemeClr>
                </a:solidFill>
              </a:rPr>
              <a:t>What stakeholders are involved in project &amp; how?</a:t>
            </a:r>
          </a:p>
        </p:txBody>
      </p:sp>
      <p:graphicFrame>
        <p:nvGraphicFramePr>
          <p:cNvPr id="5" name="Table 4">
            <a:extLst>
              <a:ext uri="{FF2B5EF4-FFF2-40B4-BE49-F238E27FC236}">
                <a16:creationId xmlns:a16="http://schemas.microsoft.com/office/drawing/2014/main" id="{C781B942-EAEF-7959-63B0-85219AF817B7}"/>
              </a:ext>
            </a:extLst>
          </p:cNvPr>
          <p:cNvGraphicFramePr>
            <a:graphicFrameLocks noGrp="1"/>
          </p:cNvGraphicFramePr>
          <p:nvPr>
            <p:extLst>
              <p:ext uri="{D42A27DB-BD31-4B8C-83A1-F6EECF244321}">
                <p14:modId xmlns:p14="http://schemas.microsoft.com/office/powerpoint/2010/main" val="2531697758"/>
              </p:ext>
            </p:extLst>
          </p:nvPr>
        </p:nvGraphicFramePr>
        <p:xfrm>
          <a:off x="430213" y="444500"/>
          <a:ext cx="8359775" cy="4329017"/>
        </p:xfrm>
        <a:graphic>
          <a:graphicData uri="http://schemas.openxmlformats.org/drawingml/2006/table">
            <a:tbl>
              <a:tblPr firstRow="1" firstCol="1" bandRow="1">
                <a:tableStyleId>{69012ECD-51FC-41F1-AA8D-1B2483CD663E}</a:tableStyleId>
              </a:tblPr>
              <a:tblGrid>
                <a:gridCol w="1043951">
                  <a:extLst>
                    <a:ext uri="{9D8B030D-6E8A-4147-A177-3AD203B41FA5}">
                      <a16:colId xmlns:a16="http://schemas.microsoft.com/office/drawing/2014/main" val="20000"/>
                    </a:ext>
                  </a:extLst>
                </a:gridCol>
                <a:gridCol w="3135937">
                  <a:extLst>
                    <a:ext uri="{9D8B030D-6E8A-4147-A177-3AD203B41FA5}">
                      <a16:colId xmlns:a16="http://schemas.microsoft.com/office/drawing/2014/main" val="20001"/>
                    </a:ext>
                  </a:extLst>
                </a:gridCol>
                <a:gridCol w="2636631">
                  <a:extLst>
                    <a:ext uri="{9D8B030D-6E8A-4147-A177-3AD203B41FA5}">
                      <a16:colId xmlns:a16="http://schemas.microsoft.com/office/drawing/2014/main" val="20002"/>
                    </a:ext>
                  </a:extLst>
                </a:gridCol>
                <a:gridCol w="1543256">
                  <a:extLst>
                    <a:ext uri="{9D8B030D-6E8A-4147-A177-3AD203B41FA5}">
                      <a16:colId xmlns:a16="http://schemas.microsoft.com/office/drawing/2014/main" val="20003"/>
                    </a:ext>
                  </a:extLst>
                </a:gridCol>
              </a:tblGrid>
              <a:tr h="363368">
                <a:tc>
                  <a:txBody>
                    <a:bodyPr/>
                    <a:lstStyle/>
                    <a:p>
                      <a:pPr algn="ctr">
                        <a:lnSpc>
                          <a:spcPct val="115000"/>
                        </a:lnSpc>
                        <a:spcAft>
                          <a:spcPts val="800"/>
                        </a:spcAft>
                      </a:pPr>
                      <a:r>
                        <a:rPr lang="en-IN" sz="1100" noProof="0" dirty="0">
                          <a:effectLst/>
                          <a:latin typeface="Lato" panose="020F0502020204030203" pitchFamily="34" charset="0"/>
                          <a:ea typeface="Lato" panose="020F0502020204030203" pitchFamily="34" charset="0"/>
                          <a:cs typeface="Lato" panose="020F0502020204030203" pitchFamily="34" charset="0"/>
                        </a:rPr>
                        <a:t>Group </a:t>
                      </a:r>
                      <a:r>
                        <a:rPr lang="en-IN" sz="1000" noProof="0" dirty="0">
                          <a:effectLst/>
                          <a:latin typeface="Lato" panose="020F0502020204030203" pitchFamily="34" charset="0"/>
                          <a:ea typeface="Lato" panose="020F0502020204030203" pitchFamily="34" charset="0"/>
                          <a:cs typeface="Lato" panose="020F0502020204030203" pitchFamily="34" charset="0"/>
                        </a:rPr>
                        <a:t>+ category*</a:t>
                      </a:r>
                    </a:p>
                  </a:txBody>
                  <a:tcPr marL="18977" marR="18977"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000" noProof="0" dirty="0">
                          <a:effectLst/>
                          <a:latin typeface="Lato" panose="020F0502020204030203" pitchFamily="34" charset="0"/>
                          <a:ea typeface="Lato" panose="020F0502020204030203" pitchFamily="34" charset="0"/>
                          <a:cs typeface="Lato" panose="020F0502020204030203" pitchFamily="34" charset="0"/>
                        </a:rPr>
                        <a:t>G</a:t>
                      </a:r>
                      <a:r>
                        <a:rPr lang="en-IN" sz="1100" noProof="0" dirty="0">
                          <a:effectLst/>
                          <a:latin typeface="Lato" panose="020F0502020204030203" pitchFamily="34" charset="0"/>
                          <a:ea typeface="Lato" panose="020F0502020204030203" pitchFamily="34" charset="0"/>
                          <a:cs typeface="Lato" panose="020F0502020204030203" pitchFamily="34" charset="0"/>
                        </a:rPr>
                        <a:t>roup’s</a:t>
                      </a:r>
                      <a:r>
                        <a:rPr lang="en-IN" sz="1000" noProof="0" dirty="0">
                          <a:effectLst/>
                          <a:latin typeface="Lato" panose="020F0502020204030203" pitchFamily="34" charset="0"/>
                          <a:ea typeface="Lato" panose="020F0502020204030203" pitchFamily="34" charset="0"/>
                          <a:cs typeface="Lato" panose="020F0502020204030203" pitchFamily="34" charset="0"/>
                        </a:rPr>
                        <a:t> role within Project</a:t>
                      </a:r>
                    </a:p>
                  </a:txBody>
                  <a:tcPr marL="18977" marR="18977"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100" noProof="0" dirty="0">
                          <a:effectLst/>
                          <a:latin typeface="Lato" panose="020F0502020204030203" pitchFamily="34" charset="0"/>
                          <a:ea typeface="Lato" panose="020F0502020204030203" pitchFamily="34" charset="0"/>
                          <a:cs typeface="Lato" panose="020F0502020204030203" pitchFamily="34" charset="0"/>
                        </a:rPr>
                        <a:t>Individual</a:t>
                      </a: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77" marR="18977"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000" noProof="0" dirty="0">
                          <a:effectLst/>
                          <a:latin typeface="Lato" panose="020F0502020204030203" pitchFamily="34" charset="0"/>
                          <a:ea typeface="Lato" panose="020F0502020204030203" pitchFamily="34" charset="0"/>
                          <a:cs typeface="Lato" panose="020F0502020204030203" pitchFamily="34" charset="0"/>
                        </a:rPr>
                        <a:t>Individual’s role within project</a:t>
                      </a:r>
                    </a:p>
                  </a:txBody>
                  <a:tcPr marL="18977" marR="18977"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05803">
                <a:tc>
                  <a:txBody>
                    <a:bodyPr/>
                    <a:lstStyle/>
                    <a:p>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IEA Executive committee </a:t>
                      </a:r>
                      <a:r>
                        <a:rPr lang="en-IN" sz="900" b="1" i="1" noProof="0" dirty="0">
                          <a:solidFill>
                            <a:srgbClr val="FF0000"/>
                          </a:solidFill>
                          <a:effectLst/>
                          <a:latin typeface="Lato" panose="020F0502020204030203" pitchFamily="34" charset="0"/>
                          <a:ea typeface="Calibri" panose="020F0502020204030204" pitchFamily="34" charset="0"/>
                          <a:cs typeface="Times New Roman" panose="02020603050405020304" pitchFamily="18" charset="0"/>
                        </a:rPr>
                        <a:t>I, E</a:t>
                      </a:r>
                      <a:endParaRPr lang="en-IN" sz="10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Arial" panose="020B0604020202020204" pitchFamily="34" charset="0"/>
                        <a:buChar char="•"/>
                      </a:pPr>
                      <a:r>
                        <a:rPr kumimoji="1" lang="en-IN" sz="900" i="1" kern="1200" noProof="0" dirty="0">
                          <a:solidFill>
                            <a:schemeClr val="tx1"/>
                          </a:solidFill>
                          <a:effectLst/>
                          <a:latin typeface="+mn-lt"/>
                          <a:ea typeface="+mn-ea"/>
                          <a:cs typeface="+mn-cs"/>
                        </a:rPr>
                        <a:t>Project oversight</a:t>
                      </a:r>
                      <a:endParaRPr kumimoji="1" lang="en-IN" sz="900" kern="1200" noProof="0" dirty="0">
                        <a:solidFill>
                          <a:schemeClr val="tx1"/>
                        </a:solidFill>
                        <a:effectLst/>
                        <a:latin typeface="+mn-lt"/>
                        <a:ea typeface="+mn-ea"/>
                        <a:cs typeface="+mn-cs"/>
                      </a:endParaRPr>
                    </a:p>
                    <a:p>
                      <a:pPr marL="90488" indent="-90488">
                        <a:buFont typeface="Arial" panose="020B0604020202020204" pitchFamily="34" charset="0"/>
                        <a:buChar char="•"/>
                      </a:pPr>
                      <a:r>
                        <a:rPr kumimoji="1" lang="en-IN" sz="900" i="1" kern="1200" noProof="0" dirty="0">
                          <a:solidFill>
                            <a:schemeClr val="tx1"/>
                          </a:solidFill>
                          <a:effectLst/>
                          <a:latin typeface="+mn-lt"/>
                          <a:ea typeface="+mn-ea"/>
                          <a:cs typeface="+mn-cs"/>
                        </a:rPr>
                        <a:t>High level stakeholder engagement </a:t>
                      </a:r>
                      <a:endParaRPr lang="en-IN" sz="900" noProof="0" dirty="0">
                        <a:effectLst/>
                      </a:endParaRPr>
                    </a:p>
                  </a:txBody>
                  <a:tcPr marL="18977" marR="1897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Jose Orlando Gomes </a:t>
                      </a: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Andrew Thatcher</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000" noProof="0" dirty="0">
                          <a:effectLst/>
                          <a:latin typeface="Lato" panose="020F0502020204030203" pitchFamily="34" charset="0"/>
                          <a:ea typeface="Lato" panose="020F0502020204030203" pitchFamily="34" charset="0"/>
                          <a:cs typeface="Lato" panose="020F0502020204030203" pitchFamily="34" charset="0"/>
                        </a:rPr>
                        <a:t>Initiator (A)</a:t>
                      </a:r>
                    </a:p>
                  </a:txBody>
                  <a:tcPr marL="18977" marR="189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66483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ID, PSE</a:t>
                      </a:r>
                      <a:endParaRPr lang="en-IN" sz="9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I, E, A</a:t>
                      </a: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Project facilitation together with ACED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Guidance on curriculum development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Lessons learnt from other regions (e.g. collaborative Ph.D. programme for Latin America)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b="1"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ID</a:t>
                      </a: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 Anindya Ganguli, Martin Rodriguez, Paulo Antonio Barros Oliveira, Liang Ma, Alma Maria Jennifer Gutierrez</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b="1"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PSE</a:t>
                      </a: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 Verena Nitsch, Liang Ma</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(A)</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(D)</a:t>
                      </a:r>
                    </a:p>
                    <a:p>
                      <a:pPr algn="ctr">
                        <a:lnSpc>
                          <a:spcPct val="115000"/>
                        </a:lnSpc>
                        <a:spcAft>
                          <a:spcPts val="800"/>
                        </a:spcAft>
                      </a:pP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77" marR="189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66483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ACED</a:t>
                      </a:r>
                      <a:endParaRPr lang="en-IN" sz="9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I, E, A</a:t>
                      </a: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Regional project lead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Co-ordination of ACED and IEA meetings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Co-ordinate and participation in stakeholder and curriculum workshop</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Anindya Ganguli (convenor), Frederick Tey, Swati Pal, Rauf Iqbal, </a:t>
                      </a:r>
                      <a:r>
                        <a:rPr lang="en-IN" sz="900" u="none" noProof="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Loh Ping Yeap</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(A)</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(D)</a:t>
                      </a:r>
                    </a:p>
                    <a:p>
                      <a:pPr algn="ctr">
                        <a:lnSpc>
                          <a:spcPct val="115000"/>
                        </a:lnSpc>
                        <a:spcAft>
                          <a:spcPts val="800"/>
                        </a:spcAft>
                      </a:pP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77" marR="1897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695485">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Federated Societies in the region</a:t>
                      </a:r>
                      <a:endParaRPr lang="en-IN" sz="9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D, I</a:t>
                      </a: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Collaboration on curriculum development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Identification of interested universities and associated stakeholders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Development and participation in participation in stakeholder and curriculum workshop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CES (China), HKES (Hongkong), ISE (India), PEI (Indonesia), JES (Japan), ESK (Korea), HFEM (Malaysia), HFESP (Philippines), HFESS (Singapore), EST (Taiwan), EST (Thailand)</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(D)</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(I)</a:t>
                      </a:r>
                    </a:p>
                    <a:p>
                      <a:pPr algn="ctr">
                        <a:lnSpc>
                          <a:spcPct val="115000"/>
                        </a:lnSpc>
                        <a:spcAft>
                          <a:spcPts val="800"/>
                        </a:spcAft>
                      </a:pP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77" marR="189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66483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Global Societies (HFES, CIEHF) </a:t>
                      </a:r>
                      <a:r>
                        <a:rPr lang="en-IN" sz="900" b="1" i="1" noProof="0" dirty="0">
                          <a:solidFill>
                            <a:srgbClr val="FF0000"/>
                          </a:solidFill>
                          <a:effectLst/>
                          <a:latin typeface="Lato" panose="020F0502020204030203" pitchFamily="34" charset="0"/>
                          <a:ea typeface="Calibri" panose="020F0502020204030204" pitchFamily="34" charset="0"/>
                          <a:cs typeface="Times New Roman" panose="02020603050405020304" pitchFamily="18" charset="0"/>
                        </a:rPr>
                        <a:t>E, I  </a:t>
                      </a:r>
                      <a:endPar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Guidance on curriculum development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Capacity building (PhDs trained in USA and Europe)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Participation in participation in stakeholder and curriculum workshop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HFES: Chris Reid</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CIEHF: Ben Peachy</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(E)</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(I)</a:t>
                      </a:r>
                    </a:p>
                    <a:p>
                      <a:pPr algn="ctr">
                        <a:lnSpc>
                          <a:spcPct val="115000"/>
                        </a:lnSpc>
                        <a:spcAft>
                          <a:spcPts val="800"/>
                        </a:spcAft>
                      </a:pP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77" marR="189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96986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Regional universities and academics</a:t>
                      </a:r>
                      <a:endParaRPr lang="en-IN" sz="9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E, I, A</a:t>
                      </a: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Local experts in curriculum needs (i.e. what are the needs for science and practice)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Identify relevant stakeholders for implementation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Participants in programme implementation (in various capacities)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Conducting workshops for (1) stakeholder involvement and (2) curriculum workshop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Tsinghua University</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De La Salle University </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National University of Kyushu</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University of Calcutta</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Faculty (E)</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Policy guidance (I)</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Implementation (A)</a:t>
                      </a:r>
                    </a:p>
                  </a:txBody>
                  <a:tcPr marL="18977" marR="1897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14384" name="ZoneTexte 2">
            <a:extLst>
              <a:ext uri="{FF2B5EF4-FFF2-40B4-BE49-F238E27FC236}">
                <a16:creationId xmlns:a16="http://schemas.microsoft.com/office/drawing/2014/main" id="{73982DC6-C89C-E2B2-E601-4E7CF06D38A8}"/>
              </a:ext>
            </a:extLst>
          </p:cNvPr>
          <p:cNvSpPr txBox="1">
            <a:spLocks noChangeArrowheads="1"/>
          </p:cNvSpPr>
          <p:nvPr/>
        </p:nvSpPr>
        <p:spPr bwMode="auto">
          <a:xfrm>
            <a:off x="2306638" y="4773613"/>
            <a:ext cx="53895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r>
              <a:rPr lang="en-IN" noProof="0" dirty="0"/>
              <a:t>*</a:t>
            </a:r>
            <a:r>
              <a:rPr lang="en-IN" sz="1400" noProof="0" dirty="0"/>
              <a:t>Categories are indicated by letters: </a:t>
            </a:r>
            <a:r>
              <a:rPr lang="en-IN" sz="1400" b="1" noProof="0" dirty="0">
                <a:solidFill>
                  <a:srgbClr val="FF0000"/>
                </a:solidFill>
              </a:rPr>
              <a:t>A</a:t>
            </a:r>
            <a:r>
              <a:rPr lang="en-IN" sz="1400" noProof="0" dirty="0"/>
              <a:t>ctor/ </a:t>
            </a:r>
            <a:r>
              <a:rPr lang="en-IN" sz="1400" b="1" noProof="0" dirty="0">
                <a:solidFill>
                  <a:srgbClr val="FF0000"/>
                </a:solidFill>
              </a:rPr>
              <a:t>E</a:t>
            </a:r>
            <a:r>
              <a:rPr lang="en-IN" sz="1400" noProof="0" dirty="0"/>
              <a:t>xpert/ </a:t>
            </a:r>
            <a:r>
              <a:rPr lang="en-IN" sz="1400" b="1" noProof="0" dirty="0">
                <a:solidFill>
                  <a:srgbClr val="FF0000"/>
                </a:solidFill>
              </a:rPr>
              <a:t>D</a:t>
            </a:r>
            <a:r>
              <a:rPr lang="en-IN" sz="1400" noProof="0" dirty="0"/>
              <a:t>ecider/ </a:t>
            </a:r>
            <a:r>
              <a:rPr lang="en-IN" sz="1400" b="1" noProof="0" dirty="0">
                <a:solidFill>
                  <a:srgbClr val="FF0000"/>
                </a:solidFill>
              </a:rPr>
              <a:t>I</a:t>
            </a:r>
            <a:r>
              <a:rPr lang="en-IN" sz="1400" noProof="0" dirty="0"/>
              <a:t>nfluencer</a:t>
            </a:r>
            <a:endParaRPr lang="en-IN" noProof="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コンテンツ プレースホルダー 2">
            <a:extLst>
              <a:ext uri="{FF2B5EF4-FFF2-40B4-BE49-F238E27FC236}">
                <a16:creationId xmlns:a16="http://schemas.microsoft.com/office/drawing/2014/main" id="{94384152-8B5B-D9E1-E8D7-98A327379704}"/>
              </a:ext>
            </a:extLst>
          </p:cNvPr>
          <p:cNvSpPr txBox="1">
            <a:spLocks/>
          </p:cNvSpPr>
          <p:nvPr/>
        </p:nvSpPr>
        <p:spPr>
          <a:xfrm>
            <a:off x="1104900" y="71438"/>
            <a:ext cx="7231063" cy="588962"/>
          </a:xfrm>
          <a:prstGeom prst="rect">
            <a:avLst/>
          </a:prstGeom>
        </p:spPr>
        <p:txBody>
          <a:bodyPr>
            <a:normAutofit fontScale="77500" lnSpcReduction="20000"/>
          </a:bodyPr>
          <a:lstStyle>
            <a:lvl1pPr marL="171450" indent="-171450" algn="l" defTabSz="685800" rtl="0" eaLnBrk="1" latinLnBrk="0" hangingPunct="1">
              <a:lnSpc>
                <a:spcPct val="90000"/>
              </a:lnSpc>
              <a:spcBef>
                <a:spcPts val="750"/>
              </a:spcBef>
              <a:buFont typeface="Arial" panose="020B0604020202020204" pitchFamily="34" charset="0"/>
              <a:buChar char="•"/>
              <a:defRPr kumimoji="1" sz="2000" kern="1200">
                <a:solidFill>
                  <a:schemeClr val="tx1"/>
                </a:solidFill>
                <a:latin typeface="Calibri" panose="020F0502020204030204" pitchFamily="34" charset="0"/>
                <a:ea typeface="+mn-ea"/>
                <a:cs typeface="Calibri" panose="020F050202020403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a:lstStyle>
          <a:p>
            <a:pPr marL="0" indent="0" algn="ctr" fontAlgn="auto">
              <a:spcBef>
                <a:spcPts val="0"/>
              </a:spcBef>
              <a:spcAft>
                <a:spcPts val="1200"/>
              </a:spcAft>
              <a:buFont typeface="Arial" panose="020B0604020202020204" pitchFamily="34" charset="0"/>
              <a:buNone/>
              <a:defRPr/>
            </a:pPr>
            <a:r>
              <a:rPr lang="en-IN" sz="3200" noProof="0" dirty="0">
                <a:solidFill>
                  <a:prstClr val="black"/>
                </a:solidFill>
              </a:rPr>
              <a:t>Main stakeholders and their relationship to each other</a:t>
            </a:r>
          </a:p>
        </p:txBody>
      </p:sp>
      <p:graphicFrame>
        <p:nvGraphicFramePr>
          <p:cNvPr id="10" name="Table 9">
            <a:extLst>
              <a:ext uri="{FF2B5EF4-FFF2-40B4-BE49-F238E27FC236}">
                <a16:creationId xmlns:a16="http://schemas.microsoft.com/office/drawing/2014/main" id="{9A7C3361-20EE-4D92-EC81-8793A37607F8}"/>
              </a:ext>
            </a:extLst>
          </p:cNvPr>
          <p:cNvGraphicFramePr>
            <a:graphicFrameLocks noGrp="1"/>
          </p:cNvGraphicFramePr>
          <p:nvPr>
            <p:extLst>
              <p:ext uri="{D42A27DB-BD31-4B8C-83A1-F6EECF244321}">
                <p14:modId xmlns:p14="http://schemas.microsoft.com/office/powerpoint/2010/main" val="2744844293"/>
              </p:ext>
            </p:extLst>
          </p:nvPr>
        </p:nvGraphicFramePr>
        <p:xfrm>
          <a:off x="461963" y="369888"/>
          <a:ext cx="8516937" cy="4457699"/>
        </p:xfrm>
        <a:graphic>
          <a:graphicData uri="http://schemas.openxmlformats.org/drawingml/2006/table">
            <a:tbl>
              <a:tblPr firstRow="1" bandRow="1"/>
              <a:tblGrid>
                <a:gridCol w="1571831">
                  <a:extLst>
                    <a:ext uri="{9D8B030D-6E8A-4147-A177-3AD203B41FA5}">
                      <a16:colId xmlns:a16="http://schemas.microsoft.com/office/drawing/2014/main" val="20000"/>
                    </a:ext>
                  </a:extLst>
                </a:gridCol>
                <a:gridCol w="1571831">
                  <a:extLst>
                    <a:ext uri="{9D8B030D-6E8A-4147-A177-3AD203B41FA5}">
                      <a16:colId xmlns:a16="http://schemas.microsoft.com/office/drawing/2014/main" val="20001"/>
                    </a:ext>
                  </a:extLst>
                </a:gridCol>
                <a:gridCol w="1343423">
                  <a:extLst>
                    <a:ext uri="{9D8B030D-6E8A-4147-A177-3AD203B41FA5}">
                      <a16:colId xmlns:a16="http://schemas.microsoft.com/office/drawing/2014/main" val="20002"/>
                    </a:ext>
                  </a:extLst>
                </a:gridCol>
                <a:gridCol w="1464697">
                  <a:extLst>
                    <a:ext uri="{9D8B030D-6E8A-4147-A177-3AD203B41FA5}">
                      <a16:colId xmlns:a16="http://schemas.microsoft.com/office/drawing/2014/main" val="20003"/>
                    </a:ext>
                  </a:extLst>
                </a:gridCol>
                <a:gridCol w="1454406">
                  <a:extLst>
                    <a:ext uri="{9D8B030D-6E8A-4147-A177-3AD203B41FA5}">
                      <a16:colId xmlns:a16="http://schemas.microsoft.com/office/drawing/2014/main" val="20004"/>
                    </a:ext>
                  </a:extLst>
                </a:gridCol>
                <a:gridCol w="1110749">
                  <a:extLst>
                    <a:ext uri="{9D8B030D-6E8A-4147-A177-3AD203B41FA5}">
                      <a16:colId xmlns:a16="http://schemas.microsoft.com/office/drawing/2014/main" val="20005"/>
                    </a:ext>
                  </a:extLst>
                </a:gridCol>
              </a:tblGrid>
              <a:tr h="648001">
                <a:tc>
                  <a:txBody>
                    <a:bodyPr/>
                    <a:lstStyle/>
                    <a:p>
                      <a:pPr>
                        <a:lnSpc>
                          <a:spcPct val="115000"/>
                        </a:lnSpc>
                      </a:pPr>
                      <a:r>
                        <a:rPr lang="en-IN" sz="700" noProof="0" dirty="0">
                          <a:effectLst/>
                          <a:latin typeface="Calibri" panose="020F0502020204030204" pitchFamily="34" charset="0"/>
                          <a:cs typeface="Arial" panose="020B0604020202020204" pitchFamily="34" charset="0"/>
                        </a:rPr>
                        <a:t>From                                To</a:t>
                      </a: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12700" cap="flat" cmpd="sng" algn="ctr">
                      <a:solidFill>
                        <a:schemeClr val="tx1"/>
                      </a:solidFill>
                      <a:prstDash val="solid"/>
                      <a:round/>
                      <a:headEnd type="none" w="med" len="med"/>
                      <a:tailEnd type="none" w="med" len="med"/>
                    </a:lnTlToBr>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A</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Executive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B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Standing committees (ID, PSE as key drivers)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C</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IEA Network and associated societies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D</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Local Universities</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E</a:t>
                      </a:r>
                    </a:p>
                    <a:p>
                      <a:pPr algn="just">
                        <a:lnSpc>
                          <a:spcPct val="115000"/>
                        </a:lnSpc>
                        <a:spcAft>
                          <a:spcPts val="1000"/>
                        </a:spcAft>
                      </a:pPr>
                      <a:r>
                        <a:rPr lang="en-IN" sz="900" b="1" noProof="0" dirty="0">
                          <a:effectLst/>
                          <a:latin typeface="Calibri" panose="020F0502020204030204" pitchFamily="34" charset="0"/>
                          <a:ea typeface="Calibri" panose="020F0502020204030204" pitchFamily="34" charset="0"/>
                          <a:cs typeface="Arial" panose="020B0604020202020204" pitchFamily="34" charset="0"/>
                        </a:rPr>
                        <a:t>External stakeholders </a:t>
                      </a: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408369">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A</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Executive</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pPr>
                      <a:r>
                        <a:rPr lang="en-IN" sz="900" noProof="0" dirty="0">
                          <a:effectLst/>
                          <a:latin typeface="Calibri" panose="020F0502020204030204" pitchFamily="34" charset="0"/>
                          <a:cs typeface="Arial" panose="020B0604020202020204" pitchFamily="34" charset="0"/>
                        </a:rPr>
                        <a:t>Project oversight</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Facilitation of project with ACED</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Identify potential growth areas</a:t>
                      </a:r>
                    </a:p>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Support the access to relevant stakeholders (including universities, government officials, etc)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Facilitation of programme development</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b="0" noProof="0" dirty="0">
                          <a:solidFill>
                            <a:schemeClr val="tx1"/>
                          </a:solidFill>
                          <a:effectLst/>
                          <a:latin typeface="Calibri" panose="020F0502020204030204" pitchFamily="34" charset="0"/>
                          <a:ea typeface="Calibri" panose="020F0502020204030204" pitchFamily="34" charset="0"/>
                          <a:cs typeface="Arial" panose="020B0604020202020204" pitchFamily="34" charset="0"/>
                        </a:rPr>
                        <a:t>Identify demands (i.e. value-added topics and needs) within Asia</a:t>
                      </a: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External stakeholders need for stakeholder group D to implement workshop </a:t>
                      </a: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1"/>
                  </a:ext>
                </a:extLst>
              </a:tr>
              <a:tr h="676568">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B</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ID, PSE</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Guidance on IEA core competencies and relevance to local context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Promotes IEA Education programme value add and needs </a:t>
                      </a: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algn="just">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Oversight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marL="0" marR="0" lvl="0" indent="0" algn="l" defTabSz="685800" rtl="0" eaLnBrk="1" fontAlgn="auto" latinLnBrk="0" hangingPunct="1">
                        <a:lnSpc>
                          <a:spcPct val="100000"/>
                        </a:lnSpc>
                        <a:spcBef>
                          <a:spcPts val="0"/>
                        </a:spcBef>
                        <a:spcAft>
                          <a:spcPts val="1000"/>
                        </a:spcAft>
                        <a:buClrTx/>
                        <a:buSzTx/>
                        <a:buFontTx/>
                        <a:buNone/>
                        <a:tabLst/>
                        <a:defRPr/>
                      </a:pPr>
                      <a:r>
                        <a:rPr lang="en-IN" sz="900" b="0" noProof="0" dirty="0">
                          <a:solidFill>
                            <a:schemeClr val="tx1"/>
                          </a:solidFill>
                          <a:effectLst/>
                          <a:latin typeface="Calibri" panose="020F0502020204030204" pitchFamily="34" charset="0"/>
                          <a:ea typeface="Calibri" panose="020F0502020204030204" pitchFamily="34" charset="0"/>
                          <a:cs typeface="Arial" panose="020B0604020202020204" pitchFamily="34" charset="0"/>
                        </a:rPr>
                        <a:t>Identify stakeholders</a:t>
                      </a:r>
                    </a:p>
                    <a:p>
                      <a:pPr marL="0" marR="0" lvl="0" indent="0" algn="l" defTabSz="685800" rtl="0" eaLnBrk="1" fontAlgn="auto" latinLnBrk="0" hangingPunct="1">
                        <a:lnSpc>
                          <a:spcPct val="100000"/>
                        </a:lnSpc>
                        <a:spcBef>
                          <a:spcPts val="0"/>
                        </a:spcBef>
                        <a:spcAft>
                          <a:spcPts val="1000"/>
                        </a:spcAft>
                        <a:buClrTx/>
                        <a:buSzTx/>
                        <a:buFontTx/>
                        <a:buNone/>
                        <a:tabLst/>
                        <a:defRPr/>
                      </a:pPr>
                      <a:r>
                        <a:rPr lang="en-IN" sz="900" b="0" noProof="0" dirty="0">
                          <a:solidFill>
                            <a:schemeClr val="tx1"/>
                          </a:solidFill>
                          <a:effectLst/>
                          <a:latin typeface="Calibri" panose="020F0502020204030204" pitchFamily="34" charset="0"/>
                          <a:ea typeface="Calibri" panose="020F0502020204030204" pitchFamily="34" charset="0"/>
                          <a:cs typeface="Arial" panose="020B0604020202020204" pitchFamily="34" charset="0"/>
                        </a:rPr>
                        <a:t>Programme implementation</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Local needs and barriers identified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2"/>
                  </a:ext>
                </a:extLst>
              </a:tr>
              <a:tr h="743938">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C</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IEA Networks/Societies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1000"/>
                        </a:spcAft>
                      </a:pPr>
                      <a:r>
                        <a:rPr lang="en-IN" sz="900" noProof="0" dirty="0">
                          <a:effectLst/>
                          <a:latin typeface="Calibri" panose="020F0502020204030204" pitchFamily="34" charset="0"/>
                          <a:ea typeface="Calibri" panose="020F0502020204030204" pitchFamily="34" charset="0"/>
                          <a:cs typeface="Arial" panose="020B0604020202020204" pitchFamily="34" charset="0"/>
                        </a:rPr>
                        <a:t>Curriculum development that is contextually relevant but focused on systemic nature of HFE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Coordinate regional education programme development</a:t>
                      </a: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marL="0" marR="0" lvl="0" indent="0" algn="l" defTabSz="685800" rtl="0" eaLnBrk="1" fontAlgn="auto" latinLnBrk="0" hangingPunct="1">
                        <a:lnSpc>
                          <a:spcPct val="100000"/>
                        </a:lnSpc>
                        <a:spcBef>
                          <a:spcPts val="0"/>
                        </a:spcBef>
                        <a:spcAft>
                          <a:spcPts val="1000"/>
                        </a:spcAft>
                        <a:buClrTx/>
                        <a:buSzTx/>
                        <a:buFontTx/>
                        <a:buNone/>
                        <a:tabLst/>
                        <a:defRPr/>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Support for curriculum development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Support CPR work to disseminate information to societies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3"/>
                  </a:ext>
                </a:extLst>
              </a:tr>
              <a:tr h="490560">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D</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Local Universities</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Identification of local needs and stakeholders for curriculum development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Stand alone course covering IEA Core Competencies</a:t>
                      </a:r>
                      <a:endParaRPr lang="en-IN" sz="400" noProof="0" dirty="0">
                        <a:effectLst/>
                        <a:latin typeface="Lato" panose="020F0502020204030203" pitchFamily="34" charset="0"/>
                        <a:ea typeface="Lato" panose="020F0502020204030203" pitchFamily="34" charset="0"/>
                        <a:cs typeface="Lato" panose="020F0502020204030203"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Members of TCs from F/S or A/S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4"/>
                  </a:ext>
                </a:extLst>
              </a:tr>
              <a:tr h="490263">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E</a:t>
                      </a: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External stakeholders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Identification of local needs: Constraints and affordances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Key stakeholders for programme implementation</a:t>
                      </a: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extLst>
                  <a:ext uri="{0D108BD9-81ED-4DB2-BD59-A6C34878D82A}">
                    <a16:rowId xmlns:a16="http://schemas.microsoft.com/office/drawing/2014/main" val="10005"/>
                  </a:ext>
                </a:extLst>
              </a:tr>
            </a:tbl>
          </a:graphicData>
        </a:graphic>
      </p:graphicFrame>
      <p:cxnSp>
        <p:nvCxnSpPr>
          <p:cNvPr id="11" name="Straight Arrow Connector 10">
            <a:extLst>
              <a:ext uri="{FF2B5EF4-FFF2-40B4-BE49-F238E27FC236}">
                <a16:creationId xmlns:a16="http://schemas.microsoft.com/office/drawing/2014/main" id="{663A2D2D-9E36-50F8-F6DE-B740197FCE51}"/>
              </a:ext>
            </a:extLst>
          </p:cNvPr>
          <p:cNvCxnSpPr>
            <a:cxnSpLocks/>
          </p:cNvCxnSpPr>
          <p:nvPr/>
        </p:nvCxnSpPr>
        <p:spPr>
          <a:xfrm flipH="1">
            <a:off x="2765425" y="660400"/>
            <a:ext cx="5494338"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ED38A23E-B0B1-5D54-C8F5-A8E1C4726467}"/>
              </a:ext>
            </a:extLst>
          </p:cNvPr>
          <p:cNvCxnSpPr>
            <a:cxnSpLocks/>
          </p:cNvCxnSpPr>
          <p:nvPr/>
        </p:nvCxnSpPr>
        <p:spPr>
          <a:xfrm>
            <a:off x="1736725" y="1203325"/>
            <a:ext cx="0" cy="272891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re 1">
            <a:extLst>
              <a:ext uri="{FF2B5EF4-FFF2-40B4-BE49-F238E27FC236}">
                <a16:creationId xmlns:a16="http://schemas.microsoft.com/office/drawing/2014/main" id="{E8236489-18FA-7411-2D55-F065809F72BD}"/>
              </a:ext>
            </a:extLst>
          </p:cNvPr>
          <p:cNvSpPr>
            <a:spLocks noGrp="1" noChangeArrowheads="1"/>
          </p:cNvSpPr>
          <p:nvPr>
            <p:ph type="title"/>
          </p:nvPr>
        </p:nvSpPr>
        <p:spPr>
          <a:xfrm>
            <a:off x="936625" y="-225425"/>
            <a:ext cx="6932613" cy="1104900"/>
          </a:xfrm>
        </p:spPr>
        <p:txBody>
          <a:bodyPr/>
          <a:lstStyle/>
          <a:p>
            <a:pPr algn="ctr" eaLnBrk="1" hangingPunct="1"/>
            <a:r>
              <a:rPr lang="en-IN" sz="2800" noProof="0" dirty="0"/>
              <a:t>HFE Training programme for Vietnam</a:t>
            </a:r>
          </a:p>
        </p:txBody>
      </p:sp>
      <p:sp>
        <p:nvSpPr>
          <p:cNvPr id="3" name="Espace réservé du texte 2">
            <a:extLst>
              <a:ext uri="{FF2B5EF4-FFF2-40B4-BE49-F238E27FC236}">
                <a16:creationId xmlns:a16="http://schemas.microsoft.com/office/drawing/2014/main" id="{97E1234D-3C07-BA9C-9DDA-AD792E5BF311}"/>
              </a:ext>
            </a:extLst>
          </p:cNvPr>
          <p:cNvSpPr>
            <a:spLocks noGrp="1"/>
          </p:cNvSpPr>
          <p:nvPr>
            <p:ph type="body" idx="1"/>
          </p:nvPr>
        </p:nvSpPr>
        <p:spPr>
          <a:xfrm>
            <a:off x="661988" y="604838"/>
            <a:ext cx="3868737" cy="369887"/>
          </a:xfrm>
          <a:solidFill>
            <a:schemeClr val="accent2">
              <a:lumMod val="40000"/>
              <a:lumOff val="60000"/>
            </a:schemeClr>
          </a:solidFill>
        </p:spPr>
        <p:txBody>
          <a:bodyPr/>
          <a:lstStyle/>
          <a:p>
            <a:pPr eaLnBrk="1" hangingPunct="1">
              <a:defRPr/>
            </a:pPr>
            <a:r>
              <a:rPr lang="en-IN" noProof="0" dirty="0"/>
              <a:t>Value-add</a:t>
            </a:r>
          </a:p>
        </p:txBody>
      </p:sp>
      <p:sp>
        <p:nvSpPr>
          <p:cNvPr id="10" name="コンテンツ プレースホルダー 3">
            <a:extLst>
              <a:ext uri="{FF2B5EF4-FFF2-40B4-BE49-F238E27FC236}">
                <a16:creationId xmlns:a16="http://schemas.microsoft.com/office/drawing/2014/main" id="{713F20DF-34A6-F206-81E9-436C0B7464BD}"/>
              </a:ext>
            </a:extLst>
          </p:cNvPr>
          <p:cNvSpPr>
            <a:spLocks noGrp="1"/>
          </p:cNvSpPr>
          <p:nvPr>
            <p:ph sz="half" idx="2"/>
          </p:nvPr>
        </p:nvSpPr>
        <p:spPr>
          <a:xfrm>
            <a:off x="646113" y="1014413"/>
            <a:ext cx="3868737" cy="1784350"/>
          </a:xfrm>
          <a:solidFill>
            <a:schemeClr val="accent2">
              <a:lumMod val="40000"/>
              <a:lumOff val="60000"/>
            </a:schemeClr>
          </a:solidFill>
        </p:spPr>
        <p:txBody>
          <a:bodyPr rtlCol="0">
            <a:normAutofit lnSpcReduction="10000"/>
          </a:bodyPr>
          <a:lstStyle/>
          <a:p>
            <a:pPr>
              <a:defRPr/>
            </a:pPr>
            <a:r>
              <a:rPr lang="en-IN" sz="1200" noProof="0" dirty="0">
                <a:latin typeface="Verdana" panose="020B0604030504040204" pitchFamily="34" charset="0"/>
                <a:ea typeface="Verdana" panose="020B0604030504040204" pitchFamily="34" charset="0"/>
              </a:rPr>
              <a:t>Vietnam has significant HFE expertise, but the programmes carried out are not in accordance with the concepts of High Quality HFE.</a:t>
            </a:r>
          </a:p>
          <a:p>
            <a:pPr>
              <a:defRPr/>
            </a:pPr>
            <a:r>
              <a:rPr lang="en-IN" sz="1200" noProof="0" dirty="0">
                <a:latin typeface="Verdana" panose="020B0604030504040204" pitchFamily="34" charset="0"/>
                <a:ea typeface="Verdana" panose="020B0604030504040204" pitchFamily="34" charset="0"/>
              </a:rPr>
              <a:t>Training the trainers is a high-level project of the IEA with which this project is aligned</a:t>
            </a:r>
          </a:p>
          <a:p>
            <a:pPr>
              <a:defRPr/>
            </a:pPr>
            <a:r>
              <a:rPr lang="en-IN" sz="1200" noProof="0" dirty="0">
                <a:latin typeface="Verdana" panose="020B0604030504040204" pitchFamily="34" charset="0"/>
                <a:ea typeface="Verdana" panose="020B0604030504040204" pitchFamily="34" charset="0"/>
              </a:rPr>
              <a:t>Creation of the programme is likely to lead to the formation of a Vietnamese Human Factors and Ergonomics Society, and its entry into the ACED and IEA..</a:t>
            </a:r>
          </a:p>
          <a:p>
            <a:pPr marL="0" indent="0" eaLnBrk="1" fontAlgn="auto" hangingPunct="1">
              <a:spcAft>
                <a:spcPts val="0"/>
              </a:spcAft>
              <a:buFont typeface="Arial" panose="020B0604020202020204" pitchFamily="34" charset="0"/>
              <a:buNone/>
              <a:defRPr/>
            </a:pPr>
            <a:endParaRPr lang="en-IN" sz="1200" noProof="0" dirty="0">
              <a:solidFill>
                <a:srgbClr val="666666"/>
              </a:solidFill>
              <a:latin typeface="Verdana" panose="020B0604030504040204" pitchFamily="34" charset="0"/>
              <a:ea typeface="Verdana" panose="020B0604030504040204" pitchFamily="34" charset="0"/>
            </a:endParaRPr>
          </a:p>
          <a:p>
            <a:pPr marL="0" indent="0" algn="just" eaLnBrk="1" fontAlgn="auto" hangingPunct="1">
              <a:spcBef>
                <a:spcPts val="0"/>
              </a:spcBef>
              <a:spcAft>
                <a:spcPts val="0"/>
              </a:spcAft>
              <a:buFont typeface="Arial" panose="020B0604020202020204" pitchFamily="34" charset="0"/>
              <a:buNone/>
              <a:defRPr/>
            </a:pPr>
            <a:endParaRPr lang="en-IN" sz="1200" noProof="0" dirty="0">
              <a:latin typeface="Verdana" panose="020B0604030504040204" pitchFamily="34" charset="0"/>
            </a:endParaRPr>
          </a:p>
        </p:txBody>
      </p:sp>
      <p:sp>
        <p:nvSpPr>
          <p:cNvPr id="18437" name="Espace réservé du texte 3">
            <a:extLst>
              <a:ext uri="{FF2B5EF4-FFF2-40B4-BE49-F238E27FC236}">
                <a16:creationId xmlns:a16="http://schemas.microsoft.com/office/drawing/2014/main" id="{7C7B81F5-A326-76EB-B0E8-435F4DF8AA2C}"/>
              </a:ext>
            </a:extLst>
          </p:cNvPr>
          <p:cNvSpPr>
            <a:spLocks noGrp="1" noChangeArrowheads="1"/>
          </p:cNvSpPr>
          <p:nvPr>
            <p:ph type="body" sz="quarter" idx="3"/>
          </p:nvPr>
        </p:nvSpPr>
        <p:spPr>
          <a:xfrm>
            <a:off x="4641850" y="604838"/>
            <a:ext cx="4316413" cy="392112"/>
          </a:xfrm>
          <a:solidFill>
            <a:srgbClr val="66FF99"/>
          </a:solidFill>
        </p:spPr>
        <p:txBody>
          <a:bodyPr/>
          <a:lstStyle/>
          <a:p>
            <a:pPr eaLnBrk="1" hangingPunct="1"/>
            <a:r>
              <a:rPr lang="en-IN" noProof="0" dirty="0"/>
              <a:t>Alignment with IEA Goals</a:t>
            </a:r>
            <a:endParaRPr lang="en-IN" noProof="0" dirty="0">
              <a:ea typeface="メイリオ" panose="020B0604030504040204" pitchFamily="34" charset="-128"/>
            </a:endParaRPr>
          </a:p>
        </p:txBody>
      </p:sp>
      <p:sp>
        <p:nvSpPr>
          <p:cNvPr id="18438" name="Espace réservé du contenu 4">
            <a:extLst>
              <a:ext uri="{FF2B5EF4-FFF2-40B4-BE49-F238E27FC236}">
                <a16:creationId xmlns:a16="http://schemas.microsoft.com/office/drawing/2014/main" id="{2247416B-785D-23F9-8BE0-56F7A2533FB4}"/>
              </a:ext>
            </a:extLst>
          </p:cNvPr>
          <p:cNvSpPr>
            <a:spLocks noGrp="1" noChangeArrowheads="1"/>
          </p:cNvSpPr>
          <p:nvPr>
            <p:ph sz="quarter" idx="4"/>
          </p:nvPr>
        </p:nvSpPr>
        <p:spPr>
          <a:xfrm>
            <a:off x="4645025" y="1028700"/>
            <a:ext cx="4316413" cy="1784350"/>
          </a:xfrm>
          <a:solidFill>
            <a:srgbClr val="66FF99"/>
          </a:solidFill>
        </p:spPr>
        <p:txBody>
          <a:bodyPr/>
          <a:lstStyle/>
          <a:p>
            <a:pPr eaLnBrk="1" hangingPunct="1"/>
            <a:r>
              <a:rPr lang="en-IN" sz="1100" noProof="0" dirty="0">
                <a:latin typeface="Verdana" panose="020B0604030504040204" pitchFamily="34" charset="0"/>
                <a:ea typeface="メイリオ" panose="020B0604030504040204" pitchFamily="34" charset="-128"/>
              </a:rPr>
              <a:t>Increase stakeholder engagement (Policy 1)</a:t>
            </a:r>
          </a:p>
          <a:p>
            <a:pPr eaLnBrk="1" hangingPunct="1"/>
            <a:r>
              <a:rPr lang="en-IN" sz="1100" noProof="0" dirty="0">
                <a:latin typeface="Verdana" panose="020B0604030504040204" pitchFamily="34" charset="0"/>
                <a:ea typeface="メイリオ" panose="020B0604030504040204" pitchFamily="34" charset="-128"/>
              </a:rPr>
              <a:t>Reinforce collaboration within the regional HFE network (ACED) (Policy 2)</a:t>
            </a:r>
          </a:p>
          <a:p>
            <a:pPr eaLnBrk="1" hangingPunct="1"/>
            <a:r>
              <a:rPr lang="en-IN" sz="1100" noProof="0" dirty="0">
                <a:latin typeface="Verdana" panose="020B0604030504040204" pitchFamily="34" charset="0"/>
                <a:ea typeface="メイリオ" panose="020B0604030504040204" pitchFamily="34" charset="-128"/>
              </a:rPr>
              <a:t>Contribute to the development of science and practice of HFE in the region (Policy 3)</a:t>
            </a:r>
          </a:p>
          <a:p>
            <a:pPr eaLnBrk="1" hangingPunct="1"/>
            <a:r>
              <a:rPr lang="en-IN" sz="1100" noProof="0" dirty="0">
                <a:latin typeface="Verdana" panose="020B0604030504040204" pitchFamily="34" charset="0"/>
                <a:ea typeface="メイリオ" panose="020B0604030504040204" pitchFamily="34" charset="-128"/>
              </a:rPr>
              <a:t>To enhance the contribution IEA in promoting HFE Education (Policy 4)</a:t>
            </a:r>
          </a:p>
          <a:p>
            <a:pPr eaLnBrk="1" hangingPunct="1"/>
            <a:r>
              <a:rPr lang="en-IN" sz="1100" noProof="0" dirty="0">
                <a:latin typeface="Verdana" panose="020B0604030504040204" pitchFamily="34" charset="0"/>
                <a:ea typeface="メイリオ" panose="020B0604030504040204" pitchFamily="34" charset="-128"/>
              </a:rPr>
              <a:t>Maintain a future focus for the development of HFE in the Asia region (Policy 7) </a:t>
            </a:r>
            <a:endParaRPr lang="en-IN" sz="1100" noProof="0" dirty="0">
              <a:ea typeface="メイリオ" panose="020B0604030504040204" pitchFamily="34" charset="-128"/>
            </a:endParaRPr>
          </a:p>
        </p:txBody>
      </p:sp>
      <p:sp>
        <p:nvSpPr>
          <p:cNvPr id="18439" name="Espace réservé du texte 2">
            <a:extLst>
              <a:ext uri="{FF2B5EF4-FFF2-40B4-BE49-F238E27FC236}">
                <a16:creationId xmlns:a16="http://schemas.microsoft.com/office/drawing/2014/main" id="{52FE5C07-88EB-716A-3E51-438BA1D4338A}"/>
              </a:ext>
            </a:extLst>
          </p:cNvPr>
          <p:cNvSpPr txBox="1">
            <a:spLocks noChangeArrowheads="1"/>
          </p:cNvSpPr>
          <p:nvPr/>
        </p:nvSpPr>
        <p:spPr bwMode="auto">
          <a:xfrm>
            <a:off x="661988" y="2933700"/>
            <a:ext cx="3868737" cy="417513"/>
          </a:xfrm>
          <a:prstGeom prst="rect">
            <a:avLst/>
          </a:prstGeom>
          <a:solidFill>
            <a:srgbClr val="DAD4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b"/>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34290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68580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0287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3716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18288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2860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7432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2004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 typeface="Arial" panose="020B0604020202020204" pitchFamily="34" charset="0"/>
              <a:buNone/>
            </a:pPr>
            <a:r>
              <a:rPr lang="en-IN" sz="1800" b="1" noProof="0" dirty="0"/>
              <a:t>Stakeholder Needs to be met</a:t>
            </a:r>
          </a:p>
        </p:txBody>
      </p:sp>
      <p:sp>
        <p:nvSpPr>
          <p:cNvPr id="6152" name="コンテンツ プレースホルダー 3">
            <a:extLst>
              <a:ext uri="{FF2B5EF4-FFF2-40B4-BE49-F238E27FC236}">
                <a16:creationId xmlns:a16="http://schemas.microsoft.com/office/drawing/2014/main" id="{9F6371E5-17C4-4268-0E26-C66F631CEAFF}"/>
              </a:ext>
            </a:extLst>
          </p:cNvPr>
          <p:cNvSpPr txBox="1">
            <a:spLocks noChangeArrowheads="1"/>
          </p:cNvSpPr>
          <p:nvPr/>
        </p:nvSpPr>
        <p:spPr bwMode="auto">
          <a:xfrm>
            <a:off x="633413" y="3389313"/>
            <a:ext cx="3868737" cy="1311275"/>
          </a:xfrm>
          <a:prstGeom prst="rect">
            <a:avLst/>
          </a:prstGeom>
          <a:solidFill>
            <a:srgbClr val="DAD454"/>
          </a:solidFill>
          <a:ln>
            <a:noFill/>
          </a:ln>
        </p:spPr>
        <p:txBody>
          <a:bodyPr/>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marL="285750" indent="-285750">
              <a:spcBef>
                <a:spcPts val="300"/>
              </a:spcBef>
              <a:spcAft>
                <a:spcPts val="0"/>
              </a:spcAft>
              <a:defRPr/>
            </a:pPr>
            <a:r>
              <a:rPr lang="en-IN" sz="1100" kern="100" noProof="0" dirty="0">
                <a:latin typeface="Verdana" panose="020B0604030504040204" pitchFamily="34" charset="0"/>
                <a:ea typeface="Verdana" panose="020B0604030504040204" pitchFamily="34" charset="0"/>
                <a:cs typeface="Arial" panose="020B0604020202020204" pitchFamily="34" charset="0"/>
              </a:rPr>
              <a:t>Need for trained HFE personnel as faculty for HFE programmes</a:t>
            </a:r>
          </a:p>
          <a:p>
            <a:pPr marL="285750" indent="-285750">
              <a:spcBef>
                <a:spcPts val="300"/>
              </a:spcBef>
              <a:spcAft>
                <a:spcPts val="0"/>
              </a:spcAft>
              <a:defRPr/>
            </a:pPr>
            <a:r>
              <a:rPr lang="en-IN" sz="1100" kern="100" noProof="0" dirty="0">
                <a:latin typeface="Verdana" panose="020B0604030504040204" pitchFamily="34" charset="0"/>
                <a:ea typeface="Verdana" panose="020B0604030504040204" pitchFamily="34" charset="0"/>
                <a:cs typeface="Arial" panose="020B0604020202020204" pitchFamily="34" charset="0"/>
              </a:rPr>
              <a:t>Creation of a pool of qualified HFE personnel for industry</a:t>
            </a:r>
          </a:p>
          <a:p>
            <a:pPr marL="285750" indent="-285750">
              <a:spcBef>
                <a:spcPts val="300"/>
              </a:spcBef>
              <a:spcAft>
                <a:spcPts val="0"/>
              </a:spcAft>
              <a:defRPr/>
            </a:pPr>
            <a:r>
              <a:rPr lang="en-IN" sz="1100" kern="100" noProof="0" dirty="0">
                <a:latin typeface="Verdana" panose="020B0604030504040204" pitchFamily="34" charset="0"/>
                <a:ea typeface="Verdana" panose="020B0604030504040204" pitchFamily="34" charset="0"/>
                <a:cs typeface="Arial" panose="020B0604020202020204" pitchFamily="34" charset="0"/>
              </a:rPr>
              <a:t>Access to regional HFE networks (ACED) and global networks (IEA)</a:t>
            </a:r>
            <a:endParaRPr lang="en-IN" sz="1600" noProof="0" dirty="0">
              <a:latin typeface="Verdana" panose="020B0604030504040204" pitchFamily="34" charset="0"/>
            </a:endParaRPr>
          </a:p>
        </p:txBody>
      </p:sp>
      <p:sp>
        <p:nvSpPr>
          <p:cNvPr id="18441" name="Espace réservé du texte 3">
            <a:extLst>
              <a:ext uri="{FF2B5EF4-FFF2-40B4-BE49-F238E27FC236}">
                <a16:creationId xmlns:a16="http://schemas.microsoft.com/office/drawing/2014/main" id="{8D9B584F-FD12-4B89-7B48-EE8B8134A32F}"/>
              </a:ext>
            </a:extLst>
          </p:cNvPr>
          <p:cNvSpPr txBox="1">
            <a:spLocks noChangeArrowheads="1"/>
          </p:cNvSpPr>
          <p:nvPr/>
        </p:nvSpPr>
        <p:spPr bwMode="auto">
          <a:xfrm>
            <a:off x="4641850" y="2962275"/>
            <a:ext cx="4316413" cy="403225"/>
          </a:xfrm>
          <a:prstGeom prst="rect">
            <a:avLst/>
          </a:prstGeom>
          <a:solidFill>
            <a:srgbClr val="79D9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b"/>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34290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68580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0287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3716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18288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2860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7432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2004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lnSpc>
                <a:spcPct val="100000"/>
              </a:lnSpc>
              <a:spcBef>
                <a:spcPct val="0"/>
              </a:spcBef>
              <a:buFont typeface="Arial" panose="020B0604020202020204" pitchFamily="34" charset="0"/>
              <a:buNone/>
            </a:pPr>
            <a:r>
              <a:rPr lang="en-IN" sz="1800" b="1" noProof="0" dirty="0"/>
              <a:t>Project outline including status </a:t>
            </a:r>
          </a:p>
        </p:txBody>
      </p:sp>
      <p:sp>
        <p:nvSpPr>
          <p:cNvPr id="12298" name="Espace réservé du contenu 4">
            <a:extLst>
              <a:ext uri="{FF2B5EF4-FFF2-40B4-BE49-F238E27FC236}">
                <a16:creationId xmlns:a16="http://schemas.microsoft.com/office/drawing/2014/main" id="{8E20F783-3F40-EFEC-764E-F4C85BF4E6C4}"/>
              </a:ext>
            </a:extLst>
          </p:cNvPr>
          <p:cNvSpPr txBox="1">
            <a:spLocks noChangeArrowheads="1"/>
          </p:cNvSpPr>
          <p:nvPr/>
        </p:nvSpPr>
        <p:spPr bwMode="auto">
          <a:xfrm>
            <a:off x="4641850" y="3403601"/>
            <a:ext cx="4319244" cy="1311275"/>
          </a:xfrm>
          <a:prstGeom prst="rect">
            <a:avLst/>
          </a:prstGeom>
          <a:solidFill>
            <a:srgbClr val="79D9D7"/>
          </a:solidFill>
          <a:ln>
            <a:noFill/>
          </a:ln>
        </p:spPr>
        <p:txBody>
          <a:bodyPr/>
          <a:lstStyle>
            <a:lvl1pPr marL="171450" indent="-171450"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spcBef>
                <a:spcPct val="0"/>
              </a:spcBef>
              <a:defRPr/>
            </a:pPr>
            <a:r>
              <a:rPr lang="en-IN" sz="1100" b="1" noProof="0" dirty="0">
                <a:highlight>
                  <a:srgbClr val="00FF00"/>
                </a:highlight>
                <a:latin typeface="Verdana" panose="020B0604030504040204" pitchFamily="34" charset="0"/>
              </a:rPr>
              <a:t>Knowledge of HFE activities and status in Vietnam</a:t>
            </a:r>
          </a:p>
          <a:p>
            <a:pPr eaLnBrk="1" hangingPunct="1">
              <a:spcBef>
                <a:spcPct val="0"/>
              </a:spcBef>
              <a:defRPr/>
            </a:pPr>
            <a:r>
              <a:rPr lang="en-IN" sz="1100" b="1" noProof="0" dirty="0">
                <a:highlight>
                  <a:srgbClr val="00FF00"/>
                </a:highlight>
                <a:latin typeface="Verdana" panose="020B0604030504040204" pitchFamily="34" charset="0"/>
              </a:rPr>
              <a:t>Exploration and understanding of needs and demands.</a:t>
            </a:r>
          </a:p>
          <a:p>
            <a:pPr eaLnBrk="1" hangingPunct="1">
              <a:spcBef>
                <a:spcPct val="0"/>
              </a:spcBef>
              <a:defRPr/>
            </a:pPr>
            <a:r>
              <a:rPr lang="en-IN" sz="1100" b="1" noProof="0" dirty="0">
                <a:highlight>
                  <a:srgbClr val="FFFF00"/>
                </a:highlight>
                <a:latin typeface="Verdana" panose="020B0604030504040204" pitchFamily="34" charset="0"/>
              </a:rPr>
              <a:t>Finalizing the details of Training Programme(s) – virtual and physical. </a:t>
            </a:r>
            <a:r>
              <a:rPr lang="en-IN" sz="1100" noProof="0" dirty="0">
                <a:highlight>
                  <a:srgbClr val="FFFF00"/>
                </a:highlight>
                <a:latin typeface="Verdana" panose="020B0604030504040204" pitchFamily="34" charset="0"/>
              </a:rPr>
              <a:t>Conference in 2026</a:t>
            </a:r>
          </a:p>
          <a:p>
            <a:pPr eaLnBrk="1" hangingPunct="1">
              <a:spcBef>
                <a:spcPct val="0"/>
              </a:spcBef>
              <a:defRPr/>
            </a:pPr>
            <a:r>
              <a:rPr lang="en-IN" sz="1100" noProof="0" dirty="0">
                <a:latin typeface="Verdana" panose="020B0604030504040204" pitchFamily="34" charset="0"/>
              </a:rPr>
              <a:t>Creation of a Vietnamese Human Factors and Ergonomics Society, and its induction into ACED and IEA</a:t>
            </a:r>
          </a:p>
        </p:txBody>
      </p:sp>
      <p:sp>
        <p:nvSpPr>
          <p:cNvPr id="2" name="TextBox 1">
            <a:extLst>
              <a:ext uri="{FF2B5EF4-FFF2-40B4-BE49-F238E27FC236}">
                <a16:creationId xmlns:a16="http://schemas.microsoft.com/office/drawing/2014/main" id="{3A3DA877-3AD7-CF6C-C106-0BB0CE140FCF}"/>
              </a:ext>
            </a:extLst>
          </p:cNvPr>
          <p:cNvSpPr txBox="1"/>
          <p:nvPr/>
        </p:nvSpPr>
        <p:spPr>
          <a:xfrm>
            <a:off x="633413" y="4456113"/>
            <a:ext cx="3868737" cy="307975"/>
          </a:xfrm>
          <a:prstGeom prst="rect">
            <a:avLst/>
          </a:prstGeom>
          <a:solidFill>
            <a:schemeClr val="bg1">
              <a:lumMod val="75000"/>
            </a:schemeClr>
          </a:solidFill>
        </p:spPr>
        <p:txBody>
          <a:bodyPr>
            <a:spAutoFit/>
          </a:bodyPr>
          <a:lstStyle/>
          <a:p>
            <a:pPr algn="ctr">
              <a:defRPr/>
            </a:pPr>
            <a:r>
              <a:rPr lang="en-IN" sz="1400" b="1" noProof="0" dirty="0">
                <a:solidFill>
                  <a:srgbClr val="FF0000"/>
                </a:solidFill>
              </a:rPr>
              <a:t>This project is continued from the previous term</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463C3D3B-FB5D-977B-3A20-874988B9B7D4}"/>
              </a:ext>
            </a:extLst>
          </p:cNvPr>
          <p:cNvSpPr>
            <a:spLocks noGrp="1"/>
          </p:cNvSpPr>
          <p:nvPr>
            <p:ph type="title"/>
          </p:nvPr>
        </p:nvSpPr>
        <p:spPr>
          <a:xfrm>
            <a:off x="628650" y="-223838"/>
            <a:ext cx="7886700" cy="790576"/>
          </a:xfrm>
        </p:spPr>
        <p:txBody>
          <a:bodyPr rtlCol="0">
            <a:normAutofit fontScale="90000"/>
          </a:bodyPr>
          <a:lstStyle/>
          <a:p>
            <a:pPr algn="ctr" eaLnBrk="1" fontAlgn="auto" hangingPunct="1">
              <a:spcAft>
                <a:spcPts val="0"/>
              </a:spcAft>
              <a:defRPr/>
            </a:pPr>
            <a:r>
              <a:rPr lang="en-IN" sz="2800" noProof="0" dirty="0">
                <a:solidFill>
                  <a:schemeClr val="tx1">
                    <a:lumMod val="75000"/>
                    <a:lumOff val="25000"/>
                  </a:schemeClr>
                </a:solidFill>
              </a:rPr>
              <a:t>What stakeholders are involved in project &amp; how?</a:t>
            </a:r>
          </a:p>
        </p:txBody>
      </p:sp>
      <p:graphicFrame>
        <p:nvGraphicFramePr>
          <p:cNvPr id="5" name="Table 4">
            <a:extLst>
              <a:ext uri="{FF2B5EF4-FFF2-40B4-BE49-F238E27FC236}">
                <a16:creationId xmlns:a16="http://schemas.microsoft.com/office/drawing/2014/main" id="{BB9B7789-B982-45E3-1208-0185C08618C3}"/>
              </a:ext>
            </a:extLst>
          </p:cNvPr>
          <p:cNvGraphicFramePr>
            <a:graphicFrameLocks noGrp="1"/>
          </p:cNvGraphicFramePr>
          <p:nvPr>
            <p:extLst>
              <p:ext uri="{D42A27DB-BD31-4B8C-83A1-F6EECF244321}">
                <p14:modId xmlns:p14="http://schemas.microsoft.com/office/powerpoint/2010/main" val="2350966295"/>
              </p:ext>
            </p:extLst>
          </p:nvPr>
        </p:nvGraphicFramePr>
        <p:xfrm>
          <a:off x="501651" y="311150"/>
          <a:ext cx="8269488" cy="4539694"/>
        </p:xfrm>
        <a:graphic>
          <a:graphicData uri="http://schemas.openxmlformats.org/drawingml/2006/table">
            <a:tbl>
              <a:tblPr firstRow="1" firstCol="1" bandRow="1">
                <a:tableStyleId>{69012ECD-51FC-41F1-AA8D-1B2483CD663E}</a:tableStyleId>
              </a:tblPr>
              <a:tblGrid>
                <a:gridCol w="1032676">
                  <a:extLst>
                    <a:ext uri="{9D8B030D-6E8A-4147-A177-3AD203B41FA5}">
                      <a16:colId xmlns:a16="http://schemas.microsoft.com/office/drawing/2014/main" val="20000"/>
                    </a:ext>
                  </a:extLst>
                </a:gridCol>
                <a:gridCol w="3098643">
                  <a:extLst>
                    <a:ext uri="{9D8B030D-6E8A-4147-A177-3AD203B41FA5}">
                      <a16:colId xmlns:a16="http://schemas.microsoft.com/office/drawing/2014/main" val="20001"/>
                    </a:ext>
                  </a:extLst>
                </a:gridCol>
                <a:gridCol w="2611580">
                  <a:extLst>
                    <a:ext uri="{9D8B030D-6E8A-4147-A177-3AD203B41FA5}">
                      <a16:colId xmlns:a16="http://schemas.microsoft.com/office/drawing/2014/main" val="20002"/>
                    </a:ext>
                  </a:extLst>
                </a:gridCol>
                <a:gridCol w="1526589">
                  <a:extLst>
                    <a:ext uri="{9D8B030D-6E8A-4147-A177-3AD203B41FA5}">
                      <a16:colId xmlns:a16="http://schemas.microsoft.com/office/drawing/2014/main" val="20003"/>
                    </a:ext>
                  </a:extLst>
                </a:gridCol>
              </a:tblGrid>
              <a:tr h="446952">
                <a:tc>
                  <a:txBody>
                    <a:bodyPr/>
                    <a:lstStyle/>
                    <a:p>
                      <a:pPr algn="ctr">
                        <a:lnSpc>
                          <a:spcPct val="115000"/>
                        </a:lnSpc>
                        <a:spcAft>
                          <a:spcPts val="800"/>
                        </a:spcAft>
                      </a:pPr>
                      <a:r>
                        <a:rPr lang="en-IN" sz="1100" noProof="0" dirty="0">
                          <a:effectLst/>
                          <a:latin typeface="Lato" panose="020F0502020204030203" pitchFamily="34" charset="0"/>
                          <a:ea typeface="Lato" panose="020F0502020204030203" pitchFamily="34" charset="0"/>
                          <a:cs typeface="Lato" panose="020F0502020204030203" pitchFamily="34" charset="0"/>
                        </a:rPr>
                        <a:t>Group </a:t>
                      </a:r>
                      <a:r>
                        <a:rPr lang="en-IN" sz="1000" noProof="0" dirty="0">
                          <a:effectLst/>
                          <a:latin typeface="Lato" panose="020F0502020204030203" pitchFamily="34" charset="0"/>
                          <a:ea typeface="Lato" panose="020F0502020204030203" pitchFamily="34" charset="0"/>
                          <a:cs typeface="Lato" panose="020F0502020204030203" pitchFamily="34" charset="0"/>
                        </a:rPr>
                        <a:t>+ category*</a:t>
                      </a:r>
                    </a:p>
                  </a:txBody>
                  <a:tcPr marL="18980" marR="18980"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000" noProof="0" dirty="0">
                          <a:effectLst/>
                          <a:latin typeface="Lato" panose="020F0502020204030203" pitchFamily="34" charset="0"/>
                          <a:ea typeface="Lato" panose="020F0502020204030203" pitchFamily="34" charset="0"/>
                          <a:cs typeface="Lato" panose="020F0502020204030203" pitchFamily="34" charset="0"/>
                        </a:rPr>
                        <a:t>G</a:t>
                      </a:r>
                      <a:r>
                        <a:rPr lang="en-IN" sz="1100" noProof="0" dirty="0">
                          <a:effectLst/>
                          <a:latin typeface="Lato" panose="020F0502020204030203" pitchFamily="34" charset="0"/>
                          <a:ea typeface="Lato" panose="020F0502020204030203" pitchFamily="34" charset="0"/>
                          <a:cs typeface="Lato" panose="020F0502020204030203" pitchFamily="34" charset="0"/>
                        </a:rPr>
                        <a:t>roup’s</a:t>
                      </a:r>
                      <a:r>
                        <a:rPr lang="en-IN" sz="1000" noProof="0" dirty="0">
                          <a:effectLst/>
                          <a:latin typeface="Lato" panose="020F0502020204030203" pitchFamily="34" charset="0"/>
                          <a:ea typeface="Lato" panose="020F0502020204030203" pitchFamily="34" charset="0"/>
                          <a:cs typeface="Lato" panose="020F0502020204030203" pitchFamily="34" charset="0"/>
                        </a:rPr>
                        <a:t> role within Project</a:t>
                      </a:r>
                    </a:p>
                  </a:txBody>
                  <a:tcPr marL="18980" marR="18980"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100" noProof="0" dirty="0">
                          <a:effectLst/>
                          <a:latin typeface="Lato" panose="020F0502020204030203" pitchFamily="34" charset="0"/>
                          <a:ea typeface="Lato" panose="020F0502020204030203" pitchFamily="34" charset="0"/>
                          <a:cs typeface="Lato" panose="020F0502020204030203" pitchFamily="34" charset="0"/>
                        </a:rPr>
                        <a:t>Individual</a:t>
                      </a: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000" noProof="0" dirty="0">
                          <a:effectLst/>
                          <a:latin typeface="Lato" panose="020F0502020204030203" pitchFamily="34" charset="0"/>
                          <a:ea typeface="Lato" panose="020F0502020204030203" pitchFamily="34" charset="0"/>
                          <a:cs typeface="Lato" panose="020F0502020204030203" pitchFamily="34" charset="0"/>
                        </a:rPr>
                        <a:t>Individual’s role within project</a:t>
                      </a:r>
                    </a:p>
                  </a:txBody>
                  <a:tcPr marL="18980" marR="1898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27469">
                <a:tc>
                  <a:txBody>
                    <a:bodyPr/>
                    <a:lstStyle/>
                    <a:p>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IEA Executive committee </a:t>
                      </a:r>
                      <a:r>
                        <a:rPr lang="en-IN" sz="900" b="1" i="1" noProof="0" dirty="0">
                          <a:solidFill>
                            <a:srgbClr val="FF0000"/>
                          </a:solidFill>
                          <a:effectLst/>
                          <a:latin typeface="Lato" panose="020F0502020204030203" pitchFamily="34" charset="0"/>
                          <a:ea typeface="Calibri" panose="020F0502020204030204" pitchFamily="34" charset="0"/>
                          <a:cs typeface="Times New Roman" panose="02020603050405020304" pitchFamily="18" charset="0"/>
                        </a:rPr>
                        <a:t>I</a:t>
                      </a:r>
                      <a:endParaRPr lang="en-IN" sz="10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Arial" panose="020B0604020202020204" pitchFamily="34" charset="0"/>
                        <a:buChar char="•"/>
                      </a:pPr>
                      <a:r>
                        <a:rPr kumimoji="1" lang="en-IN" sz="900" i="1" kern="1200" noProof="0" dirty="0">
                          <a:solidFill>
                            <a:schemeClr val="tx1"/>
                          </a:solidFill>
                          <a:effectLst/>
                          <a:latin typeface="+mn-lt"/>
                          <a:ea typeface="+mn-ea"/>
                          <a:cs typeface="+mn-cs"/>
                        </a:rPr>
                        <a:t>Project oversight</a:t>
                      </a:r>
                      <a:endParaRPr kumimoji="1" lang="en-IN" sz="900" kern="1200" noProof="0" dirty="0">
                        <a:solidFill>
                          <a:schemeClr val="tx1"/>
                        </a:solidFill>
                        <a:effectLst/>
                        <a:latin typeface="+mn-lt"/>
                        <a:ea typeface="+mn-ea"/>
                        <a:cs typeface="+mn-cs"/>
                      </a:endParaRPr>
                    </a:p>
                    <a:p>
                      <a:pPr marL="90488" indent="-90488">
                        <a:buFont typeface="Arial" panose="020B0604020202020204" pitchFamily="34" charset="0"/>
                        <a:buChar char="•"/>
                      </a:pPr>
                      <a:r>
                        <a:rPr kumimoji="1" lang="en-IN" sz="900" i="1" kern="1200" noProof="0" dirty="0">
                          <a:solidFill>
                            <a:schemeClr val="tx1"/>
                          </a:solidFill>
                          <a:effectLst/>
                          <a:latin typeface="+mn-lt"/>
                          <a:ea typeface="+mn-ea"/>
                          <a:cs typeface="+mn-cs"/>
                        </a:rPr>
                        <a:t>High level stakeholder engagement </a:t>
                      </a:r>
                      <a:endParaRPr lang="en-IN" sz="900" noProof="0" dirty="0">
                        <a:effectLst/>
                      </a:endParaRPr>
                    </a:p>
                  </a:txBody>
                  <a:tcPr marL="18980" marR="189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Jose Orlando Gomes </a:t>
                      </a: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Andrew Thatcher</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000" noProof="0" dirty="0">
                          <a:effectLst/>
                          <a:latin typeface="Lato" panose="020F0502020204030203" pitchFamily="34" charset="0"/>
                          <a:ea typeface="Lato" panose="020F0502020204030203" pitchFamily="34" charset="0"/>
                          <a:cs typeface="Lato" panose="020F0502020204030203" pitchFamily="34" charset="0"/>
                        </a:rPr>
                        <a:t>Initiator (I)</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545314">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10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ID, PSE and DP</a:t>
                      </a:r>
                      <a:endParaRPr lang="en-IN" sz="10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10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I, E, A</a:t>
                      </a:r>
                    </a:p>
                  </a:txBody>
                  <a:tcPr marL="19050" marR="1905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Project facilitation together with ACED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Guidance on curriculum development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Facilitation of involvement of international faculty</a:t>
                      </a:r>
                      <a:endParaRPr lang="en-IN" sz="900" noProof="0" dirty="0">
                        <a:solidFill>
                          <a:srgbClr val="000000"/>
                        </a:solidFill>
                        <a:effectLst/>
                        <a:latin typeface="Lato" panose="020F0502020204030203" pitchFamily="34" charset="0"/>
                        <a:ea typeface="Lato" panose="020F0502020204030203" pitchFamily="34" charset="0"/>
                        <a:cs typeface="Lato" panose="020F0502020204030203" pitchFamily="34" charset="0"/>
                      </a:endParaRPr>
                    </a:p>
                  </a:txBody>
                  <a:tcPr marL="18980" marR="189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1450" lvl="0" indent="-171450">
                        <a:buFont typeface="Arial" panose="020B0604020202020204" pitchFamily="34" charset="0"/>
                        <a:buChar char="•"/>
                      </a:pPr>
                      <a:r>
                        <a:rPr kumimoji="1" lang="en-IN" sz="900" b="1"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ID</a:t>
                      </a: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 Anindya Ganguli, </a:t>
                      </a:r>
                      <a:r>
                        <a:rPr kumimoji="1" lang="en-IN" sz="900"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Liang Ma, Alma Maria Jennifer Gutierrez</a:t>
                      </a:r>
                    </a:p>
                    <a:p>
                      <a:pPr marL="171450" lvl="0" indent="-171450">
                        <a:buFont typeface="Arial" panose="020B0604020202020204" pitchFamily="34" charset="0"/>
                        <a:buChar char="•"/>
                      </a:pPr>
                      <a:r>
                        <a:rPr kumimoji="1" lang="en-IN" sz="900" b="1"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PSE</a:t>
                      </a: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 Verena Nitsch</a:t>
                      </a:r>
                      <a:endParaRPr kumimoji="1" lang="en-IN" sz="900"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endParaRPr>
                    </a:p>
                    <a:p>
                      <a:pPr marL="171450" indent="-171450">
                        <a:buFont typeface="Arial" panose="020B0604020202020204" pitchFamily="34" charset="0"/>
                        <a:buChar char="•"/>
                      </a:pPr>
                      <a:r>
                        <a:rPr kumimoji="1" lang="en-IN" sz="900" b="1"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DP</a:t>
                      </a: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 Wei Zhang </a:t>
                      </a:r>
                      <a:endParaRPr lang="en-IN" sz="900" u="none" noProof="0" dirty="0">
                        <a:solidFill>
                          <a:srgbClr val="000000"/>
                        </a:solidFill>
                        <a:effectLst/>
                        <a:latin typeface="Lato" panose="020F0502020204030203" pitchFamily="34" charset="0"/>
                        <a:ea typeface="Lato" panose="020F0502020204030203" pitchFamily="34" charset="0"/>
                        <a:cs typeface="Lato" panose="020F0502020204030203" pitchFamily="34"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Initiator (I)</a:t>
                      </a:r>
                    </a:p>
                    <a:p>
                      <a:pPr marL="0" marR="0" lvl="0" indent="0" algn="ctr" defTabSz="685800" rtl="0" eaLnBrk="1" fontAlgn="auto" latinLnBrk="0" hangingPunct="1">
                        <a:lnSpc>
                          <a:spcPct val="100000"/>
                        </a:lnSpc>
                        <a:spcBef>
                          <a:spcPts val="0"/>
                        </a:spcBef>
                        <a:spcAft>
                          <a:spcPts val="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(E)</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(A)</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55976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ACED</a:t>
                      </a:r>
                      <a:endParaRPr lang="en-IN" sz="9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I, E, A</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Regional project lead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Co-ordination of ACED and IEA meetings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Co-ordinate and participation in stakeholder and curriculum workshop</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Frederick Tey</a:t>
                      </a:r>
                    </a:p>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Anindya Ganguli </a:t>
                      </a:r>
                      <a:endParaRPr lang="en-IN" sz="900" u="none" noProof="0" dirty="0">
                        <a:solidFill>
                          <a:srgbClr val="000000"/>
                        </a:solidFill>
                        <a:effectLst/>
                        <a:latin typeface="Lato" panose="020F0502020204030203" pitchFamily="34" charset="0"/>
                        <a:ea typeface="Lato" panose="020F0502020204030203" pitchFamily="34" charset="0"/>
                        <a:cs typeface="Lato" panose="020F0502020204030203" pitchFamily="34"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Initiator (I)</a:t>
                      </a:r>
                    </a:p>
                    <a:p>
                      <a:pPr marL="0" marR="0" lvl="0" indent="0" algn="ctr" defTabSz="685800" rtl="0" eaLnBrk="1" fontAlgn="auto" latinLnBrk="0" hangingPunct="1">
                        <a:lnSpc>
                          <a:spcPct val="100000"/>
                        </a:lnSpc>
                        <a:spcBef>
                          <a:spcPts val="0"/>
                        </a:spcBef>
                        <a:spcAft>
                          <a:spcPts val="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(A)</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(D)</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69732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Federated Societies in the region</a:t>
                      </a:r>
                      <a:endParaRPr lang="en-IN" sz="9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D, I</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Collaboration on curriculum development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Identification of interested universities and associated stakeholders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Development and participation in participation in stakeholder and curriculum workshop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kumimoji="1" lang="en-IN" sz="900" b="1"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CES</a:t>
                      </a: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 (China), </a:t>
                      </a:r>
                      <a:r>
                        <a:rPr kumimoji="1" lang="en-IN" sz="900" b="1"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ISE</a:t>
                      </a: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 (India), </a:t>
                      </a:r>
                      <a:r>
                        <a:rPr kumimoji="1" lang="en-IN" sz="900" b="1"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PEI</a:t>
                      </a: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 (Indonesia), </a:t>
                      </a:r>
                      <a:r>
                        <a:rPr kumimoji="1" lang="en-IN" sz="900" b="1"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JES</a:t>
                      </a: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 (Japan), </a:t>
                      </a:r>
                      <a:r>
                        <a:rPr kumimoji="1" lang="en-IN" sz="900" b="1"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HFEM</a:t>
                      </a: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 (Malaysia), </a:t>
                      </a:r>
                      <a:r>
                        <a:rPr kumimoji="1" lang="en-IN" sz="900" b="1"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HFESP</a:t>
                      </a: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 (Philippines)</a:t>
                      </a:r>
                      <a:endParaRPr lang="en-IN" sz="900" u="none" noProof="0" dirty="0">
                        <a:solidFill>
                          <a:srgbClr val="000000"/>
                        </a:solidFill>
                        <a:effectLst/>
                        <a:latin typeface="Lato" panose="020F0502020204030203" pitchFamily="34" charset="0"/>
                        <a:ea typeface="Lato" panose="020F0502020204030203" pitchFamily="34" charset="0"/>
                        <a:cs typeface="Lato" panose="020F0502020204030203" pitchFamily="34"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(D)</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(I)</a:t>
                      </a:r>
                    </a:p>
                  </a:txBody>
                  <a:tcPr marL="18980" marR="189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422212">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Global Societies (HFES, CIEHF) </a:t>
                      </a:r>
                      <a:r>
                        <a:rPr lang="en-IN" sz="900" b="1" i="1" noProof="0" dirty="0">
                          <a:solidFill>
                            <a:srgbClr val="FF0000"/>
                          </a:solidFill>
                          <a:effectLst/>
                          <a:latin typeface="Lato" panose="020F0502020204030203" pitchFamily="34" charset="0"/>
                          <a:ea typeface="Calibri" panose="020F0502020204030204" pitchFamily="34" charset="0"/>
                          <a:cs typeface="Times New Roman" panose="02020603050405020304" pitchFamily="18" charset="0"/>
                        </a:rPr>
                        <a:t>E </a:t>
                      </a:r>
                      <a:endPar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Guidance on curriculum development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Participation in participation in stakeholder and curriculum workshop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HFES: Chris Reid</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CIEHF: Ben Peachy</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lvl="0" indent="0">
                        <a:buFont typeface="Symbol" panose="05050102010706020507" pitchFamily="18" charset="2"/>
                        <a:buNone/>
                        <a:tabLst>
                          <a:tab pos="457200" algn="l"/>
                        </a:tabLst>
                      </a:pP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(E)</a:t>
                      </a:r>
                    </a:p>
                  </a:txBody>
                  <a:tcPr marL="18980" marR="189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94732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Regional universities and academics</a:t>
                      </a:r>
                      <a:endParaRPr lang="en-IN" sz="9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E, I, A</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marR="0" lvl="0" indent="-90488" algn="l" defTabSz="685800" rtl="0" eaLnBrk="1" fontAlgn="auto" latinLnBrk="0" hangingPunct="1">
                        <a:lnSpc>
                          <a:spcPct val="100000"/>
                        </a:lnSpc>
                        <a:spcBef>
                          <a:spcPts val="0"/>
                        </a:spcBef>
                        <a:spcAft>
                          <a:spcPts val="0"/>
                        </a:spcAft>
                        <a:buClrTx/>
                        <a:buSzTx/>
                        <a:buFont typeface="Symbol" panose="05050102010706020507" pitchFamily="18" charset="2"/>
                        <a:buChar char=""/>
                        <a:tabLst>
                          <a:tab pos="457200" algn="l"/>
                        </a:tabLst>
                        <a:defRPr/>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Local experts in curriculum needs (i.e. what are the needs for science and practice)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marR="0" lvl="0" indent="-90488" algn="l" defTabSz="685800" rtl="0" eaLnBrk="1" fontAlgn="auto" latinLnBrk="0" hangingPunct="1">
                        <a:lnSpc>
                          <a:spcPct val="100000"/>
                        </a:lnSpc>
                        <a:spcBef>
                          <a:spcPts val="0"/>
                        </a:spcBef>
                        <a:spcAft>
                          <a:spcPts val="0"/>
                        </a:spcAft>
                        <a:buClrTx/>
                        <a:buSzTx/>
                        <a:buFont typeface="Symbol" panose="05050102010706020507" pitchFamily="18" charset="2"/>
                        <a:buChar char=""/>
                        <a:tabLst>
                          <a:tab pos="457200" algn="l"/>
                        </a:tabLst>
                        <a:defRPr/>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Conducting workshops for (1) stakeholder involvement and (2) curriculum workshop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Identify relevant stakeholders for implementation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Participants in programme implementation (in various capacities)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Tsinghua University</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University de La Salle</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National University of Kyushu</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University of Calcutta</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Faculty (E)</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Policy guidance (I)</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Implementation (A)</a:t>
                      </a:r>
                      <a:br>
                        <a:rPr lang="en-IN" sz="1000" noProof="0" dirty="0">
                          <a:effectLst/>
                          <a:latin typeface="Lato" panose="020F0502020204030203" pitchFamily="34" charset="0"/>
                          <a:ea typeface="Lato" panose="020F0502020204030203" pitchFamily="34" charset="0"/>
                          <a:cs typeface="Lato" panose="020F0502020204030203" pitchFamily="34" charset="0"/>
                        </a:rPr>
                      </a:b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545314">
                <a:tc>
                  <a:txBody>
                    <a:bodyPr/>
                    <a:lstStyle/>
                    <a:p>
                      <a:r>
                        <a:rPr lang="en-IN" sz="900" noProof="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External Stakeholders</a:t>
                      </a: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D, I, A</a:t>
                      </a:r>
                    </a:p>
                  </a:txBody>
                  <a:tcPr marL="19050" marR="1905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1450" lvl="0" indent="-171450">
                        <a:buFont typeface="Arial" panose="020B0604020202020204" pitchFamily="34" charset="0"/>
                        <a:buChar char="•"/>
                      </a:pP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Guidance</a:t>
                      </a:r>
                      <a:endParaRPr kumimoji="1" lang="en-IN" sz="900"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endParaRPr>
                    </a:p>
                    <a:p>
                      <a:pPr marL="171450" lvl="0" indent="-171450">
                        <a:buFont typeface="Arial" panose="020B0604020202020204" pitchFamily="34" charset="0"/>
                        <a:buChar char="•"/>
                      </a:pP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Coordination with local authorities</a:t>
                      </a:r>
                      <a:endParaRPr kumimoji="1" lang="en-IN" sz="900"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endParaRPr>
                    </a:p>
                    <a:p>
                      <a:pPr marL="171450" indent="-171450">
                        <a:buFont typeface="Arial" panose="020B0604020202020204" pitchFamily="34" charset="0"/>
                        <a:buChar char="•"/>
                      </a:pP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Coordination with local industry and academics</a:t>
                      </a:r>
                      <a:endParaRPr lang="en-IN" sz="900" noProof="0" dirty="0">
                        <a:solidFill>
                          <a:srgbClr val="000000"/>
                        </a:solidFill>
                        <a:effectLst/>
                        <a:latin typeface="Lato" panose="020F0502020204030203" pitchFamily="34" charset="0"/>
                        <a:ea typeface="Lato" panose="020F0502020204030203" pitchFamily="34" charset="0"/>
                        <a:cs typeface="Lato" panose="020F0502020204030203" pitchFamily="34" charset="0"/>
                      </a:endParaRPr>
                    </a:p>
                    <a:p>
                      <a:pPr marL="90488" lvl="0" indent="-90488">
                        <a:buFont typeface="Symbol" panose="05050102010706020507" pitchFamily="18" charset="2"/>
                        <a:buChar char=""/>
                        <a:tabLst>
                          <a:tab pos="457200" algn="l"/>
                        </a:tabLst>
                      </a:pP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marR="0" lvl="0" indent="-179388" algn="l" defTabSz="685800" rtl="0" eaLnBrk="1" fontAlgn="auto" latinLnBrk="0" hangingPunct="1">
                        <a:lnSpc>
                          <a:spcPct val="100000"/>
                        </a:lnSpc>
                        <a:spcBef>
                          <a:spcPts val="0"/>
                        </a:spcBef>
                        <a:spcAft>
                          <a:spcPts val="0"/>
                        </a:spcAft>
                        <a:buClrTx/>
                        <a:buSzTx/>
                        <a:buFont typeface="Symbol" panose="05050102010706020507" pitchFamily="18" charset="2"/>
                        <a:buChar char=""/>
                        <a:tabLst>
                          <a:tab pos="457200" algn="l"/>
                        </a:tabLst>
                        <a:defRPr/>
                      </a:pP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National Institute of Occupational and Environmental Health, Vietnam </a:t>
                      </a:r>
                      <a:endParaRPr lang="en-IN" sz="900" u="none" noProof="0" dirty="0">
                        <a:solidFill>
                          <a:srgbClr val="000000"/>
                        </a:solidFill>
                        <a:effectLst/>
                        <a:latin typeface="Lato" panose="020F0502020204030203" pitchFamily="34" charset="0"/>
                        <a:ea typeface="Lato" panose="020F0502020204030203" pitchFamily="34" charset="0"/>
                        <a:cs typeface="Lato" panose="020F0502020204030203" pitchFamily="34" charset="0"/>
                      </a:endParaRPr>
                    </a:p>
                    <a:p>
                      <a:pPr marL="179388" lvl="0" indent="-179388">
                        <a:buFont typeface="Symbol" panose="05050102010706020507" pitchFamily="18" charset="2"/>
                        <a:buChar char=""/>
                        <a:tabLst>
                          <a:tab pos="457200" algn="l"/>
                        </a:tabLst>
                      </a:pP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(D, I)</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(A)</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bl>
          </a:graphicData>
        </a:graphic>
      </p:graphicFrame>
      <p:sp>
        <p:nvSpPr>
          <p:cNvPr id="20533" name="ZoneTexte 2">
            <a:extLst>
              <a:ext uri="{FF2B5EF4-FFF2-40B4-BE49-F238E27FC236}">
                <a16:creationId xmlns:a16="http://schemas.microsoft.com/office/drawing/2014/main" id="{3908E1EF-D273-DFD6-F171-4C87D38B639C}"/>
              </a:ext>
            </a:extLst>
          </p:cNvPr>
          <p:cNvSpPr txBox="1">
            <a:spLocks noChangeArrowheads="1"/>
          </p:cNvSpPr>
          <p:nvPr/>
        </p:nvSpPr>
        <p:spPr bwMode="auto">
          <a:xfrm>
            <a:off x="2938463" y="4870450"/>
            <a:ext cx="5387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r>
              <a:rPr lang="en-IN" noProof="0" dirty="0"/>
              <a:t>*</a:t>
            </a:r>
            <a:r>
              <a:rPr lang="en-IN" sz="1400" noProof="0" dirty="0"/>
              <a:t>Categories are indicated by letters: </a:t>
            </a:r>
            <a:r>
              <a:rPr lang="en-IN" sz="1400" b="1" noProof="0" dirty="0">
                <a:solidFill>
                  <a:srgbClr val="FF0000"/>
                </a:solidFill>
              </a:rPr>
              <a:t>A</a:t>
            </a:r>
            <a:r>
              <a:rPr lang="en-IN" sz="1400" noProof="0" dirty="0"/>
              <a:t>ctor/ </a:t>
            </a:r>
            <a:r>
              <a:rPr lang="en-IN" sz="1400" b="1" noProof="0" dirty="0">
                <a:solidFill>
                  <a:srgbClr val="FF0000"/>
                </a:solidFill>
              </a:rPr>
              <a:t>E</a:t>
            </a:r>
            <a:r>
              <a:rPr lang="en-IN" sz="1400" noProof="0" dirty="0"/>
              <a:t>xpert/ </a:t>
            </a:r>
            <a:r>
              <a:rPr lang="en-IN" sz="1400" b="1" noProof="0" dirty="0">
                <a:solidFill>
                  <a:srgbClr val="FF0000"/>
                </a:solidFill>
              </a:rPr>
              <a:t>D</a:t>
            </a:r>
            <a:r>
              <a:rPr lang="en-IN" sz="1400" noProof="0" dirty="0"/>
              <a:t>ecider/ </a:t>
            </a:r>
            <a:r>
              <a:rPr lang="en-IN" sz="1400" b="1" noProof="0" dirty="0">
                <a:solidFill>
                  <a:srgbClr val="FF0000"/>
                </a:solidFill>
              </a:rPr>
              <a:t>I</a:t>
            </a:r>
            <a:r>
              <a:rPr lang="en-IN" sz="1400" noProof="0" dirty="0"/>
              <a:t>nfluencer</a:t>
            </a:r>
            <a:endParaRPr lang="en-IN" noProof="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コンテンツ プレースホルダー 2">
            <a:extLst>
              <a:ext uri="{FF2B5EF4-FFF2-40B4-BE49-F238E27FC236}">
                <a16:creationId xmlns:a16="http://schemas.microsoft.com/office/drawing/2014/main" id="{77AD7970-89DC-3E41-A865-AA11160F366F}"/>
              </a:ext>
            </a:extLst>
          </p:cNvPr>
          <p:cNvSpPr txBox="1">
            <a:spLocks/>
          </p:cNvSpPr>
          <p:nvPr/>
        </p:nvSpPr>
        <p:spPr>
          <a:xfrm>
            <a:off x="1104900" y="71438"/>
            <a:ext cx="7231063" cy="588962"/>
          </a:xfrm>
          <a:prstGeom prst="rect">
            <a:avLst/>
          </a:prstGeom>
        </p:spPr>
        <p:txBody>
          <a:bodyPr>
            <a:normAutofit fontScale="77500" lnSpcReduction="20000"/>
          </a:bodyPr>
          <a:lstStyle>
            <a:lvl1pPr marL="171450" indent="-171450" algn="l" defTabSz="685800" rtl="0" eaLnBrk="1" latinLnBrk="0" hangingPunct="1">
              <a:lnSpc>
                <a:spcPct val="90000"/>
              </a:lnSpc>
              <a:spcBef>
                <a:spcPts val="750"/>
              </a:spcBef>
              <a:buFont typeface="Arial" panose="020B0604020202020204" pitchFamily="34" charset="0"/>
              <a:buChar char="•"/>
              <a:defRPr kumimoji="1" sz="2000" kern="1200">
                <a:solidFill>
                  <a:schemeClr val="tx1"/>
                </a:solidFill>
                <a:latin typeface="Calibri" panose="020F0502020204030204" pitchFamily="34" charset="0"/>
                <a:ea typeface="+mn-ea"/>
                <a:cs typeface="Calibri" panose="020F050202020403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a:lstStyle>
          <a:p>
            <a:pPr marL="0" indent="0" algn="ctr" fontAlgn="auto">
              <a:spcBef>
                <a:spcPts val="0"/>
              </a:spcBef>
              <a:spcAft>
                <a:spcPts val="1200"/>
              </a:spcAft>
              <a:buFont typeface="Arial" panose="020B0604020202020204" pitchFamily="34" charset="0"/>
              <a:buNone/>
              <a:defRPr/>
            </a:pPr>
            <a:r>
              <a:rPr lang="en-IN" sz="3200" noProof="0" dirty="0">
                <a:solidFill>
                  <a:prstClr val="black"/>
                </a:solidFill>
              </a:rPr>
              <a:t>Main stakeholders and their relationship to each other</a:t>
            </a:r>
          </a:p>
        </p:txBody>
      </p:sp>
      <p:graphicFrame>
        <p:nvGraphicFramePr>
          <p:cNvPr id="10" name="Table 9">
            <a:extLst>
              <a:ext uri="{FF2B5EF4-FFF2-40B4-BE49-F238E27FC236}">
                <a16:creationId xmlns:a16="http://schemas.microsoft.com/office/drawing/2014/main" id="{9FB3EFA5-4384-7366-5A2C-A9A09346096C}"/>
              </a:ext>
            </a:extLst>
          </p:cNvPr>
          <p:cNvGraphicFramePr>
            <a:graphicFrameLocks noGrp="1"/>
          </p:cNvGraphicFramePr>
          <p:nvPr>
            <p:extLst>
              <p:ext uri="{D42A27DB-BD31-4B8C-83A1-F6EECF244321}">
                <p14:modId xmlns:p14="http://schemas.microsoft.com/office/powerpoint/2010/main" val="1031566896"/>
              </p:ext>
            </p:extLst>
          </p:nvPr>
        </p:nvGraphicFramePr>
        <p:xfrm>
          <a:off x="461963" y="369888"/>
          <a:ext cx="8516937" cy="4457699"/>
        </p:xfrm>
        <a:graphic>
          <a:graphicData uri="http://schemas.openxmlformats.org/drawingml/2006/table">
            <a:tbl>
              <a:tblPr firstRow="1" bandRow="1"/>
              <a:tblGrid>
                <a:gridCol w="1571831">
                  <a:extLst>
                    <a:ext uri="{9D8B030D-6E8A-4147-A177-3AD203B41FA5}">
                      <a16:colId xmlns:a16="http://schemas.microsoft.com/office/drawing/2014/main" val="20000"/>
                    </a:ext>
                  </a:extLst>
                </a:gridCol>
                <a:gridCol w="1571831">
                  <a:extLst>
                    <a:ext uri="{9D8B030D-6E8A-4147-A177-3AD203B41FA5}">
                      <a16:colId xmlns:a16="http://schemas.microsoft.com/office/drawing/2014/main" val="20001"/>
                    </a:ext>
                  </a:extLst>
                </a:gridCol>
                <a:gridCol w="1343423">
                  <a:extLst>
                    <a:ext uri="{9D8B030D-6E8A-4147-A177-3AD203B41FA5}">
                      <a16:colId xmlns:a16="http://schemas.microsoft.com/office/drawing/2014/main" val="20002"/>
                    </a:ext>
                  </a:extLst>
                </a:gridCol>
                <a:gridCol w="1464697">
                  <a:extLst>
                    <a:ext uri="{9D8B030D-6E8A-4147-A177-3AD203B41FA5}">
                      <a16:colId xmlns:a16="http://schemas.microsoft.com/office/drawing/2014/main" val="20003"/>
                    </a:ext>
                  </a:extLst>
                </a:gridCol>
                <a:gridCol w="1454406">
                  <a:extLst>
                    <a:ext uri="{9D8B030D-6E8A-4147-A177-3AD203B41FA5}">
                      <a16:colId xmlns:a16="http://schemas.microsoft.com/office/drawing/2014/main" val="20004"/>
                    </a:ext>
                  </a:extLst>
                </a:gridCol>
                <a:gridCol w="1110749">
                  <a:extLst>
                    <a:ext uri="{9D8B030D-6E8A-4147-A177-3AD203B41FA5}">
                      <a16:colId xmlns:a16="http://schemas.microsoft.com/office/drawing/2014/main" val="20005"/>
                    </a:ext>
                  </a:extLst>
                </a:gridCol>
              </a:tblGrid>
              <a:tr h="648001">
                <a:tc>
                  <a:txBody>
                    <a:bodyPr/>
                    <a:lstStyle/>
                    <a:p>
                      <a:pPr>
                        <a:lnSpc>
                          <a:spcPct val="115000"/>
                        </a:lnSpc>
                      </a:pPr>
                      <a:r>
                        <a:rPr lang="en-IN" sz="700" noProof="0" dirty="0">
                          <a:effectLst/>
                          <a:latin typeface="Calibri" panose="020F0502020204030204" pitchFamily="34" charset="0"/>
                          <a:cs typeface="Arial" panose="020B0604020202020204" pitchFamily="34" charset="0"/>
                        </a:rPr>
                        <a:t>From                                To</a:t>
                      </a: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12700" cap="flat" cmpd="sng" algn="ctr">
                      <a:solidFill>
                        <a:schemeClr val="tx1"/>
                      </a:solidFill>
                      <a:prstDash val="solid"/>
                      <a:round/>
                      <a:headEnd type="none" w="med" len="med"/>
                      <a:tailEnd type="none" w="med" len="med"/>
                    </a:lnTlToBr>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A</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Executive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B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Standing committees (ID, PSE as key drivers)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C</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IEA Network and associated societies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D</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Local Universities</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E</a:t>
                      </a:r>
                    </a:p>
                    <a:p>
                      <a:pPr algn="just">
                        <a:lnSpc>
                          <a:spcPct val="115000"/>
                        </a:lnSpc>
                        <a:spcAft>
                          <a:spcPts val="1000"/>
                        </a:spcAft>
                      </a:pPr>
                      <a:r>
                        <a:rPr lang="en-IN" sz="900" b="1" noProof="0" dirty="0">
                          <a:effectLst/>
                          <a:latin typeface="Calibri" panose="020F0502020204030204" pitchFamily="34" charset="0"/>
                          <a:ea typeface="Calibri" panose="020F0502020204030204" pitchFamily="34" charset="0"/>
                          <a:cs typeface="Arial" panose="020B0604020202020204" pitchFamily="34" charset="0"/>
                        </a:rPr>
                        <a:t>External stakeholders </a:t>
                      </a: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408369">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A</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Executive</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pPr>
                      <a:r>
                        <a:rPr lang="en-IN" sz="900" noProof="0" dirty="0">
                          <a:effectLst/>
                          <a:latin typeface="Calibri" panose="020F0502020204030204" pitchFamily="34" charset="0"/>
                          <a:cs typeface="Arial" panose="020B0604020202020204" pitchFamily="34" charset="0"/>
                        </a:rPr>
                        <a:t>Project oversight</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Facilitation of project with ACED</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Identify potential growth areas</a:t>
                      </a:r>
                    </a:p>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Support the access to relevant stakeholders (including universities, government officials, etc)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Facilitation of programme development</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b="0" noProof="0" dirty="0">
                          <a:solidFill>
                            <a:schemeClr val="tx1"/>
                          </a:solidFill>
                          <a:effectLst/>
                          <a:latin typeface="Calibri" panose="020F0502020204030204" pitchFamily="34" charset="0"/>
                          <a:ea typeface="Calibri" panose="020F0502020204030204" pitchFamily="34" charset="0"/>
                          <a:cs typeface="Arial" panose="020B0604020202020204" pitchFamily="34" charset="0"/>
                        </a:rPr>
                        <a:t>Identify demands (i.e. value-added topics and needs) within Asia</a:t>
                      </a: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External stakeholders need for stakeholder group D to implement workshop </a:t>
                      </a: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1"/>
                  </a:ext>
                </a:extLst>
              </a:tr>
              <a:tr h="676568">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B</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ID, PSE</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Guidance on IEA core competencies and relevance to local context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Promotes IEA Education programme value add and needs </a:t>
                      </a: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algn="just">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Oversight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b="0" noProof="0" dirty="0">
                          <a:solidFill>
                            <a:schemeClr val="tx1"/>
                          </a:solidFill>
                          <a:effectLst/>
                          <a:latin typeface="Calibri" panose="020F0502020204030204" pitchFamily="34" charset="0"/>
                          <a:ea typeface="Calibri" panose="020F0502020204030204" pitchFamily="34" charset="0"/>
                          <a:cs typeface="Arial" panose="020B0604020202020204" pitchFamily="34" charset="0"/>
                        </a:rPr>
                        <a:t>Identify stakeholders for implementation </a:t>
                      </a:r>
                    </a:p>
                    <a:p>
                      <a:pPr algn="l">
                        <a:lnSpc>
                          <a:spcPct val="100000"/>
                        </a:lnSpc>
                        <a:spcAft>
                          <a:spcPts val="1000"/>
                        </a:spcAft>
                      </a:pPr>
                      <a:r>
                        <a:rPr lang="en-IN" sz="900" b="0" noProof="0" dirty="0">
                          <a:solidFill>
                            <a:schemeClr val="tx1"/>
                          </a:solidFill>
                          <a:effectLst/>
                          <a:latin typeface="Calibri" panose="020F0502020204030204" pitchFamily="34" charset="0"/>
                          <a:ea typeface="Calibri" panose="020F0502020204030204" pitchFamily="34" charset="0"/>
                          <a:cs typeface="Arial" panose="020B0604020202020204" pitchFamily="34" charset="0"/>
                        </a:rPr>
                        <a:t>Workshop implementation</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Local needs and barriers identified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2"/>
                  </a:ext>
                </a:extLst>
              </a:tr>
              <a:tr h="743938">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C</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IEA Networks/Societies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1000"/>
                        </a:spcAft>
                      </a:pPr>
                      <a:r>
                        <a:rPr lang="en-IN" sz="900" noProof="0" dirty="0">
                          <a:effectLst/>
                          <a:latin typeface="Calibri" panose="020F0502020204030204" pitchFamily="34" charset="0"/>
                          <a:ea typeface="Calibri" panose="020F0502020204030204" pitchFamily="34" charset="0"/>
                          <a:cs typeface="Arial" panose="020B0604020202020204" pitchFamily="34" charset="0"/>
                        </a:rPr>
                        <a:t>Curriculum development that is contextually relevant but focused on systemic nature of HFE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Coordinate regional education programme development</a:t>
                      </a: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marL="0" marR="0" lvl="0" indent="0" algn="l" defTabSz="685800" rtl="0" eaLnBrk="1" fontAlgn="auto" latinLnBrk="0" hangingPunct="1">
                        <a:lnSpc>
                          <a:spcPct val="100000"/>
                        </a:lnSpc>
                        <a:spcBef>
                          <a:spcPts val="0"/>
                        </a:spcBef>
                        <a:spcAft>
                          <a:spcPts val="1000"/>
                        </a:spcAft>
                        <a:buClrTx/>
                        <a:buSzTx/>
                        <a:buFontTx/>
                        <a:buNone/>
                        <a:tabLst/>
                        <a:defRPr/>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Support for curriculum development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Aft>
                          <a:spcPts val="1000"/>
                        </a:spcAft>
                      </a:pP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kumimoji="1" lang="en-IN" sz="900"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Entry as a FS</a:t>
                      </a:r>
                      <a:endParaRPr lang="en-IN" sz="900" noProof="0" dirty="0">
                        <a:effectLst/>
                        <a:latin typeface="Lato" panose="020F0502020204030203" pitchFamily="34" charset="0"/>
                        <a:ea typeface="Lato" panose="020F0502020204030203" pitchFamily="34" charset="0"/>
                        <a:cs typeface="Lato" panose="020F0502020204030203" pitchFamily="34" charset="0"/>
                      </a:endParaRP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3"/>
                  </a:ext>
                </a:extLst>
              </a:tr>
              <a:tr h="490560">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D</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Local Universities</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Identification of local needs and stakeholders for curriculum development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kumimoji="1" lang="en-IN" sz="900"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High Quality HFE Training Programme for Vietnam</a:t>
                      </a:r>
                      <a:endParaRPr lang="en-IN" sz="900" noProof="0" dirty="0">
                        <a:effectLst/>
                        <a:latin typeface="Lato" panose="020F0502020204030203" pitchFamily="34" charset="0"/>
                        <a:ea typeface="Lato" panose="020F0502020204030203" pitchFamily="34" charset="0"/>
                        <a:cs typeface="Lato" panose="020F0502020204030203"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Members of TCs from F/S or A/S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4"/>
                  </a:ext>
                </a:extLst>
              </a:tr>
              <a:tr h="490263">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E</a:t>
                      </a: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External stakeholders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Identification of local needs: Constraints and affordances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Key stakeholders for programme initiation </a:t>
                      </a: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extLst>
                  <a:ext uri="{0D108BD9-81ED-4DB2-BD59-A6C34878D82A}">
                    <a16:rowId xmlns:a16="http://schemas.microsoft.com/office/drawing/2014/main" val="10005"/>
                  </a:ext>
                </a:extLst>
              </a:tr>
            </a:tbl>
          </a:graphicData>
        </a:graphic>
      </p:graphicFrame>
      <p:cxnSp>
        <p:nvCxnSpPr>
          <p:cNvPr id="11" name="Straight Arrow Connector 10">
            <a:extLst>
              <a:ext uri="{FF2B5EF4-FFF2-40B4-BE49-F238E27FC236}">
                <a16:creationId xmlns:a16="http://schemas.microsoft.com/office/drawing/2014/main" id="{C1E9DCBB-B65B-BEE1-99C6-0504F34C9402}"/>
              </a:ext>
            </a:extLst>
          </p:cNvPr>
          <p:cNvCxnSpPr>
            <a:cxnSpLocks/>
          </p:cNvCxnSpPr>
          <p:nvPr/>
        </p:nvCxnSpPr>
        <p:spPr>
          <a:xfrm flipH="1">
            <a:off x="2765425" y="660400"/>
            <a:ext cx="5494338"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67CD51B6-87E8-559C-9DCB-FA201A8B09E2}"/>
              </a:ext>
            </a:extLst>
          </p:cNvPr>
          <p:cNvCxnSpPr>
            <a:cxnSpLocks/>
          </p:cNvCxnSpPr>
          <p:nvPr/>
        </p:nvCxnSpPr>
        <p:spPr>
          <a:xfrm>
            <a:off x="1736725" y="1203325"/>
            <a:ext cx="0" cy="272891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コンテンツ プレースホルダー 2">
            <a:extLst>
              <a:ext uri="{FF2B5EF4-FFF2-40B4-BE49-F238E27FC236}">
                <a16:creationId xmlns:a16="http://schemas.microsoft.com/office/drawing/2014/main" id="{E6909AC5-F135-4FC4-823C-5658BABC1600}"/>
              </a:ext>
            </a:extLst>
          </p:cNvPr>
          <p:cNvSpPr txBox="1">
            <a:spLocks noChangeArrowheads="1"/>
          </p:cNvSpPr>
          <p:nvPr/>
        </p:nvSpPr>
        <p:spPr bwMode="auto">
          <a:xfrm>
            <a:off x="956468" y="36378"/>
            <a:ext cx="7231063" cy="588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 typeface="Arial" panose="020B0604020202020204" pitchFamily="34" charset="0"/>
              <a:buNone/>
            </a:pPr>
            <a:r>
              <a:rPr lang="en-IN" sz="3200" noProof="0" dirty="0"/>
              <a:t>Additional Activities / Updates</a:t>
            </a:r>
          </a:p>
        </p:txBody>
      </p:sp>
      <p:sp>
        <p:nvSpPr>
          <p:cNvPr id="24579" name="TextBox 1">
            <a:extLst>
              <a:ext uri="{FF2B5EF4-FFF2-40B4-BE49-F238E27FC236}">
                <a16:creationId xmlns:a16="http://schemas.microsoft.com/office/drawing/2014/main" id="{75EA6259-A629-8089-2680-D5F4BB250D33}"/>
              </a:ext>
            </a:extLst>
          </p:cNvPr>
          <p:cNvSpPr txBox="1">
            <a:spLocks noChangeArrowheads="1"/>
          </p:cNvSpPr>
          <p:nvPr/>
        </p:nvSpPr>
        <p:spPr bwMode="auto">
          <a:xfrm>
            <a:off x="429154" y="437607"/>
            <a:ext cx="8590557" cy="5116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r>
              <a:rPr lang="en-IN" sz="2400" b="1" u="sng" dirty="0"/>
              <a:t>Asia </a:t>
            </a:r>
            <a:endParaRPr lang="en-IN" sz="2400" dirty="0"/>
          </a:p>
          <a:p>
            <a:pPr marL="285750" indent="-285750">
              <a:buFont typeface="Arial" panose="020B0604020202020204" pitchFamily="34" charset="0"/>
              <a:buChar char="•"/>
            </a:pPr>
            <a:r>
              <a:rPr lang="en-IN" sz="2000" b="1" dirty="0"/>
              <a:t>ACED registration completed. </a:t>
            </a:r>
            <a:r>
              <a:rPr lang="en-IN" dirty="0"/>
              <a:t>The ACED Triennial conference will be held in Singapore in August 2026. There will be a </a:t>
            </a:r>
            <a:r>
              <a:rPr lang="en-US" dirty="0"/>
              <a:t>plenary session of IEA-AGS and ISO TC159.</a:t>
            </a:r>
            <a:endParaRPr lang="en-IN" dirty="0"/>
          </a:p>
          <a:p>
            <a:pPr marL="342900" indent="-342900">
              <a:buFont typeface="Arial" panose="020B0604020202020204" pitchFamily="34" charset="0"/>
              <a:buChar char="•"/>
            </a:pPr>
            <a:r>
              <a:rPr lang="en-IN" sz="2000" b="1" noProof="0" dirty="0"/>
              <a:t>Translation of IEA Core Competencies to Hindi and Bengali </a:t>
            </a:r>
            <a:r>
              <a:rPr lang="en-IN" sz="2000" noProof="0" dirty="0"/>
              <a:t>– </a:t>
            </a:r>
            <a:r>
              <a:rPr lang="en-IN" sz="2000" b="1" noProof="0" dirty="0">
                <a:solidFill>
                  <a:srgbClr val="FF0000"/>
                </a:solidFill>
              </a:rPr>
              <a:t>COMPLETED</a:t>
            </a:r>
            <a:br>
              <a:rPr lang="en-IN" sz="2000" b="1" noProof="0" dirty="0">
                <a:solidFill>
                  <a:srgbClr val="FF0000"/>
                </a:solidFill>
              </a:rPr>
            </a:br>
            <a:r>
              <a:rPr lang="en-IN" noProof="0" dirty="0"/>
              <a:t>The IEA Core Competencies have been translated into Hindi (official language of India, 345 million native speakers, 3rd most widely spoken worldwide) and Bengali (official language of Bangladesh 242 million native speakers, 7th most widely spoken worldwide).</a:t>
            </a:r>
            <a:r>
              <a:rPr lang="en-IN" b="1" noProof="0" dirty="0"/>
              <a:t> </a:t>
            </a:r>
            <a:r>
              <a:rPr lang="en-IN" noProof="0" dirty="0"/>
              <a:t>This was accomplished by </a:t>
            </a:r>
            <a:r>
              <a:rPr lang="en-IN" b="1" noProof="0" dirty="0"/>
              <a:t>Prof. Somnath Gangopadhyay </a:t>
            </a:r>
            <a:r>
              <a:rPr lang="en-IN" noProof="0" dirty="0"/>
              <a:t>and his colleagues from the </a:t>
            </a:r>
            <a:r>
              <a:rPr lang="en-IN" b="1" noProof="0" dirty="0"/>
              <a:t>Indian Society of Ergonomics.</a:t>
            </a:r>
          </a:p>
          <a:p>
            <a:r>
              <a:rPr lang="en-IN" sz="2400" b="1" u="sng" noProof="0" dirty="0"/>
              <a:t>Africa</a:t>
            </a:r>
            <a:endParaRPr lang="en-IN" sz="2400" noProof="0" dirty="0"/>
          </a:p>
          <a:p>
            <a:pPr marL="285750" indent="-285750">
              <a:buFont typeface="Arial" panose="020B0604020202020204" pitchFamily="34" charset="0"/>
              <a:buChar char="•"/>
            </a:pPr>
            <a:r>
              <a:rPr lang="en-US" dirty="0"/>
              <a:t>Report of the progress so far achieved in the </a:t>
            </a:r>
            <a:r>
              <a:rPr lang="en-US" dirty="0" err="1"/>
              <a:t>M.Sc</a:t>
            </a:r>
            <a:r>
              <a:rPr lang="en-US" dirty="0"/>
              <a:t> or </a:t>
            </a:r>
            <a:r>
              <a:rPr lang="en-US" dirty="0" err="1"/>
              <a:t>M.Phil</a:t>
            </a:r>
            <a:r>
              <a:rPr lang="en-US" dirty="0"/>
              <a:t> in Ergonomics programme to be hosted at University of Ghana is awaited from the contact person</a:t>
            </a:r>
            <a:r>
              <a:rPr lang="en-US" b="1" dirty="0"/>
              <a:t>, Dr Augustine Acquah</a:t>
            </a:r>
            <a:r>
              <a:rPr lang="en-US" dirty="0"/>
              <a:t>. The Ergonomics Society of Nigeria is planning to organize a conference around October 2026. A plan is underway to estimate the number of potential Ergonomists and Human Factor experts operating in Nigeria.</a:t>
            </a:r>
            <a:endParaRPr lang="en-IN" noProof="0" dirty="0"/>
          </a:p>
          <a:p>
            <a:endParaRPr lang="en-IN" sz="1200" noProof="0" dirty="0"/>
          </a:p>
          <a:p>
            <a:endParaRPr lang="en-IN" noProof="0" dirty="0"/>
          </a:p>
        </p:txBody>
      </p:sp>
      <p:sp>
        <p:nvSpPr>
          <p:cNvPr id="2" name="TextBox 1">
            <a:extLst>
              <a:ext uri="{FF2B5EF4-FFF2-40B4-BE49-F238E27FC236}">
                <a16:creationId xmlns:a16="http://schemas.microsoft.com/office/drawing/2014/main" id="{EDE758B5-73D3-1AD3-5206-667633A62E5B}"/>
              </a:ext>
            </a:extLst>
          </p:cNvPr>
          <p:cNvSpPr txBox="1"/>
          <p:nvPr/>
        </p:nvSpPr>
        <p:spPr>
          <a:xfrm>
            <a:off x="8186737" y="133905"/>
            <a:ext cx="832975" cy="369332"/>
          </a:xfrm>
          <a:prstGeom prst="rect">
            <a:avLst/>
          </a:prstGeom>
          <a:noFill/>
        </p:spPr>
        <p:txBody>
          <a:bodyPr wrap="square" rtlCol="0">
            <a:spAutoFit/>
          </a:bodyPr>
          <a:lstStyle/>
          <a:p>
            <a:r>
              <a:rPr lang="en-IN" noProof="0" dirty="0"/>
              <a:t>1 of 3</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コンテンツ プレースホルダー 2">
            <a:extLst>
              <a:ext uri="{FF2B5EF4-FFF2-40B4-BE49-F238E27FC236}">
                <a16:creationId xmlns:a16="http://schemas.microsoft.com/office/drawing/2014/main" id="{1C1C79E9-D212-CD0B-090D-39CF4C9813B9}"/>
              </a:ext>
            </a:extLst>
          </p:cNvPr>
          <p:cNvSpPr txBox="1">
            <a:spLocks noChangeArrowheads="1"/>
          </p:cNvSpPr>
          <p:nvPr/>
        </p:nvSpPr>
        <p:spPr bwMode="auto">
          <a:xfrm>
            <a:off x="803275" y="150813"/>
            <a:ext cx="7231063" cy="588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 typeface="Arial" panose="020B0604020202020204" pitchFamily="34" charset="0"/>
              <a:buNone/>
            </a:pPr>
            <a:r>
              <a:rPr lang="en-IN" sz="3200" noProof="0" dirty="0"/>
              <a:t>Additional Activities / Updates</a:t>
            </a:r>
          </a:p>
        </p:txBody>
      </p:sp>
      <p:sp>
        <p:nvSpPr>
          <p:cNvPr id="26627" name="TextBox 1">
            <a:extLst>
              <a:ext uri="{FF2B5EF4-FFF2-40B4-BE49-F238E27FC236}">
                <a16:creationId xmlns:a16="http://schemas.microsoft.com/office/drawing/2014/main" id="{30DF6912-2A5E-2772-21F8-07AFF484E4D5}"/>
              </a:ext>
            </a:extLst>
          </p:cNvPr>
          <p:cNvSpPr txBox="1">
            <a:spLocks noChangeArrowheads="1"/>
          </p:cNvSpPr>
          <p:nvPr/>
        </p:nvSpPr>
        <p:spPr bwMode="auto">
          <a:xfrm>
            <a:off x="364331" y="503237"/>
            <a:ext cx="8415338"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r>
              <a:rPr lang="en-IN" sz="1400" noProof="0" dirty="0"/>
              <a:t> </a:t>
            </a:r>
          </a:p>
          <a:p>
            <a:r>
              <a:rPr lang="en-IN" sz="2400" b="1" u="sng" noProof="0" dirty="0"/>
              <a:t>Europe</a:t>
            </a:r>
            <a:endParaRPr lang="en-IN" sz="2400" noProof="0" dirty="0"/>
          </a:p>
          <a:p>
            <a:r>
              <a:rPr lang="en-IN" sz="1400" b="1" noProof="0" dirty="0"/>
              <a:t> </a:t>
            </a:r>
            <a:endParaRPr lang="en-IN" sz="1400" noProof="0" dirty="0"/>
          </a:p>
          <a:p>
            <a:pPr marL="285750" indent="-285750">
              <a:buFont typeface="Arial" panose="020B0604020202020204" pitchFamily="34" charset="0"/>
              <a:buChar char="•"/>
            </a:pPr>
            <a:r>
              <a:rPr lang="en-US" sz="2000" b="1" dirty="0"/>
              <a:t>Large network development under the CEEPUS </a:t>
            </a:r>
            <a:r>
              <a:rPr lang="en-US" sz="2000" dirty="0"/>
              <a:t>- promotion cooperation in the field of higher education in Central Europe. </a:t>
            </a:r>
            <a:br>
              <a:rPr lang="en-US" sz="2000" dirty="0"/>
            </a:br>
            <a:r>
              <a:rPr lang="en-US" sz="2000" dirty="0"/>
              <a:t>The ongoing activities in the framework of HU-1506-06-2526 - Ergonomics and Human Factors Regional Educational CEEPUS Network will continue.</a:t>
            </a:r>
          </a:p>
          <a:p>
            <a:pPr marL="285750" indent="-285750">
              <a:buFont typeface="Arial" panose="020B0604020202020204" pitchFamily="34" charset="0"/>
              <a:buChar char="•"/>
            </a:pPr>
            <a:r>
              <a:rPr lang="en-US" sz="2000" u="sng" dirty="0"/>
              <a:t>10 Partners</a:t>
            </a:r>
            <a:r>
              <a:rPr lang="en-US" sz="2000" dirty="0"/>
              <a:t>: </a:t>
            </a:r>
            <a:br>
              <a:rPr lang="en-US" sz="2000" dirty="0"/>
            </a:br>
            <a:r>
              <a:rPr lang="en-US" sz="2000" dirty="0" err="1"/>
              <a:t>Óbuda</a:t>
            </a:r>
            <a:r>
              <a:rPr lang="en-US" sz="2000" dirty="0"/>
              <a:t> University, Graz University of Technology, University of Mostar, Technical University of Varna, University of Zagreb, Poznan University of Technology, </a:t>
            </a:r>
            <a:r>
              <a:rPr lang="en-US" sz="2000" dirty="0" err="1"/>
              <a:t>Politehnica</a:t>
            </a:r>
            <a:r>
              <a:rPr lang="en-US" sz="2000" dirty="0"/>
              <a:t> University Timisoara, University of Belgrade, University of Nis, Technical University of </a:t>
            </a:r>
            <a:r>
              <a:rPr lang="en-US" sz="2000" dirty="0" err="1"/>
              <a:t>Košice</a:t>
            </a:r>
            <a:endParaRPr lang="en-US" sz="2000" dirty="0"/>
          </a:p>
          <a:p>
            <a:pPr marL="285750" indent="-285750">
              <a:buFont typeface="Arial" panose="020B0604020202020204" pitchFamily="34" charset="0"/>
              <a:buChar char="•"/>
            </a:pPr>
            <a:r>
              <a:rPr lang="en-US" sz="2000" dirty="0"/>
              <a:t>Initiated and led by: </a:t>
            </a:r>
            <a:r>
              <a:rPr lang="en-US" sz="2000" dirty="0" err="1"/>
              <a:t>Óbuda</a:t>
            </a:r>
            <a:r>
              <a:rPr lang="en-US" sz="2000" dirty="0"/>
              <a:t> University in Hungary, </a:t>
            </a:r>
            <a:r>
              <a:rPr lang="en-US" sz="2000" b="1" dirty="0"/>
              <a:t>Prof. Gyula SZABO</a:t>
            </a:r>
            <a:endParaRPr lang="en-IN" sz="2000" b="1" noProof="0" dirty="0"/>
          </a:p>
        </p:txBody>
      </p:sp>
      <p:sp>
        <p:nvSpPr>
          <p:cNvPr id="2" name="TextBox 1">
            <a:extLst>
              <a:ext uri="{FF2B5EF4-FFF2-40B4-BE49-F238E27FC236}">
                <a16:creationId xmlns:a16="http://schemas.microsoft.com/office/drawing/2014/main" id="{996CB7BC-D87B-E831-50F1-A4ADED2CEF29}"/>
              </a:ext>
            </a:extLst>
          </p:cNvPr>
          <p:cNvSpPr txBox="1"/>
          <p:nvPr/>
        </p:nvSpPr>
        <p:spPr>
          <a:xfrm>
            <a:off x="8186737" y="133905"/>
            <a:ext cx="832975" cy="369332"/>
          </a:xfrm>
          <a:prstGeom prst="rect">
            <a:avLst/>
          </a:prstGeom>
          <a:noFill/>
        </p:spPr>
        <p:txBody>
          <a:bodyPr wrap="square" rtlCol="0">
            <a:spAutoFit/>
          </a:bodyPr>
          <a:lstStyle/>
          <a:p>
            <a:r>
              <a:rPr lang="en-IN" noProof="0" dirty="0"/>
              <a:t>2 of 3</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E10771-DC8B-434A-493F-D597A088B330}"/>
            </a:ext>
          </a:extLst>
        </p:cNvPr>
        <p:cNvGrpSpPr/>
        <p:nvPr/>
      </p:nvGrpSpPr>
      <p:grpSpPr>
        <a:xfrm>
          <a:off x="0" y="0"/>
          <a:ext cx="0" cy="0"/>
          <a:chOff x="0" y="0"/>
          <a:chExt cx="0" cy="0"/>
        </a:xfrm>
      </p:grpSpPr>
      <p:sp>
        <p:nvSpPr>
          <p:cNvPr id="26626" name="コンテンツ プレースホルダー 2">
            <a:extLst>
              <a:ext uri="{FF2B5EF4-FFF2-40B4-BE49-F238E27FC236}">
                <a16:creationId xmlns:a16="http://schemas.microsoft.com/office/drawing/2014/main" id="{1AADB578-A38A-C9CC-E35C-CD31E5DB8D77}"/>
              </a:ext>
            </a:extLst>
          </p:cNvPr>
          <p:cNvSpPr txBox="1">
            <a:spLocks noChangeArrowheads="1"/>
          </p:cNvSpPr>
          <p:nvPr/>
        </p:nvSpPr>
        <p:spPr bwMode="auto">
          <a:xfrm>
            <a:off x="1027112" y="24090"/>
            <a:ext cx="7231063" cy="588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 typeface="Arial" panose="020B0604020202020204" pitchFamily="34" charset="0"/>
              <a:buNone/>
            </a:pPr>
            <a:r>
              <a:rPr lang="en-IN" sz="3200" noProof="0" dirty="0"/>
              <a:t>Additional Activities / Updates</a:t>
            </a:r>
          </a:p>
        </p:txBody>
      </p:sp>
      <p:sp>
        <p:nvSpPr>
          <p:cNvPr id="2" name="TextBox 1">
            <a:extLst>
              <a:ext uri="{FF2B5EF4-FFF2-40B4-BE49-F238E27FC236}">
                <a16:creationId xmlns:a16="http://schemas.microsoft.com/office/drawing/2014/main" id="{BB67595B-A36D-53FB-7B45-F4AEAF12417A}"/>
              </a:ext>
            </a:extLst>
          </p:cNvPr>
          <p:cNvSpPr txBox="1"/>
          <p:nvPr/>
        </p:nvSpPr>
        <p:spPr>
          <a:xfrm>
            <a:off x="8186737" y="133905"/>
            <a:ext cx="832975" cy="369332"/>
          </a:xfrm>
          <a:prstGeom prst="rect">
            <a:avLst/>
          </a:prstGeom>
          <a:noFill/>
        </p:spPr>
        <p:txBody>
          <a:bodyPr wrap="square" rtlCol="0">
            <a:spAutoFit/>
          </a:bodyPr>
          <a:lstStyle/>
          <a:p>
            <a:r>
              <a:rPr lang="en-IN" noProof="0" dirty="0"/>
              <a:t>3 of 3</a:t>
            </a:r>
          </a:p>
        </p:txBody>
      </p:sp>
      <p:sp>
        <p:nvSpPr>
          <p:cNvPr id="3" name="TextBox 1">
            <a:extLst>
              <a:ext uri="{FF2B5EF4-FFF2-40B4-BE49-F238E27FC236}">
                <a16:creationId xmlns:a16="http://schemas.microsoft.com/office/drawing/2014/main" id="{90678998-8051-4942-5AF7-3CE5CBBAC723}"/>
              </a:ext>
            </a:extLst>
          </p:cNvPr>
          <p:cNvSpPr txBox="1">
            <a:spLocks noChangeArrowheads="1"/>
          </p:cNvSpPr>
          <p:nvPr/>
        </p:nvSpPr>
        <p:spPr bwMode="auto">
          <a:xfrm>
            <a:off x="434975" y="572259"/>
            <a:ext cx="8415338" cy="4708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r>
              <a:rPr lang="en-IN" sz="2000" b="1" u="sng" noProof="0" dirty="0"/>
              <a:t>Latin </a:t>
            </a:r>
            <a:r>
              <a:rPr lang="en-IN" sz="2000" b="1" u="sng" noProof="0" dirty="0" err="1"/>
              <a:t>Americ</a:t>
            </a:r>
            <a:r>
              <a:rPr lang="en-IN" sz="2000" b="1" u="sng" dirty="0"/>
              <a:t>a </a:t>
            </a:r>
            <a:endParaRPr lang="en-IN" sz="2000" dirty="0"/>
          </a:p>
          <a:p>
            <a:r>
              <a:rPr lang="en-IN" sz="1100" dirty="0"/>
              <a:t> </a:t>
            </a:r>
          </a:p>
          <a:p>
            <a:r>
              <a:rPr lang="en-US" sz="1700" dirty="0"/>
              <a:t>In spite of turbulent times, there is progress towards structuring the </a:t>
            </a:r>
            <a:r>
              <a:rPr lang="en-US" sz="1700" b="1" dirty="0"/>
              <a:t>Masters programme </a:t>
            </a:r>
            <a:r>
              <a:rPr lang="en-US" sz="1700" dirty="0"/>
              <a:t>in San José, Costa Rica with colleagues from Technological University. The draft document has been prepared, and </a:t>
            </a:r>
            <a:r>
              <a:rPr lang="en-US" sz="1700" b="1" dirty="0"/>
              <a:t>Profs. Carlos Mora and Elizabeth Chinchilla </a:t>
            </a:r>
            <a:r>
              <a:rPr lang="en-US" sz="1700" dirty="0"/>
              <a:t>are adapting it to the Costa Rican rules. Academic collaborators for this programme include  </a:t>
            </a:r>
            <a:r>
              <a:rPr lang="en-US" sz="1700" b="1" dirty="0"/>
              <a:t>Andrew Todd (South Africa), Juan Carlos Velasquez (Costa Rica), Paulo Antonio &amp; Jose Orlando Gomes (Brazil), and Subir Gupta (Barbados). </a:t>
            </a:r>
            <a:r>
              <a:rPr lang="en-US" sz="1700" dirty="0"/>
              <a:t>Discussions are on with Cuban and Puerto Rican colleagues. </a:t>
            </a:r>
          </a:p>
          <a:p>
            <a:endParaRPr lang="en-US" sz="1700" dirty="0"/>
          </a:p>
          <a:p>
            <a:r>
              <a:rPr lang="en-US" sz="1700" dirty="0"/>
              <a:t>The head office of the </a:t>
            </a:r>
            <a:r>
              <a:rPr lang="en-US" sz="1700" b="1" dirty="0"/>
              <a:t>CHFES</a:t>
            </a:r>
            <a:r>
              <a:rPr lang="en-US" sz="1700" dirty="0"/>
              <a:t> (Caribbean Human Factors and Ergonomics Society) is likely to be at the UTEC University of Technology, San José.</a:t>
            </a:r>
            <a:r>
              <a:rPr lang="en-IN" sz="1700" dirty="0"/>
              <a:t> </a:t>
            </a:r>
          </a:p>
          <a:p>
            <a:endParaRPr lang="en-IN" sz="1700" dirty="0"/>
          </a:p>
          <a:p>
            <a:r>
              <a:rPr lang="en-US" sz="1700" dirty="0"/>
              <a:t>Panamá, the Ergonomics Society of Panamá ANAERGO and the UDELAS University signed an important memorandum to collaborate in the creation of an  Ergonomics Masters course. </a:t>
            </a:r>
          </a:p>
          <a:p>
            <a:endParaRPr lang="en-US" sz="1700" dirty="0"/>
          </a:p>
          <a:p>
            <a:r>
              <a:rPr lang="en-US" sz="1700" dirty="0"/>
              <a:t>Work is in progress with the society of Paraguay for becoming an IEA future member.</a:t>
            </a:r>
          </a:p>
          <a:p>
            <a:endParaRPr lang="en-IN" sz="1700" dirty="0"/>
          </a:p>
          <a:p>
            <a:endParaRPr lang="en-IN" sz="1400" noProof="0" dirty="0"/>
          </a:p>
        </p:txBody>
      </p:sp>
    </p:spTree>
    <p:extLst>
      <p:ext uri="{BB962C8B-B14F-4D97-AF65-F5344CB8AC3E}">
        <p14:creationId xmlns:p14="http://schemas.microsoft.com/office/powerpoint/2010/main" val="985993136"/>
      </p:ext>
    </p:extLst>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oposed reporting structure for IEA 2024" id="{321020AC-1284-EB40-915E-3DD0204F01EB}" vid="{E2D9CD7B-EB96-7C43-8ED9-78636B0546E9}"/>
    </a:ext>
  </a:extLst>
</a:theme>
</file>

<file path=ppt/theme/theme2.xml><?xml version="1.0" encoding="utf-8"?>
<a:theme xmlns:a="http://schemas.openxmlformats.org/drawingml/2006/main" name="ホワイ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Yu Gothic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Yu Gothic"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template reporting structure for IEA 2024</Template>
  <TotalTime>10900</TotalTime>
  <Words>3980</Words>
  <Application>Microsoft Office PowerPoint</Application>
  <PresentationFormat>On-screen Show (16:10)</PresentationFormat>
  <Paragraphs>455</Paragraphs>
  <Slides>13</Slides>
  <Notes>13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13</vt:i4>
      </vt:variant>
    </vt:vector>
  </HeadingPairs>
  <TitlesOfParts>
    <vt:vector size="22" baseType="lpstr">
      <vt:lpstr>メイリオ</vt:lpstr>
      <vt:lpstr>Yu Gothic</vt:lpstr>
      <vt:lpstr>Arial</vt:lpstr>
      <vt:lpstr>Calibri</vt:lpstr>
      <vt:lpstr>Lato</vt:lpstr>
      <vt:lpstr>Lato Black</vt:lpstr>
      <vt:lpstr>Symbol</vt:lpstr>
      <vt:lpstr>Verdana</vt:lpstr>
      <vt:lpstr>Office テーマ</vt:lpstr>
      <vt:lpstr>Report of International Development Committee</vt:lpstr>
      <vt:lpstr>Collaborative HFE PhD programme for Asia</vt:lpstr>
      <vt:lpstr>What stakeholders are involved in project &amp; how?</vt:lpstr>
      <vt:lpstr>PowerPoint Presentation</vt:lpstr>
      <vt:lpstr>Development of an HFE course which will cover the IEA Core Competencies</vt:lpstr>
      <vt:lpstr>What stakeholders are involved in project &amp; how?</vt:lpstr>
      <vt:lpstr>PowerPoint Presentation</vt:lpstr>
      <vt:lpstr>HFE Training programme for Vietnam</vt:lpstr>
      <vt:lpstr>What stakeholders are involved in project &amp; how?</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Nancy Black</dc:creator>
  <cp:lastModifiedBy>Anindya Ganguli</cp:lastModifiedBy>
  <cp:revision>81</cp:revision>
  <dcterms:created xsi:type="dcterms:W3CDTF">2025-02-05T20:28:12Z</dcterms:created>
  <dcterms:modified xsi:type="dcterms:W3CDTF">2026-04-20T18:41:52Z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0689301-32b1-463b-ba86-10202492460a_Enabled">
    <vt:lpwstr>true</vt:lpwstr>
  </property>
  <property fmtid="{D5CDD505-2E9C-101B-9397-08002B2CF9AE}" pid="3" name="MSIP_Label_d0689301-32b1-463b-ba86-10202492460a_SetDate">
    <vt:lpwstr>2026-04-02T00:27:52Z</vt:lpwstr>
  </property>
  <property fmtid="{D5CDD505-2E9C-101B-9397-08002B2CF9AE}" pid="4" name="MSIP_Label_d0689301-32b1-463b-ba86-10202492460a_Method">
    <vt:lpwstr>Standard</vt:lpwstr>
  </property>
  <property fmtid="{D5CDD505-2E9C-101B-9397-08002B2CF9AE}" pid="5" name="MSIP_Label_d0689301-32b1-463b-ba86-10202492460a_Name">
    <vt:lpwstr>defa4170-0d19-0005-0003-bc88714345d2</vt:lpwstr>
  </property>
  <property fmtid="{D5CDD505-2E9C-101B-9397-08002B2CF9AE}" pid="6" name="MSIP_Label_d0689301-32b1-463b-ba86-10202492460a_SiteId">
    <vt:lpwstr>810c295f-e817-4c4e-8996-9b66369b8012</vt:lpwstr>
  </property>
  <property fmtid="{D5CDD505-2E9C-101B-9397-08002B2CF9AE}" pid="7" name="MSIP_Label_d0689301-32b1-463b-ba86-10202492460a_ActionId">
    <vt:lpwstr>69794fe2-9938-4dfa-893f-f422de0ede7d</vt:lpwstr>
  </property>
  <property fmtid="{D5CDD505-2E9C-101B-9397-08002B2CF9AE}" pid="8" name="MSIP_Label_d0689301-32b1-463b-ba86-10202492460a_ContentBits">
    <vt:lpwstr>0</vt:lpwstr>
  </property>
  <property fmtid="{D5CDD505-2E9C-101B-9397-08002B2CF9AE}" pid="9" name="MSIP_Label_d0689301-32b1-463b-ba86-10202492460a_Tag">
    <vt:lpwstr>10, 3, 0, 1</vt:lpwstr>
  </property>
</Properties>
</file>