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2"/>
  </p:notesMasterIdLst>
  <p:sldIdLst>
    <p:sldId id="310" r:id="rId2"/>
    <p:sldId id="1955" r:id="rId3"/>
    <p:sldId id="1967" r:id="rId4"/>
    <p:sldId id="1956" r:id="rId5"/>
    <p:sldId id="1963" r:id="rId6"/>
    <p:sldId id="1964" r:id="rId7"/>
    <p:sldId id="1959" r:id="rId8"/>
    <p:sldId id="1965" r:id="rId9"/>
    <p:sldId id="1968" r:id="rId10"/>
    <p:sldId id="1966" r:id="rId11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FFFF99"/>
    <a:srgbClr val="5572CE"/>
    <a:srgbClr val="426DCE"/>
    <a:srgbClr val="79D9D7"/>
    <a:srgbClr val="DAD454"/>
    <a:srgbClr val="66FF99"/>
    <a:srgbClr val="214BB9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4CCC5B-CFB5-4F62-B146-1364FC7269F4}" v="29" dt="2026-09-21T21:13:21.6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54" d="100"/>
          <a:sy n="54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A67ACEEE-95CD-AEFE-C17D-5ABA3745AB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3D83825-6566-9329-7039-3EF8B6014FF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C7E80A-4718-4626-AA7C-9810FED32C76}" type="datetimeFigureOut">
              <a:rPr lang="ja-JP" altLang="en-US"/>
              <a:pPr>
                <a:defRPr/>
              </a:pPr>
              <a:t>2026/9/28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D5FD20D3-EF11-3895-C034-2CE5DDE9FE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83CBA510-0B35-776C-4C42-4AC25EC6ED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DCDBAE5-6448-3037-121C-37174DC704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9576C19-CB96-1F7E-6A1B-49572DDDE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B4398B-94FA-449C-A408-4EB755051731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005977C4-FECD-2A48-B9DA-54A9C95E34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DCED190-D94B-ED37-B945-08C017D08E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13BBB04D-89A0-7C1C-0AC3-3C458BDB6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E4BD5A-B3BE-4EF2-B67A-B748D03070F3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5630746D-B1FB-CE05-AE2C-9327B90E01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18DDE731-485A-2D10-917D-79422B3674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BDDC740F-898F-E631-8CDF-3D8FC2E00F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69B21-AA1D-EC1F-17AA-FA91BFCA8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3DD8C213-D048-C6DD-638B-BE2895E2A5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CF30281-6979-4E17-66C8-A0E954623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D8F3ACD-80F8-7EEB-968D-ACDC6E1655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119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D9DF7-FCD0-062C-8F6B-B3CCE827D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160DE5D-22A8-F20F-AB0E-01AA28D80F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B1B08806-9008-69A8-BDA0-68AB2D550C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2703042D-020C-895F-281E-3392390BA4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47809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29820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A0AB5EEC-2083-4B0D-2D47-B336F53BFC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00F94DE-70DD-4CC6-8B25-DDF7B78854BC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27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9790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32070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5982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74173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94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5186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72856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86951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0802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C2506F9-5B35-B97A-F7FA-7E9793165E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31AE819F-B599-0456-F256-439652B4B3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iea.cc/partnerships/sustaining-members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B633680-D48E-6B40-00A8-098ABBAE4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Vice-President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Secretary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General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1FFCF040-DD4A-FB4B-6D35-1B8BB5519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2478" y="4852737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Council meeting: 2-3 November 2026 Florianopolis, Brazil</a:t>
            </a:r>
            <a:endParaRPr lang="en-US" altLang="ja-JP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Nancy Black</a:t>
            </a:r>
            <a:endParaRPr lang="en-US" altLang="ja-JP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01" name="TextBox 4">
            <a:extLst>
              <a:ext uri="{FF2B5EF4-FFF2-40B4-BE49-F238E27FC236}">
                <a16:creationId xmlns:a16="http://schemas.microsoft.com/office/drawing/2014/main" id="{180BFCC7-2081-FC7A-C18E-8161D3B5D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28" y="877600"/>
            <a:ext cx="8604250" cy="36009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IEA stakeholder communications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Internal: </a:t>
            </a: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Sustaining Member value - </a:t>
            </a:r>
            <a:r>
              <a:rPr lang="en-GB" altLang="fr-FR" sz="20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Newsbriefs</a:t>
            </a:r>
            <a:endParaRPr lang="en-GB" altLang="fr-FR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External: </a:t>
            </a: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Strategic Social Media direction</a:t>
            </a:r>
          </a:p>
          <a:p>
            <a:pPr marL="1428750" lvl="2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EBSCO agreement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process efficiency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Ambassador reports (summary)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Certificate production 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Membership application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Enhance operating procedures (</a:t>
            </a:r>
            <a:r>
              <a:rPr lang="en-GB" altLang="fr-FR" sz="24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</a:t>
            </a:r>
            <a:r>
              <a:rPr lang="en-GB" altLang="fr-FR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s)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Code of conduct at IEA events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B2D34E0D-BE82-510E-43E6-3CF988BF2415}"/>
              </a:ext>
            </a:extLst>
          </p:cNvPr>
          <p:cNvSpPr txBox="1">
            <a:spLocks/>
          </p:cNvSpPr>
          <p:nvPr/>
        </p:nvSpPr>
        <p:spPr bwMode="auto">
          <a:xfrm>
            <a:off x="4337219" y="3420416"/>
            <a:ext cx="4460794" cy="1238081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fr-CA" sz="17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 </a:t>
            </a: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Virtual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council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gatherings</a:t>
            </a: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dirty="0" err="1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Feb</a:t>
            </a:r>
            <a:r>
              <a:rPr lang="fr-CA" sz="17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–May-Aug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7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Calendar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 </a:t>
            </a: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IEA.cc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7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online exchanges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 Support for </a:t>
            </a:r>
            <a:r>
              <a:rPr lang="fr-CA" sz="17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social media communication </a:t>
            </a:r>
            <a:r>
              <a:rPr lang="fr-CA" sz="1700" b="1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strategy</a:t>
            </a:r>
            <a:r>
              <a:rPr lang="fr-CA" sz="17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 </a:t>
            </a:r>
            <a:r>
              <a:rPr lang="fr-CA" sz="1700" b="1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definition</a:t>
            </a:r>
            <a:r>
              <a:rPr lang="fr-CA" sz="17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;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Social for Good (Sept. – Oct)</a:t>
            </a:r>
            <a:endParaRPr lang="fr-CA" sz="17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6" name="Titre 1">
            <a:extLst>
              <a:ext uri="{FF2B5EF4-FFF2-40B4-BE49-F238E27FC236}">
                <a16:creationId xmlns:a16="http://schemas.microsoft.com/office/drawing/2014/main" id="{794530FD-8D53-EE01-BE65-B3426D70AA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IEA </a:t>
            </a:r>
            <a:r>
              <a:rPr lang="fr-CA" altLang="fr-FR" dirty="0" err="1"/>
              <a:t>internal</a:t>
            </a:r>
            <a:r>
              <a:rPr lang="fr-CA" altLang="fr-FR" dirty="0"/>
              <a:t> stakeholder communications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1B6388-C068-0F4F-7220-138C51FB8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4" y="1511102"/>
            <a:ext cx="3593560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985B1D2-73A2-337F-A774-9F6C059E2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13" y="1888927"/>
            <a:ext cx="3593560" cy="1329877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CA" altLang="ja-JP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Involvement - Networking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CA" altLang="ja-JP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+ </a:t>
            </a:r>
            <a:r>
              <a:rPr lang="en-CA" altLang="ja-JP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Perceived </a:t>
            </a: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</a:t>
            </a:r>
            <a:endParaRPr lang="ja-JP" altLang="en-US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28D4090B-4309-3552-4881-980B31D6EDA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337224" y="1496814"/>
            <a:ext cx="4460789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2F72414-FD4F-2A64-BDFB-756571D92F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37224" y="1927027"/>
            <a:ext cx="4460789" cy="961775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develop more effective communication with FS &amp; collaboration between FS.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ZA" sz="1800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1.	Engage Stakeholde</a:t>
            </a:r>
            <a:r>
              <a:rPr lang="en-ZA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rs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0C43F1C-1E64-70A6-C626-154A5327D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53741"/>
            <a:ext cx="3593560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3D8A402-557E-5080-FA5D-29DBEE65C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779191"/>
            <a:ext cx="3608131" cy="771908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… + Networking</a:t>
            </a:r>
          </a:p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Information sharing </a:t>
            </a:r>
          </a:p>
          <a:p>
            <a:pPr eaLnBrk="1" hangingPunct="1">
              <a:buNone/>
            </a:pPr>
            <a:endParaRPr lang="ja-JP" altLang="en-US" sz="16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8A8563F-0119-C592-6DF4-59DF40024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7220" y="3017191"/>
            <a:ext cx="4460793" cy="356273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17877-6F44-9A45-A076-30C6050BE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Sustaining</a:t>
            </a:r>
            <a:r>
              <a:rPr lang="fr-CA" dirty="0"/>
              <a:t> </a:t>
            </a:r>
            <a:r>
              <a:rPr lang="fr-CA" dirty="0" err="1"/>
              <a:t>Member</a:t>
            </a:r>
            <a:r>
              <a:rPr lang="fr-CA" dirty="0"/>
              <a:t> </a:t>
            </a:r>
            <a:r>
              <a:rPr lang="fr-CA" i="1" dirty="0"/>
              <a:t>value</a:t>
            </a:r>
            <a:endParaRPr lang="fr-CA" dirty="0"/>
          </a:p>
        </p:txBody>
      </p:sp>
      <p:sp>
        <p:nvSpPr>
          <p:cNvPr id="10" name="Espace réservé du contenu 9">
            <a:extLst>
              <a:ext uri="{FF2B5EF4-FFF2-40B4-BE49-F238E27FC236}">
                <a16:creationId xmlns:a16="http://schemas.microsoft.com/office/drawing/2014/main" id="{D6AEEB7E-17CA-926A-EA2D-875C672732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6175" y="2311167"/>
            <a:ext cx="3886200" cy="2359307"/>
          </a:xfrm>
        </p:spPr>
        <p:txBody>
          <a:bodyPr/>
          <a:lstStyle/>
          <a:p>
            <a:pPr marL="0" indent="0" algn="l">
              <a:spcBef>
                <a:spcPts val="0"/>
              </a:spcBef>
              <a:buNone/>
            </a:pPr>
            <a:r>
              <a:rPr lang="fr-CA" sz="1800" b="0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Gold </a:t>
            </a:r>
            <a:r>
              <a:rPr lang="fr-CA" sz="1800" b="0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level</a:t>
            </a:r>
            <a:endParaRPr lang="fr-CA" sz="1800" b="0" i="0" u="sng" dirty="0">
              <a:solidFill>
                <a:srgbClr val="0097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sz="1800" i="0" dirty="0">
                <a:latin typeface="Lato" panose="020F0502020204030203" pitchFamily="34" charset="0"/>
              </a:rPr>
              <a:t>Universidad del Valle/Facultad de Salud </a:t>
            </a:r>
            <a:r>
              <a:rPr lang="fr-CA" sz="1800" i="0" dirty="0">
                <a:latin typeface="Lato" panose="020F0502020204030203" pitchFamily="34" charset="0"/>
              </a:rPr>
              <a:t> (</a:t>
            </a:r>
            <a:r>
              <a:rPr lang="fr-CA" sz="1800" i="0" dirty="0" err="1">
                <a:latin typeface="Lato" panose="020F0502020204030203" pitchFamily="34" charset="0"/>
              </a:rPr>
              <a:t>College</a:t>
            </a:r>
            <a:r>
              <a:rPr lang="fr-CA" sz="1800" i="0" dirty="0">
                <a:latin typeface="Lato" panose="020F0502020204030203" pitchFamily="34" charset="0"/>
              </a:rPr>
              <a:t> of Health)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>
                <a:latin typeface="Lato" panose="020F0502020204030203" pitchFamily="34" charset="0"/>
              </a:rPr>
              <a:t>HUANUO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 err="1">
                <a:latin typeface="Lato" panose="020F0502020204030203" pitchFamily="34" charset="0"/>
              </a:rPr>
              <a:t>TeamScape</a:t>
            </a:r>
            <a:r>
              <a:rPr lang="fr-CA" sz="1800" dirty="0">
                <a:latin typeface="Lato" panose="020F0502020204030203" pitchFamily="34" charset="0"/>
              </a:rPr>
              <a:t> LLC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>
                <a:latin typeface="Lato" panose="020F0502020204030203" pitchFamily="34" charset="0"/>
              </a:rPr>
              <a:t>BAuA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i="0" dirty="0" err="1">
                <a:latin typeface="Lato" panose="020F0502020204030203" pitchFamily="34" charset="0"/>
              </a:rPr>
              <a:t>Minicute</a:t>
            </a:r>
            <a:endParaRPr lang="fr-CA" sz="1800" i="0" dirty="0"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 err="1">
                <a:latin typeface="Lato" panose="020F0502020204030203" pitchFamily="34" charset="0"/>
              </a:rPr>
              <a:t>VUBPnet</a:t>
            </a:r>
            <a:r>
              <a:rPr lang="fr-CA" sz="1800" i="0" dirty="0">
                <a:latin typeface="Lato" panose="020F0502020204030203" pitchFamily="34" charset="0"/>
              </a:rPr>
              <a:t> </a:t>
            </a:r>
            <a:endParaRPr lang="fr-CA" sz="1800" dirty="0"/>
          </a:p>
        </p:txBody>
      </p:sp>
      <p:sp>
        <p:nvSpPr>
          <p:cNvPr id="11" name="Espace réservé du contenu 10">
            <a:extLst>
              <a:ext uri="{FF2B5EF4-FFF2-40B4-BE49-F238E27FC236}">
                <a16:creationId xmlns:a16="http://schemas.microsoft.com/office/drawing/2014/main" id="{07FBCE2C-8B61-6C16-0CBA-F991E5791D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2311167"/>
            <a:ext cx="3886200" cy="2274901"/>
          </a:xfrm>
        </p:spPr>
        <p:txBody>
          <a:bodyPr/>
          <a:lstStyle/>
          <a:p>
            <a:pPr marL="0" indent="0" algn="l">
              <a:buNone/>
            </a:pPr>
            <a:r>
              <a:rPr lang="fr-CA" sz="1800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Individual</a:t>
            </a:r>
            <a:r>
              <a:rPr lang="fr-CA" sz="1800" b="1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 </a:t>
            </a:r>
            <a:r>
              <a:rPr lang="fr-CA" sz="1800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Sustaining</a:t>
            </a:r>
            <a:r>
              <a:rPr lang="fr-CA" sz="1800" b="1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 </a:t>
            </a:r>
            <a:r>
              <a:rPr lang="fr-CA" sz="1800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Members</a:t>
            </a:r>
            <a:endParaRPr lang="fr-CA" sz="1800" b="0" i="0" dirty="0">
              <a:solidFill>
                <a:srgbClr val="66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r>
              <a:rPr lang="fr-CA" sz="1800" b="0" i="0" dirty="0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Supporters:</a:t>
            </a:r>
            <a:r>
              <a:rPr lang="fr-CA" sz="1800" dirty="0">
                <a:solidFill>
                  <a:srgbClr val="009797"/>
                </a:solidFill>
                <a:latin typeface="Lato" panose="020F0502020204030203" pitchFamily="34" charset="0"/>
              </a:rPr>
              <a:t> 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David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Caple</a:t>
            </a:r>
            <a:endParaRPr lang="fr-CA" sz="1800" b="0" i="0" dirty="0">
              <a:solidFill>
                <a:srgbClr val="666666"/>
              </a:solidFill>
              <a:effectLst/>
              <a:latin typeface="Lato" panose="020F0502020204030203" pitchFamily="34" charset="0"/>
            </a:endParaRPr>
          </a:p>
          <a:p>
            <a:r>
              <a:rPr lang="fr-CA" sz="1800" b="0" i="0" dirty="0" err="1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Contributors</a:t>
            </a:r>
            <a:r>
              <a:rPr lang="fr-CA" sz="1800" b="0" i="0" dirty="0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: 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Pascale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Carayon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Peter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Hoonnaker</a:t>
            </a:r>
            <a:r>
              <a:rPr lang="fr-CA" sz="1800" dirty="0">
                <a:solidFill>
                  <a:srgbClr val="666666"/>
                </a:solidFill>
                <a:latin typeface="Lato" panose="020F0502020204030203" pitchFamily="34" charset="0"/>
              </a:rPr>
              <a:t>; 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Andrew S. Imada;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Kazutaka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 Kogi; Ernst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Koningsveld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Johan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Molenbroek</a:t>
            </a:r>
            <a:r>
              <a:rPr lang="fr-CA" sz="1800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David </a:t>
            </a:r>
            <a:r>
              <a:rPr lang="fr-CA" sz="1800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Rempel</a:t>
            </a:r>
            <a:endParaRPr lang="fr-CA" sz="1800" b="0" i="0" dirty="0">
              <a:solidFill>
                <a:srgbClr val="666666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8" name="Image 7">
            <a:hlinkClick r:id="rId2"/>
            <a:extLst>
              <a:ext uri="{FF2B5EF4-FFF2-40B4-BE49-F238E27FC236}">
                <a16:creationId xmlns:a16="http://schemas.microsoft.com/office/drawing/2014/main" id="{9964724A-B237-78A3-B714-BA2E294033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37" t="967" b="12569"/>
          <a:stretch/>
        </p:blipFill>
        <p:spPr>
          <a:xfrm>
            <a:off x="204463" y="832009"/>
            <a:ext cx="8939537" cy="1425554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605A2A89-E580-A705-69C0-D30D36818BB7}"/>
              </a:ext>
            </a:extLst>
          </p:cNvPr>
          <p:cNvSpPr txBox="1"/>
          <p:nvPr/>
        </p:nvSpPr>
        <p:spPr>
          <a:xfrm>
            <a:off x="2802835" y="919292"/>
            <a:ext cx="2013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0" i="0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Diamond </a:t>
            </a:r>
            <a:r>
              <a:rPr lang="fr-CA" b="0" i="0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level</a:t>
            </a:r>
            <a:endParaRPr lang="fr-CA" b="0" i="0" dirty="0">
              <a:solidFill>
                <a:srgbClr val="0097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12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9DCB4-7FE9-A737-BDD5-20FFE479B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E02835BD-F128-B04E-0B3E-57DCBF10E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process </a:t>
            </a:r>
            <a:r>
              <a:rPr lang="fr-CA" altLang="fr-FR" dirty="0" err="1"/>
              <a:t>efficiency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76EF85-A85A-8712-DCB7-785EE1FE9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AF03E3-4143-AAC7-189C-672F49C5E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01056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Limited secretariat and volunteer hours available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9240B6AD-B770-94A1-6A1F-7469E659706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C98BA81D-DB86-A2BB-9D13-C9EBB5D01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010560"/>
          </a:xfrm>
          <a:solidFill>
            <a:srgbClr val="66FF99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6. Reinforce the infrastructure of the Association</a:t>
            </a:r>
          </a:p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7. Maintain future focus</a:t>
            </a:r>
          </a:p>
          <a:p>
            <a:pPr eaLnBrk="1" hangingPunct="1">
              <a:defRPr/>
            </a:pPr>
            <a:endParaRPr lang="fr-CA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B3F0753-8AF3-880A-2333-8346A430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765662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B68332D-A0A6-2175-A418-A3E7F84B9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282009"/>
            <a:ext cx="3868737" cy="1327466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Timely, transparent, value-added supports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539AE42-E707-D0C0-531C-7579771CA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3338" y="2779950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1468534-1C20-C7B4-3E35-FB701FADCA26}"/>
              </a:ext>
            </a:extLst>
          </p:cNvPr>
          <p:cNvSpPr txBox="1">
            <a:spLocks/>
          </p:cNvSpPr>
          <p:nvPr/>
        </p:nvSpPr>
        <p:spPr bwMode="auto">
          <a:xfrm>
            <a:off x="4633231" y="3268577"/>
            <a:ext cx="3978617" cy="134089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Ambassador reports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 </a:t>
            </a: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Automated certificates (prog)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en-US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 startAt="3"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Streamline communications</a:t>
            </a:r>
          </a:p>
          <a:p>
            <a:pPr marL="0" indent="0" defTabSz="446088" eaLnBrk="1" hangingPunct="1">
              <a:buNone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- platforms; exchange</a:t>
            </a:r>
            <a:endParaRPr lang="en-US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246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081289-5258-5803-577A-8690EE714D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2251"/>
          <a:stretch>
            <a:fillRect/>
          </a:stretch>
        </p:blipFill>
        <p:spPr>
          <a:xfrm>
            <a:off x="4775723" y="860144"/>
            <a:ext cx="4375283" cy="6463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AEA6B2-9A6B-118F-0958-83934AC33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718" y="211385"/>
            <a:ext cx="5389901" cy="857760"/>
          </a:xfrm>
        </p:spPr>
        <p:txBody>
          <a:bodyPr/>
          <a:lstStyle/>
          <a:p>
            <a:r>
              <a:rPr lang="fr-CA" dirty="0" err="1"/>
              <a:t>Ambassador</a:t>
            </a:r>
            <a:r>
              <a:rPr lang="fr-CA" dirty="0"/>
              <a:t> report: </a:t>
            </a:r>
            <a:endParaRPr lang="en-CA" dirty="0">
              <a:solidFill>
                <a:srgbClr val="00B0F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6CA73B-1248-7A31-5C9A-965E250A7093}"/>
              </a:ext>
            </a:extLst>
          </p:cNvPr>
          <p:cNvSpPr txBox="1"/>
          <p:nvPr/>
        </p:nvSpPr>
        <p:spPr>
          <a:xfrm>
            <a:off x="0" y="-76513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D2378D-B339-BAD9-644E-810E4CD7C019}"/>
              </a:ext>
            </a:extLst>
          </p:cNvPr>
          <p:cNvSpPr txBox="1"/>
          <p:nvPr/>
        </p:nvSpPr>
        <p:spPr>
          <a:xfrm>
            <a:off x="5824557" y="516443"/>
            <a:ext cx="30331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iea.cc → </a:t>
            </a:r>
            <a:r>
              <a:rPr lang="fr-CA" i="1" dirty="0" err="1"/>
              <a:t>Member</a:t>
            </a:r>
            <a:r>
              <a:rPr lang="fr-CA" i="1" dirty="0"/>
              <a:t> </a:t>
            </a:r>
            <a:r>
              <a:rPr lang="fr-CA" dirty="0"/>
              <a:t>Login</a:t>
            </a:r>
          </a:p>
          <a:p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D304C09-BBAC-2601-EE8C-02CFAA0263DB}"/>
              </a:ext>
            </a:extLst>
          </p:cNvPr>
          <p:cNvSpPr txBox="1"/>
          <p:nvPr/>
        </p:nvSpPr>
        <p:spPr>
          <a:xfrm>
            <a:off x="389635" y="984874"/>
            <a:ext cx="43752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 err="1"/>
              <a:t>Summary</a:t>
            </a:r>
            <a:r>
              <a:rPr lang="fr-CA" b="1" dirty="0"/>
              <a:t> in </a:t>
            </a:r>
            <a:r>
              <a:rPr lang="fr-CA" b="1" dirty="0" err="1"/>
              <a:t>NewsBriefs</a:t>
            </a:r>
            <a:r>
              <a:rPr lang="fr-CA" b="1" dirty="0"/>
              <a:t> &amp; </a:t>
            </a:r>
            <a:r>
              <a:rPr lang="fr-CA" b="1" dirty="0" err="1"/>
              <a:t>Triennial</a:t>
            </a:r>
            <a:r>
              <a:rPr lang="fr-CA" b="1" dirty="0"/>
              <a:t> report</a:t>
            </a:r>
          </a:p>
          <a:p>
            <a:r>
              <a:rPr lang="fr-CA" b="1" dirty="0"/>
              <a:t>2025-2026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A" dirty="0"/>
              <a:t>Andrew Thatcher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fr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A" dirty="0"/>
              <a:t>Thomas Alexander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A" dirty="0"/>
              <a:t>Nancy Black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5C17917D-7201-0747-E95A-7D99D9F9E3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045"/>
          <a:stretch>
            <a:fillRect/>
          </a:stretch>
        </p:blipFill>
        <p:spPr>
          <a:xfrm>
            <a:off x="4764918" y="1606162"/>
            <a:ext cx="4375283" cy="22924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17A692F-4963-E911-B1FC-E151E47C013D}"/>
              </a:ext>
            </a:extLst>
          </p:cNvPr>
          <p:cNvSpPr/>
          <p:nvPr/>
        </p:nvSpPr>
        <p:spPr>
          <a:xfrm>
            <a:off x="4775723" y="2934031"/>
            <a:ext cx="3597000" cy="964584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9663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B7E2A-24E9-BA34-2009-C46CE7C9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/>
              <a:t>Webinar </a:t>
            </a:r>
            <a:r>
              <a:rPr lang="fr-CA" sz="4000" dirty="0" err="1"/>
              <a:t>Certificate</a:t>
            </a:r>
            <a:r>
              <a:rPr lang="fr-CA" sz="4000" dirty="0"/>
              <a:t> Production </a:t>
            </a:r>
            <a:endParaRPr lang="en-CA" sz="40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BB5D1C4-CE6E-5413-04BD-4D63B26E69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26258" y="862724"/>
            <a:ext cx="3388594" cy="4384586"/>
          </a:xfrm>
          <a:solidFill>
            <a:srgbClr val="FFC000">
              <a:alpha val="7843"/>
            </a:srgbClr>
          </a:solid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99C19-A37A-8D74-852B-12CED43FE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3275" y="1070518"/>
            <a:ext cx="4282969" cy="2967717"/>
          </a:xfrm>
        </p:spPr>
        <p:txBody>
          <a:bodyPr/>
          <a:lstStyle/>
          <a:p>
            <a:r>
              <a:rPr lang="fr-CA" sz="2800" dirty="0" err="1"/>
              <a:t>Programmed</a:t>
            </a:r>
            <a:r>
              <a:rPr lang="fr-CA" sz="2800" dirty="0"/>
              <a:t> in PPT</a:t>
            </a:r>
            <a:endParaRPr lang="en-CA" sz="12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r>
              <a:rPr lang="fr-CA" sz="2800" dirty="0"/>
              <a:t>Variable </a:t>
            </a:r>
            <a:r>
              <a:rPr lang="fr-CA" sz="2800" dirty="0" err="1"/>
              <a:t>fields</a:t>
            </a:r>
            <a:endParaRPr lang="fr-CA" sz="2800" dirty="0"/>
          </a:p>
          <a:p>
            <a:pPr lvl="1"/>
            <a:r>
              <a:rPr lang="fr-CA" sz="2600" dirty="0"/>
              <a:t>TC recognition</a:t>
            </a:r>
          </a:p>
          <a:p>
            <a:pPr lvl="2"/>
            <a:r>
              <a:rPr lang="fr-CA" sz="2100" dirty="0"/>
              <a:t>TC </a:t>
            </a:r>
            <a:r>
              <a:rPr lang="fr-CA" sz="2100" b="1" dirty="0" err="1"/>
              <a:t>members</a:t>
            </a:r>
            <a:r>
              <a:rPr lang="fr-CA" sz="2100" b="1" dirty="0"/>
              <a:t> </a:t>
            </a:r>
            <a:r>
              <a:rPr lang="fr-CA" sz="2100" dirty="0"/>
              <a:t>as </a:t>
            </a:r>
            <a:r>
              <a:rPr lang="fr-CA" sz="2100" dirty="0" err="1"/>
              <a:t>organizers</a:t>
            </a:r>
            <a:r>
              <a:rPr lang="fr-CA" sz="2100" dirty="0"/>
              <a:t> </a:t>
            </a:r>
          </a:p>
          <a:p>
            <a:r>
              <a:rPr lang="fr-CA" sz="2600" dirty="0"/>
              <a:t>Value-</a:t>
            </a:r>
            <a:r>
              <a:rPr lang="fr-CA" sz="2600" dirty="0" err="1"/>
              <a:t>added</a:t>
            </a:r>
            <a:r>
              <a:rPr lang="fr-CA" sz="2600" dirty="0"/>
              <a:t> of IEA </a:t>
            </a:r>
            <a:r>
              <a:rPr lang="fr-CA" sz="2600" dirty="0" err="1"/>
              <a:t>hosting</a:t>
            </a:r>
            <a:endParaRPr lang="fr-CA" sz="2600" dirty="0"/>
          </a:p>
          <a:p>
            <a:pPr lvl="1"/>
            <a:r>
              <a:rPr lang="fr-CA" sz="2400" dirty="0" err="1"/>
              <a:t>Hosting</a:t>
            </a:r>
            <a:r>
              <a:rPr lang="fr-CA" sz="2400" dirty="0"/>
              <a:t> </a:t>
            </a:r>
            <a:r>
              <a:rPr lang="fr-CA" sz="2400" i="1" dirty="0"/>
              <a:t>time </a:t>
            </a:r>
            <a:r>
              <a:rPr lang="fr-CA" sz="2400" dirty="0"/>
              <a:t>limitations</a:t>
            </a:r>
            <a:endParaRPr lang="en-CA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C2E70-80F7-4045-9D4B-BD63C0F304C5}"/>
              </a:ext>
            </a:extLst>
          </p:cNvPr>
          <p:cNvSpPr txBox="1"/>
          <p:nvPr/>
        </p:nvSpPr>
        <p:spPr>
          <a:xfrm>
            <a:off x="0" y="-54028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E63E50-12A2-B337-5CD5-C652DE2FC1AE}"/>
              </a:ext>
            </a:extLst>
          </p:cNvPr>
          <p:cNvSpPr/>
          <p:nvPr/>
        </p:nvSpPr>
        <p:spPr>
          <a:xfrm>
            <a:off x="2454442" y="2712574"/>
            <a:ext cx="936276" cy="1449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D4D254-FFED-8B37-F8D4-73F635D03B02}"/>
              </a:ext>
            </a:extLst>
          </p:cNvPr>
          <p:cNvSpPr/>
          <p:nvPr/>
        </p:nvSpPr>
        <p:spPr>
          <a:xfrm>
            <a:off x="1846300" y="3180712"/>
            <a:ext cx="2086933" cy="33280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6ACC9-5C0F-A531-F62D-BD8C86F992F8}"/>
              </a:ext>
            </a:extLst>
          </p:cNvPr>
          <p:cNvSpPr/>
          <p:nvPr/>
        </p:nvSpPr>
        <p:spPr>
          <a:xfrm>
            <a:off x="2756325" y="3513514"/>
            <a:ext cx="778772" cy="152400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2C6C87-55CF-ACE9-BFC8-30631D1AA95F}"/>
              </a:ext>
            </a:extLst>
          </p:cNvPr>
          <p:cNvSpPr/>
          <p:nvPr/>
        </p:nvSpPr>
        <p:spPr>
          <a:xfrm>
            <a:off x="2287456" y="3700329"/>
            <a:ext cx="1938909" cy="136397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5572C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4314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0F213-8CCC-CD75-0466-94847CA62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62A39FD3-23DA-45CD-84FB-E3D72FEA7B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359" y="304800"/>
            <a:ext cx="8238129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Enhance</a:t>
            </a:r>
            <a:r>
              <a:rPr lang="fr-CA" altLang="fr-FR" dirty="0"/>
              <a:t> O</a:t>
            </a:r>
            <a:r>
              <a:rPr lang="fr-CA" altLang="fr-FR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perating</a:t>
            </a:r>
            <a:r>
              <a:rPr lang="fr-CA" altLang="fr-FR" dirty="0"/>
              <a:t> </a:t>
            </a:r>
            <a:r>
              <a:rPr lang="fr-CA" altLang="fr-FR" dirty="0" err="1"/>
              <a:t>P</a:t>
            </a:r>
            <a:r>
              <a:rPr lang="fr-CA" altLang="fr-FR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rocedure</a:t>
            </a:r>
            <a:r>
              <a:rPr lang="fr-CA" altLang="fr-FR" dirty="0" err="1"/>
              <a:t>s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D6A866-803A-5294-17A6-69872CF51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86801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D769C03-7AB9-3C21-1DA1-1359D2313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632652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Facilitate value-added elements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C80DAEF-20B6-66C7-5852-CCABEF6537A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91FBD86-0C09-5B57-C171-5124F4D523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632652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…effective communication with and collaboration between FS.</a:t>
            </a:r>
            <a:endParaRPr lang="fr-C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ZA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Engage Stakeholders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Reinforce the infrastructure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Maintain future focus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Z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A626EEB2-25CF-BB7B-414A-CD697722EE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44741"/>
            <a:ext cx="3887788" cy="403225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Needs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to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A66E4D35-664A-D6C1-9DA3-E50264931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786066"/>
            <a:ext cx="3868737" cy="90749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Succession support; </a:t>
            </a:r>
          </a:p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Responsible resources use 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E747E5EC-D685-D031-E9F4-F3AD6BF70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344741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368AB90-ACAA-1205-92C6-9487EC4027FD}"/>
              </a:ext>
            </a:extLst>
          </p:cNvPr>
          <p:cNvSpPr txBox="1">
            <a:spLocks/>
          </p:cNvSpPr>
          <p:nvPr/>
        </p:nvSpPr>
        <p:spPr bwMode="auto">
          <a:xfrm>
            <a:off x="4625975" y="3786066"/>
            <a:ext cx="3887788" cy="90749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fr-CA" sz="18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Proposed</a:t>
            </a:r>
            <a:r>
              <a:rPr lang="fr-CA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OP 21: 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8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114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FC47E-ED2C-CFA7-CE40-1998F145C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2288"/>
            <a:ext cx="8515350" cy="1348946"/>
          </a:xfrm>
        </p:spPr>
        <p:txBody>
          <a:bodyPr/>
          <a:lstStyle/>
          <a:p>
            <a:r>
              <a:rPr lang="fr-CA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</a:t>
            </a:r>
            <a:r>
              <a:rPr lang="fr-CA" sz="3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perating</a:t>
            </a:r>
            <a:r>
              <a:rPr lang="fr-CA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3200" b="1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</a:t>
            </a:r>
            <a:r>
              <a:rPr lang="fr-CA" sz="32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rocedure</a:t>
            </a:r>
            <a:r>
              <a:rPr lang="fr-CA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21 </a:t>
            </a:r>
            <a:r>
              <a:rPr lang="fr-CA" sz="3200" b="1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proposed</a:t>
            </a:r>
            <a:r>
              <a:rPr lang="fr-CA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 </a:t>
            </a:r>
            <a:br>
              <a:rPr lang="fr-CA" sz="3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CA" sz="4400" dirty="0"/>
              <a:t>Code of Conduct at IEA Events</a:t>
            </a:r>
            <a:r>
              <a:rPr lang="fr-CA" sz="3600" dirty="0"/>
              <a:t>	</a:t>
            </a:r>
            <a:endParaRPr lang="en-CA" sz="36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22259C3-0F8B-A510-3CEA-A26D3C700F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754223"/>
              </p:ext>
            </p:extLst>
          </p:nvPr>
        </p:nvGraphicFramePr>
        <p:xfrm>
          <a:off x="487180" y="1514663"/>
          <a:ext cx="8349522" cy="3931116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1774106">
                  <a:extLst>
                    <a:ext uri="{9D8B030D-6E8A-4147-A177-3AD203B41FA5}">
                      <a16:colId xmlns:a16="http://schemas.microsoft.com/office/drawing/2014/main" val="3090204347"/>
                    </a:ext>
                  </a:extLst>
                </a:gridCol>
                <a:gridCol w="6575416">
                  <a:extLst>
                    <a:ext uri="{9D8B030D-6E8A-4147-A177-3AD203B41FA5}">
                      <a16:colId xmlns:a16="http://schemas.microsoft.com/office/drawing/2014/main" val="3546277256"/>
                    </a:ext>
                  </a:extLst>
                </a:gridCol>
              </a:tblGrid>
              <a:tr h="627041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Objectives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- Events, communications and gatherings in-person or other formats.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- </a:t>
                      </a:r>
                      <a:r>
                        <a:rPr kumimoji="1" lang="en-CA" sz="1600" b="1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Safe, positive, respectful, and inclusive </a:t>
                      </a: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environment facilitating </a:t>
                      </a:r>
                      <a:r>
                        <a:rPr kumimoji="1" lang="en-CA" sz="1600" b="1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open exchange and mutual support</a:t>
                      </a: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. </a:t>
                      </a:r>
                      <a:r>
                        <a:rPr kumimoji="1" lang="en-CA" sz="1600" b="1" i="1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Proactive.</a:t>
                      </a:r>
                      <a:endParaRPr kumimoji="1" lang="fr-CA" sz="1600" b="1" i="1" kern="1200" dirty="0">
                        <a:solidFill>
                          <a:schemeClr val="tx1"/>
                        </a:solidFill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174200"/>
                  </a:ext>
                </a:extLst>
              </a:tr>
              <a:tr h="58647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 Principles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Events </a:t>
                      </a:r>
                      <a:r>
                        <a:rPr kumimoji="1" lang="en-CA" sz="1600" i="1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free of discrimination and harassment</a:t>
                      </a: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.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CA" sz="1600" i="1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Zero tolerance </a:t>
                      </a: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 harassment of participants or staff …verbal abuse, intimidation, or discrimination in any form.</a:t>
                      </a:r>
                      <a:endParaRPr lang="en-CA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46252"/>
                  </a:ext>
                </a:extLst>
              </a:tr>
              <a:tr h="331802">
                <a:tc rowSpan="3">
                  <a:txBody>
                    <a:bodyPr/>
                    <a:lstStyle/>
                    <a:p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 </a:t>
                      </a:r>
                      <a:r>
                        <a:rPr lang="fr-CA" sz="2000" b="1" dirty="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Procedures</a:t>
                      </a: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3.1 For attendees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711130"/>
                  </a:ext>
                </a:extLst>
              </a:tr>
              <a:tr h="241311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CA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3.2 For organizers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303219"/>
                  </a:ext>
                </a:extLst>
              </a:tr>
              <a:tr h="284346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CA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3.3 Reporting of misconduct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02593"/>
                  </a:ext>
                </a:extLst>
              </a:tr>
              <a:tr h="284346">
                <a:tc rowSpan="5">
                  <a:txBody>
                    <a:bodyPr/>
                    <a:lstStyle/>
                    <a:p>
                      <a:r>
                        <a:rPr lang="en-US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 Terms of Reference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CA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4.1 Confidentiality and privacy;  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262982"/>
                  </a:ext>
                </a:extLst>
              </a:tr>
              <a:tr h="284346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fr-CA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4.2 Protection of </a:t>
                      </a:r>
                      <a:r>
                        <a:rPr lang="fr-CA" sz="1600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complainant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1817935"/>
                  </a:ext>
                </a:extLst>
              </a:tr>
              <a:tr h="284346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4.3 Consequences following complaint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146502"/>
                  </a:ext>
                </a:extLst>
              </a:tr>
              <a:tr h="284346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CA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4.4 Communication to Member Society 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4726986"/>
                  </a:ext>
                </a:extLst>
              </a:tr>
              <a:tr h="284346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kumimoji="1" lang="en-CA" sz="1600" kern="1200" dirty="0">
                          <a:solidFill>
                            <a:schemeClr val="tx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4.5 Maintenance of information</a:t>
                      </a:r>
                      <a:endParaRPr lang="fr-CA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577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64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B0C5B-827B-1E55-AAEC-A367D012F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/>
              <a:t>Applications for new </a:t>
            </a:r>
            <a:r>
              <a:rPr lang="fr-CA" sz="4000" i="1" dirty="0"/>
              <a:t>Society </a:t>
            </a:r>
            <a:r>
              <a:rPr lang="fr-CA" sz="4000" i="1" dirty="0" err="1"/>
              <a:t>Membership</a:t>
            </a:r>
            <a:endParaRPr lang="fr-CA" sz="4000" i="1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080A65-4CD4-879C-25CD-1F1916F1F4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/>
              <a:t>New </a:t>
            </a:r>
            <a:r>
              <a:rPr lang="fr-CA" dirty="0" err="1"/>
              <a:t>societies</a:t>
            </a:r>
            <a:endParaRPr lang="fr-CA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FA174A-C164-8793-A8AA-60CECEAD8F4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fr-CA" i="1" dirty="0" err="1"/>
              <a:t>Ergonomi</a:t>
            </a:r>
            <a:r>
              <a:rPr lang="fr-CA" i="1" dirty="0"/>
              <a:t> </a:t>
            </a:r>
            <a:r>
              <a:rPr lang="fr-CA" i="1" dirty="0" err="1"/>
              <a:t>och</a:t>
            </a:r>
            <a:r>
              <a:rPr lang="fr-CA" i="1" dirty="0"/>
              <a:t> Human Factors </a:t>
            </a:r>
            <a:r>
              <a:rPr lang="fr-CA" i="1" dirty="0" err="1"/>
              <a:t>Sällskapet</a:t>
            </a:r>
            <a:r>
              <a:rPr lang="fr-CA" i="1" dirty="0"/>
              <a:t> </a:t>
            </a:r>
            <a:r>
              <a:rPr lang="fr-CA" i="1" dirty="0" err="1"/>
              <a:t>Sverige</a:t>
            </a:r>
            <a:r>
              <a:rPr lang="fr-CA" i="1" dirty="0"/>
              <a:t> </a:t>
            </a:r>
            <a:r>
              <a:rPr lang="fr-CA" dirty="0"/>
              <a:t>(EHSS)</a:t>
            </a:r>
          </a:p>
          <a:p>
            <a:pPr lvl="1"/>
            <a:r>
              <a:rPr lang="fr-CA" i="1" dirty="0"/>
              <a:t>Ergonomics and Human Factors Society of Sweden</a:t>
            </a:r>
          </a:p>
          <a:p>
            <a:pPr lvl="1"/>
            <a:r>
              <a:rPr lang="fr-CA" dirty="0"/>
              <a:t>1994-</a:t>
            </a:r>
          </a:p>
          <a:p>
            <a:pPr lvl="1"/>
            <a:r>
              <a:rPr lang="en-US" dirty="0"/>
              <a:t>170 as per 12 August 2026</a:t>
            </a:r>
          </a:p>
          <a:p>
            <a:pPr lvl="1"/>
            <a:r>
              <a:rPr lang="en-US" dirty="0"/>
              <a:t>https://www.ehss.se/</a:t>
            </a:r>
            <a:endParaRPr lang="fr-CA" dirty="0"/>
          </a:p>
          <a:p>
            <a:r>
              <a:rPr lang="fr-CA" dirty="0"/>
              <a:t>Suomen Ergonomia </a:t>
            </a:r>
            <a:r>
              <a:rPr lang="fr-CA" dirty="0" err="1"/>
              <a:t>Yhdistys</a:t>
            </a:r>
            <a:r>
              <a:rPr lang="fr-CA" dirty="0"/>
              <a:t> (SEY)</a:t>
            </a:r>
          </a:p>
          <a:p>
            <a:pPr lvl="1"/>
            <a:r>
              <a:rPr lang="fr-CA" dirty="0" err="1"/>
              <a:t>Finnish</a:t>
            </a:r>
            <a:r>
              <a:rPr lang="fr-CA" dirty="0"/>
              <a:t> Ergonomics Society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0F38DB4-2BC6-EC21-AA23-C620B69DC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err="1"/>
              <a:t>Proposed</a:t>
            </a:r>
            <a:r>
              <a:rPr lang="fr-CA" dirty="0"/>
              <a:t> </a:t>
            </a:r>
            <a:r>
              <a:rPr lang="fr-CA" dirty="0" err="1"/>
              <a:t>revision</a:t>
            </a:r>
            <a:r>
              <a:rPr lang="fr-CA" dirty="0"/>
              <a:t> to Application format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9DEEDA3-8469-00DD-DA11-04395AB7B3C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CA" dirty="0"/>
              <a:t>Clarification of </a:t>
            </a:r>
            <a:r>
              <a:rPr lang="fr-CA" dirty="0" err="1"/>
              <a:t>payment</a:t>
            </a:r>
            <a:r>
              <a:rPr lang="fr-CA" dirty="0"/>
              <a:t> </a:t>
            </a:r>
            <a:r>
              <a:rPr lang="fr-CA" dirty="0" err="1"/>
              <a:t>amount</a:t>
            </a:r>
            <a:r>
              <a:rPr lang="fr-CA" dirty="0"/>
              <a:t> (100$ for place-</a:t>
            </a:r>
            <a:r>
              <a:rPr lang="fr-CA" dirty="0" err="1"/>
              <a:t>holder</a:t>
            </a:r>
            <a:r>
              <a:rPr lang="fr-CA" dirty="0"/>
              <a:t>)</a:t>
            </a:r>
          </a:p>
          <a:p>
            <a:r>
              <a:rPr lang="fr-CA" dirty="0"/>
              <a:t>Communication to </a:t>
            </a:r>
            <a:r>
              <a:rPr lang="fr-CA" dirty="0" err="1"/>
              <a:t>Treasurer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9836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F1B8B3-7225-4E32-7255-AEEC6AEFFC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Discussion</a:t>
            </a:r>
            <a:endParaRPr lang="en-CA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A0752FC-CE8B-C44E-5566-577277267F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sz="2800" dirty="0"/>
              <a:t>VPSG@iea.cc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4210034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1071</TotalTime>
  <Words>789</Words>
  <Application>Microsoft Office PowerPoint</Application>
  <PresentationFormat>Affichage à l'écran (16:10)</PresentationFormat>
  <Paragraphs>135</Paragraphs>
  <Slides>10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Yu Gothic</vt:lpstr>
      <vt:lpstr>Aptos</vt:lpstr>
      <vt:lpstr>Arial</vt:lpstr>
      <vt:lpstr>Calibri</vt:lpstr>
      <vt:lpstr>Lato</vt:lpstr>
      <vt:lpstr>Lato Black</vt:lpstr>
      <vt:lpstr>Office テーマ</vt:lpstr>
      <vt:lpstr>Main projects of Vice-President Secretary General</vt:lpstr>
      <vt:lpstr>Improve IEA internal stakeholder communications </vt:lpstr>
      <vt:lpstr>Sustaining Member value</vt:lpstr>
      <vt:lpstr>Improve process efficiency</vt:lpstr>
      <vt:lpstr>Ambassador report: </vt:lpstr>
      <vt:lpstr>Webinar Certificate Production </vt:lpstr>
      <vt:lpstr>Enhance Operating Procedures</vt:lpstr>
      <vt:lpstr>Operating Procedure 21 proposed:  Code of Conduct at IEA Events </vt:lpstr>
      <vt:lpstr>Applications for new Society Membership</vt:lpstr>
      <vt:lpstr>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18</cp:revision>
  <dcterms:created xsi:type="dcterms:W3CDTF">2025-02-05T20:28:12Z</dcterms:created>
  <dcterms:modified xsi:type="dcterms:W3CDTF">2026-09-28T19:01:04Z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d49cdb0-df85-4afd-961a-ad17bdfc31a5_Enabled">
    <vt:lpwstr>true</vt:lpwstr>
  </property>
  <property fmtid="{D5CDD505-2E9C-101B-9397-08002B2CF9AE}" pid="3" name="MSIP_Label_3d49cdb0-df85-4afd-961a-ad17bdfc31a5_SetDate">
    <vt:lpwstr>2026-09-21T19:52:05Z</vt:lpwstr>
  </property>
  <property fmtid="{D5CDD505-2E9C-101B-9397-08002B2CF9AE}" pid="4" name="MSIP_Label_3d49cdb0-df85-4afd-961a-ad17bdfc31a5_Method">
    <vt:lpwstr>Standard</vt:lpwstr>
  </property>
  <property fmtid="{D5CDD505-2E9C-101B-9397-08002B2CF9AE}" pid="5" name="MSIP_Label_3d49cdb0-df85-4afd-961a-ad17bdfc31a5_Name">
    <vt:lpwstr>General</vt:lpwstr>
  </property>
  <property fmtid="{D5CDD505-2E9C-101B-9397-08002B2CF9AE}" pid="6" name="MSIP_Label_3d49cdb0-df85-4afd-961a-ad17bdfc31a5_SiteId">
    <vt:lpwstr>810c295f-e817-4c4e-8996-9b66369b8012</vt:lpwstr>
  </property>
  <property fmtid="{D5CDD505-2E9C-101B-9397-08002B2CF9AE}" pid="7" name="MSIP_Label_3d49cdb0-df85-4afd-961a-ad17bdfc31a5_ActionId">
    <vt:lpwstr>2f09017f-f4db-451f-8593-d05fa8b5dcb1</vt:lpwstr>
  </property>
  <property fmtid="{D5CDD505-2E9C-101B-9397-08002B2CF9AE}" pid="8" name="MSIP_Label_3d49cdb0-df85-4afd-961a-ad17bdfc31a5_ContentBits">
    <vt:lpwstr>0</vt:lpwstr>
  </property>
  <property fmtid="{D5CDD505-2E9C-101B-9397-08002B2CF9AE}" pid="9" name="MSIP_Label_3d49cdb0-df85-4afd-961a-ad17bdfc31a5_Tag">
    <vt:lpwstr>10, 3, 0, 1</vt:lpwstr>
  </property>
</Properties>
</file>