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1" r:id="rId1"/>
  </p:sldMasterIdLst>
  <p:notesMasterIdLst>
    <p:notesMasterId r:id="rId20"/>
  </p:notesMasterIdLst>
  <p:sldIdLst>
    <p:sldId id="310" r:id="rId2"/>
    <p:sldId id="1955" r:id="rId3"/>
    <p:sldId id="1756" r:id="rId4"/>
    <p:sldId id="1021" r:id="rId5"/>
    <p:sldId id="1959" r:id="rId6"/>
    <p:sldId id="1960" r:id="rId7"/>
    <p:sldId id="1961" r:id="rId8"/>
    <p:sldId id="1956" r:id="rId9"/>
    <p:sldId id="1957" r:id="rId10"/>
    <p:sldId id="1958" r:id="rId11"/>
    <p:sldId id="1962" r:id="rId12"/>
    <p:sldId id="1969" r:id="rId13"/>
    <p:sldId id="1970" r:id="rId14"/>
    <p:sldId id="1968" r:id="rId15"/>
    <p:sldId id="1971" r:id="rId16"/>
    <p:sldId id="1972" r:id="rId17"/>
    <p:sldId id="1967" r:id="rId18"/>
    <p:sldId id="1966" r:id="rId19"/>
  </p:sldIdLst>
  <p:sldSz cx="9144000" cy="5715000" type="screen16x10"/>
  <p:notesSz cx="6858000" cy="9144000"/>
  <p:defaultTextStyle>
    <a:defPPr>
      <a:defRPr lang="ja-JP"/>
    </a:defPPr>
    <a:lvl1pPr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1pPr>
    <a:lvl2pPr marL="4572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2pPr>
    <a:lvl3pPr marL="9144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3pPr>
    <a:lvl4pPr marL="13716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4pPr>
    <a:lvl5pPr marL="18288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5pPr>
    <a:lvl6pPr marL="22860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6pPr>
    <a:lvl7pPr marL="27432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7pPr>
    <a:lvl8pPr marL="32004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8pPr>
    <a:lvl9pPr marL="36576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9D9D7"/>
    <a:srgbClr val="5572CE"/>
    <a:srgbClr val="DAD454"/>
    <a:srgbClr val="66FF99"/>
    <a:srgbClr val="214BB9"/>
    <a:srgbClr val="426DCE"/>
    <a:srgbClr val="BB2B7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Style léger 2 - Accentuation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5" autoAdjust="0"/>
    <p:restoredTop sz="75271"/>
  </p:normalViewPr>
  <p:slideViewPr>
    <p:cSldViewPr snapToGrid="0" snapToObjects="1">
      <p:cViewPr varScale="1">
        <p:scale>
          <a:sx n="75" d="100"/>
          <a:sy n="75" d="100"/>
        </p:scale>
        <p:origin x="964" y="72"/>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indya Ganguli" userId="3b73854ac4191d3d" providerId="LiveId" clId="{24B0C97D-0F59-4CC8-9D59-0A63F34538F8}"/>
    <pc:docChg chg="custSel modSld">
      <pc:chgData name="Anindya Ganguli" userId="3b73854ac4191d3d" providerId="LiveId" clId="{24B0C97D-0F59-4CC8-9D59-0A63F34538F8}" dt="2026-09-18T06:22:09.069" v="39" actId="20577"/>
      <pc:docMkLst>
        <pc:docMk/>
      </pc:docMkLst>
      <pc:sldChg chg="modSp mod">
        <pc:chgData name="Anindya Ganguli" userId="3b73854ac4191d3d" providerId="LiveId" clId="{24B0C97D-0F59-4CC8-9D59-0A63F34538F8}" dt="2026-09-18T06:22:09.069" v="39" actId="20577"/>
        <pc:sldMkLst>
          <pc:docMk/>
          <pc:sldMk cId="985993136" sldId="1966"/>
        </pc:sldMkLst>
        <pc:spChg chg="mod">
          <ac:chgData name="Anindya Ganguli" userId="3b73854ac4191d3d" providerId="LiveId" clId="{24B0C97D-0F59-4CC8-9D59-0A63F34538F8}" dt="2026-09-18T06:22:09.069" v="39" actId="20577"/>
          <ac:spMkLst>
            <pc:docMk/>
            <pc:sldMk cId="985993136" sldId="1966"/>
            <ac:spMk id="3" creationId="{90678998-8051-4942-5AF7-3CE5CBBAC72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ヘッダー プレースホルダー 1">
            <a:extLst>
              <a:ext uri="{FF2B5EF4-FFF2-40B4-BE49-F238E27FC236}">
                <a16:creationId xmlns:a16="http://schemas.microsoft.com/office/drawing/2014/main" id="{F644AA49-82F7-5D9B-DA63-CE834A4B7C1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ja-JP" altLang="en-US"/>
          </a:p>
        </p:txBody>
      </p:sp>
      <p:sp>
        <p:nvSpPr>
          <p:cNvPr id="3" name="日付プレースホルダー 2">
            <a:extLst>
              <a:ext uri="{FF2B5EF4-FFF2-40B4-BE49-F238E27FC236}">
                <a16:creationId xmlns:a16="http://schemas.microsoft.com/office/drawing/2014/main" id="{96251A85-4FF7-05D2-2DCB-669775EA454D}"/>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a:defRPr/>
            </a:pPr>
            <a:fld id="{6057EE28-68C0-4A1D-976A-9A9A328B084B}" type="datetimeFigureOut">
              <a:rPr lang="ja-JP" altLang="en-US"/>
              <a:pPr>
                <a:defRPr/>
              </a:pPr>
              <a:t>2026/9/18</a:t>
            </a:fld>
            <a:endParaRPr lang="ja-JP" altLang="en-US"/>
          </a:p>
        </p:txBody>
      </p:sp>
      <p:sp>
        <p:nvSpPr>
          <p:cNvPr id="4" name="スライド イメージ プレースホルダー 3">
            <a:extLst>
              <a:ext uri="{FF2B5EF4-FFF2-40B4-BE49-F238E27FC236}">
                <a16:creationId xmlns:a16="http://schemas.microsoft.com/office/drawing/2014/main" id="{3DECD5AE-9C4A-159C-58B4-EC718DE8B32D}"/>
              </a:ext>
            </a:extLst>
          </p:cNvPr>
          <p:cNvSpPr>
            <a:spLocks noGrp="1" noRot="1" noChangeAspect="1"/>
          </p:cNvSpPr>
          <p:nvPr>
            <p:ph type="sldImg" idx="2"/>
          </p:nvPr>
        </p:nvSpPr>
        <p:spPr>
          <a:xfrm>
            <a:off x="960438" y="1143000"/>
            <a:ext cx="4937125" cy="3086100"/>
          </a:xfrm>
          <a:prstGeom prst="rect">
            <a:avLst/>
          </a:prstGeom>
          <a:noFill/>
          <a:ln w="12700">
            <a:solidFill>
              <a:prstClr val="black"/>
            </a:solidFill>
          </a:ln>
        </p:spPr>
        <p:txBody>
          <a:bodyPr vert="horz" lIns="91440" tIns="45720" rIns="91440" bIns="45720" rtlCol="0" anchor="ctr"/>
          <a:lstStyle/>
          <a:p>
            <a:pPr lvl="0"/>
            <a:endParaRPr lang="ja-JP" altLang="en-US" noProof="0"/>
          </a:p>
        </p:txBody>
      </p:sp>
      <p:sp>
        <p:nvSpPr>
          <p:cNvPr id="5" name="ノート プレースホルダー 4">
            <a:extLst>
              <a:ext uri="{FF2B5EF4-FFF2-40B4-BE49-F238E27FC236}">
                <a16:creationId xmlns:a16="http://schemas.microsoft.com/office/drawing/2014/main" id="{17FF8824-D05A-766C-C6DE-5C6647B97D14}"/>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ja-JP" altLang="en-US" noProof="0"/>
              <a:t>マスター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a:p>
            <a:pPr lvl="4"/>
            <a:r>
              <a:rPr lang="ja-JP" altLang="en-US" noProof="0"/>
              <a:t>第 </a:t>
            </a:r>
            <a:r>
              <a:rPr lang="en-US" altLang="ja-JP" noProof="0"/>
              <a:t>5 </a:t>
            </a:r>
            <a:r>
              <a:rPr lang="ja-JP" altLang="en-US" noProof="0"/>
              <a:t>レベル</a:t>
            </a:r>
          </a:p>
        </p:txBody>
      </p:sp>
      <p:sp>
        <p:nvSpPr>
          <p:cNvPr id="6" name="フッター プレースホルダー 5">
            <a:extLst>
              <a:ext uri="{FF2B5EF4-FFF2-40B4-BE49-F238E27FC236}">
                <a16:creationId xmlns:a16="http://schemas.microsoft.com/office/drawing/2014/main" id="{947D680A-967C-C495-EFD9-3050908D624E}"/>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ja-JP" altLang="en-US"/>
          </a:p>
        </p:txBody>
      </p:sp>
      <p:sp>
        <p:nvSpPr>
          <p:cNvPr id="7" name="スライド番号プレースホルダー 6">
            <a:extLst>
              <a:ext uri="{FF2B5EF4-FFF2-40B4-BE49-F238E27FC236}">
                <a16:creationId xmlns:a16="http://schemas.microsoft.com/office/drawing/2014/main" id="{47698DB0-A444-895B-D115-E2F468E30E51}"/>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ea typeface="+mn-ea"/>
              </a:defRPr>
            </a:lvl1pPr>
          </a:lstStyle>
          <a:p>
            <a:pPr>
              <a:defRPr/>
            </a:pPr>
            <a:fld id="{962541D0-E956-489C-BACD-4E836D2D31AB}" type="slidenum">
              <a:rPr lang="ja-JP" altLang="en-US"/>
              <a:pPr>
                <a:defRPr/>
              </a:pPr>
              <a:t>‹#›</a:t>
            </a:fld>
            <a:endParaRPr lang="ja-JP"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mn-ea"/>
        <a:cs typeface="+mn-cs"/>
      </a:defRPr>
    </a:lvl1pPr>
    <a:lvl2pPr marL="457200" algn="l" rtl="0" eaLnBrk="0" fontAlgn="base" hangingPunct="0">
      <a:spcBef>
        <a:spcPct val="30000"/>
      </a:spcBef>
      <a:spcAft>
        <a:spcPct val="0"/>
      </a:spcAft>
      <a:defRPr kumimoji="1" sz="1200" kern="1200">
        <a:solidFill>
          <a:schemeClr val="tx1"/>
        </a:solidFill>
        <a:latin typeface="+mn-lt"/>
        <a:ea typeface="+mn-ea"/>
        <a:cs typeface="+mn-cs"/>
      </a:defRPr>
    </a:lvl2pPr>
    <a:lvl3pPr marL="914400" algn="l" rtl="0" eaLnBrk="0" fontAlgn="base" hangingPunct="0">
      <a:spcBef>
        <a:spcPct val="30000"/>
      </a:spcBef>
      <a:spcAft>
        <a:spcPct val="0"/>
      </a:spcAft>
      <a:defRPr kumimoji="1" sz="1200" kern="1200">
        <a:solidFill>
          <a:schemeClr val="tx1"/>
        </a:solidFill>
        <a:latin typeface="+mn-lt"/>
        <a:ea typeface="+mn-ea"/>
        <a:cs typeface="+mn-cs"/>
      </a:defRPr>
    </a:lvl3pPr>
    <a:lvl4pPr marL="1371600" algn="l" rtl="0" eaLnBrk="0" fontAlgn="base" hangingPunct="0">
      <a:spcBef>
        <a:spcPct val="30000"/>
      </a:spcBef>
      <a:spcAft>
        <a:spcPct val="0"/>
      </a:spcAft>
      <a:defRPr kumimoji="1" sz="1200" kern="1200">
        <a:solidFill>
          <a:schemeClr val="tx1"/>
        </a:solidFill>
        <a:latin typeface="+mn-lt"/>
        <a:ea typeface="+mn-ea"/>
        <a:cs typeface="+mn-cs"/>
      </a:defRPr>
    </a:lvl4pPr>
    <a:lvl5pPr marL="1828800" algn="l" rtl="0" eaLnBrk="0" fontAlgn="base" hangingPunct="0">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スライド イメージ プレースホルダー 1">
            <a:extLst>
              <a:ext uri="{FF2B5EF4-FFF2-40B4-BE49-F238E27FC236}">
                <a16:creationId xmlns:a16="http://schemas.microsoft.com/office/drawing/2014/main" id="{1C3A0840-BACE-329E-E554-D8117F2E4C7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ノート プレースホルダー 2">
            <a:extLst>
              <a:ext uri="{FF2B5EF4-FFF2-40B4-BE49-F238E27FC236}">
                <a16:creationId xmlns:a16="http://schemas.microsoft.com/office/drawing/2014/main" id="{5A1AEBC5-EF3B-3DC5-4EDF-40728FB41F1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ja-JP" altLang="en-US"/>
          </a:p>
        </p:txBody>
      </p:sp>
      <p:sp>
        <p:nvSpPr>
          <p:cNvPr id="5124" name="スライド番号プレースホルダー 3">
            <a:extLst>
              <a:ext uri="{FF2B5EF4-FFF2-40B4-BE49-F238E27FC236}">
                <a16:creationId xmlns:a16="http://schemas.microsoft.com/office/drawing/2014/main" id="{4B60394E-2709-BFCE-C1D7-E71153E85F3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9FD17695-20A8-4D4D-B48F-FA2F7147B2DC}" type="slidenum">
              <a:rPr lang="ja-JP" altLang="en-US" smtClean="0">
                <a:latin typeface="Yu Gothic" panose="020B0400000000000000" pitchFamily="34" charset="-128"/>
                <a:ea typeface="Yu Gothic" panose="020B0400000000000000" pitchFamily="34" charset="-128"/>
              </a:rPr>
              <a:pPr fontAlgn="base">
                <a:spcBef>
                  <a:spcPct val="0"/>
                </a:spcBef>
                <a:spcAft>
                  <a:spcPct val="0"/>
                </a:spcAft>
              </a:pPr>
              <a:t>1</a:t>
            </a:fld>
            <a:endParaRPr lang="ja-JP" altLang="en-US">
              <a:latin typeface="Yu Gothic" panose="020B0400000000000000" pitchFamily="34" charset="-128"/>
              <a:ea typeface="Yu Gothic" panose="020B0400000000000000"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スライド イメージ プレースホルダー 1">
            <a:extLst>
              <a:ext uri="{FF2B5EF4-FFF2-40B4-BE49-F238E27FC236}">
                <a16:creationId xmlns:a16="http://schemas.microsoft.com/office/drawing/2014/main" id="{9971AEA8-A9D0-CE07-66B5-B8806923CD9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ノート プレースホルダー 2">
            <a:extLst>
              <a:ext uri="{FF2B5EF4-FFF2-40B4-BE49-F238E27FC236}">
                <a16:creationId xmlns:a16="http://schemas.microsoft.com/office/drawing/2014/main" id="{448A6852-58C8-31A4-6587-8BE7125C3F3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eaLnBrk="1" hangingPunct="1">
              <a:spcBef>
                <a:spcPct val="0"/>
              </a:spcBef>
            </a:pPr>
            <a:r>
              <a:rPr lang="en-US" altLang="ja-JP" sz="1000" dirty="0">
                <a:latin typeface="Calibri" panose="020F0502020204030204" pitchFamily="34" charset="0"/>
                <a:cs typeface="Calibri" panose="020F0502020204030204" pitchFamily="34" charset="0"/>
              </a:rPr>
              <a:t>P^2DT is a process for helping systematic HFE project design. Various HFE methods  or tools can be integrated into P^DT to conduct specific steps of the process.</a:t>
            </a:r>
          </a:p>
          <a:p>
            <a:pPr algn="just" eaLnBrk="1" hangingPunct="1">
              <a:spcBef>
                <a:spcPct val="0"/>
              </a:spcBef>
            </a:pPr>
            <a:endParaRPr lang="en-US" altLang="ja-JP" sz="1000" dirty="0">
              <a:latin typeface="Calibri" panose="020F0502020204030204" pitchFamily="34" charset="0"/>
              <a:cs typeface="Calibri" panose="020F0502020204030204" pitchFamily="34" charset="0"/>
            </a:endParaRPr>
          </a:p>
          <a:p>
            <a:pPr algn="just" eaLnBrk="1" hangingPunct="1">
              <a:spcBef>
                <a:spcPct val="0"/>
              </a:spcBef>
            </a:pPr>
            <a:r>
              <a:rPr lang="en-US" altLang="ja-JP" sz="1000" dirty="0">
                <a:latin typeface="Calibri" panose="020F0502020204030204" pitchFamily="34" charset="0"/>
                <a:cs typeface="Calibri" panose="020F0502020204030204" pitchFamily="34" charset="0"/>
              </a:rPr>
              <a:t>P^2DT assumes participatory design approaches. The benefits of adopting participatory approaches are discussed later.</a:t>
            </a:r>
          </a:p>
          <a:p>
            <a:pPr algn="just" eaLnBrk="1" hangingPunct="1">
              <a:spcBef>
                <a:spcPct val="0"/>
              </a:spcBef>
            </a:pPr>
            <a:endParaRPr lang="en-US" altLang="ja-JP" sz="1000" dirty="0">
              <a:latin typeface="Calibri" panose="020F0502020204030204" pitchFamily="34" charset="0"/>
              <a:cs typeface="Calibri" panose="020F0502020204030204" pitchFamily="34" charset="0"/>
            </a:endParaRPr>
          </a:p>
          <a:p>
            <a:pPr algn="just" eaLnBrk="1" hangingPunct="1">
              <a:spcBef>
                <a:spcPct val="0"/>
              </a:spcBef>
            </a:pPr>
            <a:r>
              <a:rPr lang="en-US" altLang="ja-JP" sz="1000" dirty="0">
                <a:latin typeface="Calibri" panose="020F0502020204030204" pitchFamily="34" charset="0"/>
                <a:cs typeface="Calibri" panose="020F0502020204030204" pitchFamily="34" charset="0"/>
              </a:rPr>
              <a:t>P^2DT is designed to be applicable to any HFE-related projects in various work places such as healthcare, office work space and environment, process plant, aviation,… </a:t>
            </a:r>
            <a:endParaRPr lang="ja-JP" altLang="en-US" sz="1000">
              <a:latin typeface="Calibri" panose="020F0502020204030204" pitchFamily="34" charset="0"/>
              <a:cs typeface="Calibri" panose="020F0502020204030204" pitchFamily="34" charset="0"/>
            </a:endParaRPr>
          </a:p>
        </p:txBody>
      </p:sp>
      <p:sp>
        <p:nvSpPr>
          <p:cNvPr id="7172" name="スライド番号プレースホルダー 3">
            <a:extLst>
              <a:ext uri="{FF2B5EF4-FFF2-40B4-BE49-F238E27FC236}">
                <a16:creationId xmlns:a16="http://schemas.microsoft.com/office/drawing/2014/main" id="{38EC87B2-D6C0-42FC-7000-03888AB07ED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89172C73-6A00-4BFD-8048-3C6D46BDF7B1}" type="slidenum">
              <a:rPr lang="ja-JP" altLang="en-US" smtClean="0">
                <a:latin typeface="Yu Gothic" panose="020B0400000000000000" pitchFamily="34" charset="-128"/>
                <a:ea typeface="Yu Gothic" panose="020B0400000000000000" pitchFamily="34" charset="-128"/>
              </a:rPr>
              <a:pPr fontAlgn="base">
                <a:spcBef>
                  <a:spcPct val="0"/>
                </a:spcBef>
                <a:spcAft>
                  <a:spcPct val="0"/>
                </a:spcAft>
              </a:pPr>
              <a:t>2</a:t>
            </a:fld>
            <a:endParaRPr lang="ja-JP" altLang="en-US">
              <a:latin typeface="Yu Gothic" panose="020B0400000000000000" pitchFamily="34" charset="-128"/>
              <a:ea typeface="Yu Gothic" panose="020B0400000000000000"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スライド イメージ プレースホルダー 1">
            <a:extLst>
              <a:ext uri="{FF2B5EF4-FFF2-40B4-BE49-F238E27FC236}">
                <a16:creationId xmlns:a16="http://schemas.microsoft.com/office/drawing/2014/main" id="{D2EE8BDA-B0C0-1684-0600-B11C9C6D060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ノート プレースホルダー 2">
            <a:extLst>
              <a:ext uri="{FF2B5EF4-FFF2-40B4-BE49-F238E27FC236}">
                <a16:creationId xmlns:a16="http://schemas.microsoft.com/office/drawing/2014/main" id="{A78AE630-B5B9-789B-52FB-60E447CC450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ja-JP" altLang="en-US"/>
          </a:p>
        </p:txBody>
      </p:sp>
      <p:sp>
        <p:nvSpPr>
          <p:cNvPr id="9220" name="スライド番号プレースホルダー 3">
            <a:extLst>
              <a:ext uri="{FF2B5EF4-FFF2-40B4-BE49-F238E27FC236}">
                <a16:creationId xmlns:a16="http://schemas.microsoft.com/office/drawing/2014/main" id="{771FC78C-8396-A937-77A1-F006DE02321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5830DCE9-2E8A-404E-8ED7-AC64A12201AA}"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3</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スライド イメージ プレースホルダー 1">
            <a:extLst>
              <a:ext uri="{FF2B5EF4-FFF2-40B4-BE49-F238E27FC236}">
                <a16:creationId xmlns:a16="http://schemas.microsoft.com/office/drawing/2014/main" id="{AE66BE2F-4D3D-E0A6-139F-A47B0D30D67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ノート プレースホルダー 2">
            <a:extLst>
              <a:ext uri="{FF2B5EF4-FFF2-40B4-BE49-F238E27FC236}">
                <a16:creationId xmlns:a16="http://schemas.microsoft.com/office/drawing/2014/main" id="{649D8F4D-C465-609A-D198-B13AF1D4B42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11268" name="スライド番号プレースホルダー 3">
            <a:extLst>
              <a:ext uri="{FF2B5EF4-FFF2-40B4-BE49-F238E27FC236}">
                <a16:creationId xmlns:a16="http://schemas.microsoft.com/office/drawing/2014/main" id="{23887DC4-E360-45FA-84EA-C4AFAF7BD97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600B8208-1A77-45CC-97D5-8807150F4961}"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4</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スライド イメージ プレースホルダー 1">
            <a:extLst>
              <a:ext uri="{FF2B5EF4-FFF2-40B4-BE49-F238E27FC236}">
                <a16:creationId xmlns:a16="http://schemas.microsoft.com/office/drawing/2014/main" id="{E5F0F9AE-2DFE-2567-57EA-862F18C163C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ノート プレースホルダー 2">
            <a:extLst>
              <a:ext uri="{FF2B5EF4-FFF2-40B4-BE49-F238E27FC236}">
                <a16:creationId xmlns:a16="http://schemas.microsoft.com/office/drawing/2014/main" id="{5D4564F4-1F6E-005E-0DA1-D1A8F485929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eaLnBrk="1" hangingPunct="1">
              <a:spcBef>
                <a:spcPct val="0"/>
              </a:spcBef>
            </a:pPr>
            <a:r>
              <a:rPr lang="en-US" altLang="ja-JP" sz="1000" dirty="0">
                <a:latin typeface="Calibri" panose="020F0502020204030204" pitchFamily="34" charset="0"/>
                <a:cs typeface="Calibri" panose="020F0502020204030204" pitchFamily="34" charset="0"/>
              </a:rPr>
              <a:t>P^2DT is a process for helping systematic HFE project design. Various HFE methods  or tools can be integrated into P^DT to conduct specific steps of the process.</a:t>
            </a:r>
          </a:p>
          <a:p>
            <a:pPr algn="just" eaLnBrk="1" hangingPunct="1">
              <a:spcBef>
                <a:spcPct val="0"/>
              </a:spcBef>
            </a:pPr>
            <a:endParaRPr lang="en-US" altLang="ja-JP" sz="1000" dirty="0">
              <a:latin typeface="Calibri" panose="020F0502020204030204" pitchFamily="34" charset="0"/>
              <a:cs typeface="Calibri" panose="020F0502020204030204" pitchFamily="34" charset="0"/>
            </a:endParaRPr>
          </a:p>
          <a:p>
            <a:pPr algn="just" eaLnBrk="1" hangingPunct="1">
              <a:spcBef>
                <a:spcPct val="0"/>
              </a:spcBef>
            </a:pPr>
            <a:r>
              <a:rPr lang="en-US" altLang="ja-JP" sz="1000" dirty="0">
                <a:latin typeface="Calibri" panose="020F0502020204030204" pitchFamily="34" charset="0"/>
                <a:cs typeface="Calibri" panose="020F0502020204030204" pitchFamily="34" charset="0"/>
              </a:rPr>
              <a:t>P^2DT assumes participatory design approaches. The benefits of adopting participatory approaches are discussed later.</a:t>
            </a:r>
          </a:p>
          <a:p>
            <a:pPr algn="just" eaLnBrk="1" hangingPunct="1">
              <a:spcBef>
                <a:spcPct val="0"/>
              </a:spcBef>
            </a:pPr>
            <a:endParaRPr lang="en-US" altLang="ja-JP" sz="1000" dirty="0">
              <a:latin typeface="Calibri" panose="020F0502020204030204" pitchFamily="34" charset="0"/>
              <a:cs typeface="Calibri" panose="020F0502020204030204" pitchFamily="34" charset="0"/>
            </a:endParaRPr>
          </a:p>
          <a:p>
            <a:pPr algn="just" eaLnBrk="1" hangingPunct="1">
              <a:spcBef>
                <a:spcPct val="0"/>
              </a:spcBef>
            </a:pPr>
            <a:r>
              <a:rPr lang="en-US" altLang="ja-JP" sz="1000" dirty="0">
                <a:latin typeface="Calibri" panose="020F0502020204030204" pitchFamily="34" charset="0"/>
                <a:cs typeface="Calibri" panose="020F0502020204030204" pitchFamily="34" charset="0"/>
              </a:rPr>
              <a:t>P^2DT is designed to be applicable to any HFE-related projects in various work places such as healthcare, office work space and environment, process plant, aviation,… </a:t>
            </a:r>
            <a:endParaRPr lang="ja-JP" altLang="en-US" sz="1000">
              <a:latin typeface="Calibri" panose="020F0502020204030204" pitchFamily="34" charset="0"/>
              <a:cs typeface="Calibri" panose="020F0502020204030204" pitchFamily="34" charset="0"/>
            </a:endParaRPr>
          </a:p>
        </p:txBody>
      </p:sp>
      <p:sp>
        <p:nvSpPr>
          <p:cNvPr id="13316" name="スライド番号プレースホルダー 3">
            <a:extLst>
              <a:ext uri="{FF2B5EF4-FFF2-40B4-BE49-F238E27FC236}">
                <a16:creationId xmlns:a16="http://schemas.microsoft.com/office/drawing/2014/main" id="{0E095D83-EDBF-65FF-98B0-5DFCF7AE592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7252A877-5FF8-4E40-8CF5-B6B50BA43A7C}" type="slidenum">
              <a:rPr lang="ja-JP" altLang="en-US" smtClean="0">
                <a:latin typeface="Yu Gothic" panose="020B0400000000000000" pitchFamily="34" charset="-128"/>
                <a:ea typeface="Yu Gothic" panose="020B0400000000000000" pitchFamily="34" charset="-128"/>
              </a:rPr>
              <a:pPr fontAlgn="base">
                <a:spcBef>
                  <a:spcPct val="0"/>
                </a:spcBef>
                <a:spcAft>
                  <a:spcPct val="0"/>
                </a:spcAft>
              </a:pPr>
              <a:t>5</a:t>
            </a:fld>
            <a:endParaRPr lang="ja-JP" altLang="en-US">
              <a:latin typeface="Yu Gothic" panose="020B0400000000000000" pitchFamily="34" charset="-128"/>
              <a:ea typeface="Yu Gothic" panose="020B0400000000000000"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スライド イメージ プレースホルダー 1">
            <a:extLst>
              <a:ext uri="{FF2B5EF4-FFF2-40B4-BE49-F238E27FC236}">
                <a16:creationId xmlns:a16="http://schemas.microsoft.com/office/drawing/2014/main" id="{FA18E8FA-E356-9E80-579D-D42ED3FEC5A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ノート プレースホルダー 2">
            <a:extLst>
              <a:ext uri="{FF2B5EF4-FFF2-40B4-BE49-F238E27FC236}">
                <a16:creationId xmlns:a16="http://schemas.microsoft.com/office/drawing/2014/main" id="{3A903E8A-EC1E-4332-6248-A44831712F2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ja-JP" altLang="en-US"/>
          </a:p>
        </p:txBody>
      </p:sp>
      <p:sp>
        <p:nvSpPr>
          <p:cNvPr id="15364" name="スライド番号プレースホルダー 3">
            <a:extLst>
              <a:ext uri="{FF2B5EF4-FFF2-40B4-BE49-F238E27FC236}">
                <a16:creationId xmlns:a16="http://schemas.microsoft.com/office/drawing/2014/main" id="{BD4AD9EC-C1B8-64EE-C26C-F3F32D590C0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79CD6E21-19AB-414B-AC2E-0C7D7B8ABD52}"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6</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スライド イメージ プレースホルダー 1">
            <a:extLst>
              <a:ext uri="{FF2B5EF4-FFF2-40B4-BE49-F238E27FC236}">
                <a16:creationId xmlns:a16="http://schemas.microsoft.com/office/drawing/2014/main" id="{CC5467BD-7E36-8593-36A7-79DD586081B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ノート プレースホルダー 2">
            <a:extLst>
              <a:ext uri="{FF2B5EF4-FFF2-40B4-BE49-F238E27FC236}">
                <a16:creationId xmlns:a16="http://schemas.microsoft.com/office/drawing/2014/main" id="{7382A0DC-FD44-D22E-DB8E-9FE787247EF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17412" name="スライド番号プレースホルダー 3">
            <a:extLst>
              <a:ext uri="{FF2B5EF4-FFF2-40B4-BE49-F238E27FC236}">
                <a16:creationId xmlns:a16="http://schemas.microsoft.com/office/drawing/2014/main" id="{BE176D03-0B27-D8CB-8E30-833E782EF05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BEC80CC0-BCFF-4506-B593-4F3331AAE714}"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7</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スライド イメージ プレースホルダー 1">
            <a:extLst>
              <a:ext uri="{FF2B5EF4-FFF2-40B4-BE49-F238E27FC236}">
                <a16:creationId xmlns:a16="http://schemas.microsoft.com/office/drawing/2014/main" id="{BABB15AF-8FD9-A779-9E94-C1CF13BDE03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ノート プレースホルダー 2">
            <a:extLst>
              <a:ext uri="{FF2B5EF4-FFF2-40B4-BE49-F238E27FC236}">
                <a16:creationId xmlns:a16="http://schemas.microsoft.com/office/drawing/2014/main" id="{D7FA6CB1-4F73-41C3-0317-94048150A63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eaLnBrk="1" hangingPunct="1">
              <a:spcBef>
                <a:spcPct val="0"/>
              </a:spcBef>
            </a:pPr>
            <a:r>
              <a:rPr lang="en-US" altLang="ja-JP" sz="1000" dirty="0">
                <a:latin typeface="Calibri" panose="020F0502020204030204" pitchFamily="34" charset="0"/>
                <a:cs typeface="Calibri" panose="020F0502020204030204" pitchFamily="34" charset="0"/>
              </a:rPr>
              <a:t>P^2DT is a process for helping systematic HFE project design. Various HFE methods  or tools can be integrated into P^DT to conduct specific steps of the process.</a:t>
            </a:r>
          </a:p>
          <a:p>
            <a:pPr algn="just" eaLnBrk="1" hangingPunct="1">
              <a:spcBef>
                <a:spcPct val="0"/>
              </a:spcBef>
            </a:pPr>
            <a:endParaRPr lang="en-US" altLang="ja-JP" sz="1000" dirty="0">
              <a:latin typeface="Calibri" panose="020F0502020204030204" pitchFamily="34" charset="0"/>
              <a:cs typeface="Calibri" panose="020F0502020204030204" pitchFamily="34" charset="0"/>
            </a:endParaRPr>
          </a:p>
          <a:p>
            <a:pPr algn="just" eaLnBrk="1" hangingPunct="1">
              <a:spcBef>
                <a:spcPct val="0"/>
              </a:spcBef>
            </a:pPr>
            <a:r>
              <a:rPr lang="en-US" altLang="ja-JP" sz="1000" dirty="0">
                <a:latin typeface="Calibri" panose="020F0502020204030204" pitchFamily="34" charset="0"/>
                <a:cs typeface="Calibri" panose="020F0502020204030204" pitchFamily="34" charset="0"/>
              </a:rPr>
              <a:t>P^2DT assumes participatory design approaches. The benefits of adopting participatory approaches are discussed later.</a:t>
            </a:r>
          </a:p>
          <a:p>
            <a:pPr algn="just" eaLnBrk="1" hangingPunct="1">
              <a:spcBef>
                <a:spcPct val="0"/>
              </a:spcBef>
            </a:pPr>
            <a:endParaRPr lang="en-US" altLang="ja-JP" sz="1000" dirty="0">
              <a:latin typeface="Calibri" panose="020F0502020204030204" pitchFamily="34" charset="0"/>
              <a:cs typeface="Calibri" panose="020F0502020204030204" pitchFamily="34" charset="0"/>
            </a:endParaRPr>
          </a:p>
          <a:p>
            <a:pPr algn="just" eaLnBrk="1" hangingPunct="1">
              <a:spcBef>
                <a:spcPct val="0"/>
              </a:spcBef>
            </a:pPr>
            <a:r>
              <a:rPr lang="en-US" altLang="ja-JP" sz="1000" dirty="0">
                <a:latin typeface="Calibri" panose="020F0502020204030204" pitchFamily="34" charset="0"/>
                <a:cs typeface="Calibri" panose="020F0502020204030204" pitchFamily="34" charset="0"/>
              </a:rPr>
              <a:t>P^2DT is designed to be applicable to any HFE-related projects in various work places such as healthcare, office work space and environment, process plant, aviation,… </a:t>
            </a:r>
            <a:endParaRPr lang="ja-JP" altLang="en-US" sz="1000">
              <a:latin typeface="Calibri" panose="020F0502020204030204" pitchFamily="34" charset="0"/>
              <a:cs typeface="Calibri" panose="020F0502020204030204" pitchFamily="34" charset="0"/>
            </a:endParaRPr>
          </a:p>
        </p:txBody>
      </p:sp>
      <p:sp>
        <p:nvSpPr>
          <p:cNvPr id="19460" name="スライド番号プレースホルダー 3">
            <a:extLst>
              <a:ext uri="{FF2B5EF4-FFF2-40B4-BE49-F238E27FC236}">
                <a16:creationId xmlns:a16="http://schemas.microsoft.com/office/drawing/2014/main" id="{040015D9-BBB1-96C5-F9F4-F2B0B584E46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D5C8BA60-A793-4297-A9D5-B7FA403687DC}" type="slidenum">
              <a:rPr lang="ja-JP" altLang="en-US" smtClean="0">
                <a:latin typeface="Yu Gothic" panose="020B0400000000000000" pitchFamily="34" charset="-128"/>
                <a:ea typeface="Yu Gothic" panose="020B0400000000000000" pitchFamily="34" charset="-128"/>
              </a:rPr>
              <a:pPr fontAlgn="base">
                <a:spcBef>
                  <a:spcPct val="0"/>
                </a:spcBef>
                <a:spcAft>
                  <a:spcPct val="0"/>
                </a:spcAft>
              </a:pPr>
              <a:t>8</a:t>
            </a:fld>
            <a:endParaRPr lang="ja-JP" altLang="en-US">
              <a:latin typeface="Yu Gothic" panose="020B0400000000000000" pitchFamily="34" charset="-128"/>
              <a:ea typeface="Yu Gothic" panose="020B0400000000000000"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スライド イメージ プレースホルダー 1">
            <a:extLst>
              <a:ext uri="{FF2B5EF4-FFF2-40B4-BE49-F238E27FC236}">
                <a16:creationId xmlns:a16="http://schemas.microsoft.com/office/drawing/2014/main" id="{1A8F5409-9908-D180-6A60-6A0011D1D4B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ノート プレースホルダー 2">
            <a:extLst>
              <a:ext uri="{FF2B5EF4-FFF2-40B4-BE49-F238E27FC236}">
                <a16:creationId xmlns:a16="http://schemas.microsoft.com/office/drawing/2014/main" id="{CFD8C8CC-C608-1F7B-FFF4-FFD60D06538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ja-JP" altLang="en-US"/>
          </a:p>
        </p:txBody>
      </p:sp>
      <p:sp>
        <p:nvSpPr>
          <p:cNvPr id="21508" name="スライド番号プレースホルダー 3">
            <a:extLst>
              <a:ext uri="{FF2B5EF4-FFF2-40B4-BE49-F238E27FC236}">
                <a16:creationId xmlns:a16="http://schemas.microsoft.com/office/drawing/2014/main" id="{B9BC56CC-9E4C-D7DD-1ACD-5F95C79CAAD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959C7C84-C5CD-442B-B131-D19D956F3DE5}"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9</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スライド イメージ プレースホルダー 1">
            <a:extLst>
              <a:ext uri="{FF2B5EF4-FFF2-40B4-BE49-F238E27FC236}">
                <a16:creationId xmlns:a16="http://schemas.microsoft.com/office/drawing/2014/main" id="{AC9FBD87-4A83-53B4-2B8A-9C478A5FFCC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ノート プレースホルダー 2">
            <a:extLst>
              <a:ext uri="{FF2B5EF4-FFF2-40B4-BE49-F238E27FC236}">
                <a16:creationId xmlns:a16="http://schemas.microsoft.com/office/drawing/2014/main" id="{8E310FDF-9152-C92E-74F4-38D9FC9B5C5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23556" name="スライド番号プレースホルダー 3">
            <a:extLst>
              <a:ext uri="{FF2B5EF4-FFF2-40B4-BE49-F238E27FC236}">
                <a16:creationId xmlns:a16="http://schemas.microsoft.com/office/drawing/2014/main" id="{4AB8064D-DB8F-46ED-07A2-6F60F090440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F11380D6-C64F-493F-8082-F6397B16667E}"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10</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スライド イメージ プレースホルダー 1">
            <a:extLst>
              <a:ext uri="{FF2B5EF4-FFF2-40B4-BE49-F238E27FC236}">
                <a16:creationId xmlns:a16="http://schemas.microsoft.com/office/drawing/2014/main" id="{0CB108EE-F1AD-8851-9D51-F33BF9696B8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ノート プレースホルダー 2">
            <a:extLst>
              <a:ext uri="{FF2B5EF4-FFF2-40B4-BE49-F238E27FC236}">
                <a16:creationId xmlns:a16="http://schemas.microsoft.com/office/drawing/2014/main" id="{3D41E621-B31A-CC3D-705D-89DEAD5B2B0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25604" name="スライド番号プレースホルダー 3">
            <a:extLst>
              <a:ext uri="{FF2B5EF4-FFF2-40B4-BE49-F238E27FC236}">
                <a16:creationId xmlns:a16="http://schemas.microsoft.com/office/drawing/2014/main" id="{8BBE4136-C0D0-A70E-7D03-AB14D487427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A12B5F75-FE6D-4C8C-BD21-39D470BBDC56}"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11</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1EBF8-5AE8-8E76-71C6-C5A64EF27C9F}"/>
            </a:ext>
          </a:extLst>
        </p:cNvPr>
        <p:cNvGrpSpPr/>
        <p:nvPr/>
      </p:nvGrpSpPr>
      <p:grpSpPr>
        <a:xfrm>
          <a:off x="0" y="0"/>
          <a:ext cx="0" cy="0"/>
          <a:chOff x="0" y="0"/>
          <a:chExt cx="0" cy="0"/>
        </a:xfrm>
      </p:grpSpPr>
      <p:sp>
        <p:nvSpPr>
          <p:cNvPr id="27650" name="スライド イメージ プレースホルダー 1">
            <a:extLst>
              <a:ext uri="{FF2B5EF4-FFF2-40B4-BE49-F238E27FC236}">
                <a16:creationId xmlns:a16="http://schemas.microsoft.com/office/drawing/2014/main" id="{49EE41BF-644E-B1D0-7590-D302C4B31A8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ノート プレースホルダー 2">
            <a:extLst>
              <a:ext uri="{FF2B5EF4-FFF2-40B4-BE49-F238E27FC236}">
                <a16:creationId xmlns:a16="http://schemas.microsoft.com/office/drawing/2014/main" id="{FE589896-2AFE-ECCA-BD65-A70206C094B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27652" name="スライド番号プレースホルダー 3">
            <a:extLst>
              <a:ext uri="{FF2B5EF4-FFF2-40B4-BE49-F238E27FC236}">
                <a16:creationId xmlns:a16="http://schemas.microsoft.com/office/drawing/2014/main" id="{CD022456-6D1C-8B64-A1BD-8225E4177AB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6D755265-272B-4D15-95A8-A0E80963E029}"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12</a:t>
            </a:fld>
            <a:endParaRPr lang="ja-JP" altLang="en-US">
              <a:solidFill>
                <a:srgbClr val="000000"/>
              </a:solidFill>
              <a:latin typeface="Yu Gothic" panose="020B0400000000000000" pitchFamily="34" charset="-128"/>
              <a:ea typeface="Yu Gothic" panose="020B0400000000000000" pitchFamily="34" charset="-128"/>
            </a:endParaRPr>
          </a:p>
        </p:txBody>
      </p:sp>
    </p:spTree>
    <p:extLst>
      <p:ext uri="{BB962C8B-B14F-4D97-AF65-F5344CB8AC3E}">
        <p14:creationId xmlns:p14="http://schemas.microsoft.com/office/powerpoint/2010/main" val="451982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D25331-BF4F-2499-E7A3-BD360890BD20}"/>
            </a:ext>
          </a:extLst>
        </p:cNvPr>
        <p:cNvGrpSpPr/>
        <p:nvPr/>
      </p:nvGrpSpPr>
      <p:grpSpPr>
        <a:xfrm>
          <a:off x="0" y="0"/>
          <a:ext cx="0" cy="0"/>
          <a:chOff x="0" y="0"/>
          <a:chExt cx="0" cy="0"/>
        </a:xfrm>
      </p:grpSpPr>
      <p:sp>
        <p:nvSpPr>
          <p:cNvPr id="27650" name="スライド イメージ プレースホルダー 1">
            <a:extLst>
              <a:ext uri="{FF2B5EF4-FFF2-40B4-BE49-F238E27FC236}">
                <a16:creationId xmlns:a16="http://schemas.microsoft.com/office/drawing/2014/main" id="{C72C4D97-7D92-114E-013C-4A5E695BF5A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ノート プレースホルダー 2">
            <a:extLst>
              <a:ext uri="{FF2B5EF4-FFF2-40B4-BE49-F238E27FC236}">
                <a16:creationId xmlns:a16="http://schemas.microsoft.com/office/drawing/2014/main" id="{C6B9232B-8192-10E9-86D6-23A2756C017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27652" name="スライド番号プレースホルダー 3">
            <a:extLst>
              <a:ext uri="{FF2B5EF4-FFF2-40B4-BE49-F238E27FC236}">
                <a16:creationId xmlns:a16="http://schemas.microsoft.com/office/drawing/2014/main" id="{EA90BFBC-9C50-05A8-3F7A-CB4FDB62ADF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6D755265-272B-4D15-95A8-A0E80963E029}"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13</a:t>
            </a:fld>
            <a:endParaRPr lang="ja-JP" altLang="en-US">
              <a:solidFill>
                <a:srgbClr val="000000"/>
              </a:solidFill>
              <a:latin typeface="Yu Gothic" panose="020B0400000000000000" pitchFamily="34" charset="-128"/>
              <a:ea typeface="Yu Gothic" panose="020B0400000000000000" pitchFamily="34" charset="-128"/>
            </a:endParaRPr>
          </a:p>
        </p:txBody>
      </p:sp>
    </p:spTree>
    <p:extLst>
      <p:ext uri="{BB962C8B-B14F-4D97-AF65-F5344CB8AC3E}">
        <p14:creationId xmlns:p14="http://schemas.microsoft.com/office/powerpoint/2010/main" val="31433143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56522F-45E3-2C69-5D79-D9F8240BFC10}"/>
            </a:ext>
          </a:extLst>
        </p:cNvPr>
        <p:cNvGrpSpPr/>
        <p:nvPr/>
      </p:nvGrpSpPr>
      <p:grpSpPr>
        <a:xfrm>
          <a:off x="0" y="0"/>
          <a:ext cx="0" cy="0"/>
          <a:chOff x="0" y="0"/>
          <a:chExt cx="0" cy="0"/>
        </a:xfrm>
      </p:grpSpPr>
      <p:sp>
        <p:nvSpPr>
          <p:cNvPr id="25602" name="スライド イメージ プレースホルダー 1">
            <a:extLst>
              <a:ext uri="{FF2B5EF4-FFF2-40B4-BE49-F238E27FC236}">
                <a16:creationId xmlns:a16="http://schemas.microsoft.com/office/drawing/2014/main" id="{98CCFFD7-29D6-2F7F-DE22-012DF30DFB5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ノート プレースホルダー 2">
            <a:extLst>
              <a:ext uri="{FF2B5EF4-FFF2-40B4-BE49-F238E27FC236}">
                <a16:creationId xmlns:a16="http://schemas.microsoft.com/office/drawing/2014/main" id="{3F2FCAC4-B323-FC28-64A3-85B68E26C7B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25604" name="スライド番号プレースホルダー 3">
            <a:extLst>
              <a:ext uri="{FF2B5EF4-FFF2-40B4-BE49-F238E27FC236}">
                <a16:creationId xmlns:a16="http://schemas.microsoft.com/office/drawing/2014/main" id="{B3D257C7-0873-958E-7CFB-8C58F607CBC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A12B5F75-FE6D-4C8C-BD21-39D470BBDC56}"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14</a:t>
            </a:fld>
            <a:endParaRPr lang="ja-JP" altLang="en-US">
              <a:solidFill>
                <a:srgbClr val="000000"/>
              </a:solidFill>
              <a:latin typeface="Yu Gothic" panose="020B0400000000000000" pitchFamily="34" charset="-128"/>
              <a:ea typeface="Yu Gothic" panose="020B0400000000000000" pitchFamily="34" charset="-128"/>
            </a:endParaRPr>
          </a:p>
        </p:txBody>
      </p:sp>
    </p:spTree>
    <p:extLst>
      <p:ext uri="{BB962C8B-B14F-4D97-AF65-F5344CB8AC3E}">
        <p14:creationId xmlns:p14="http://schemas.microsoft.com/office/powerpoint/2010/main" val="5167997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09ACA3-F44D-7A45-5E9C-EEF38883D813}"/>
            </a:ext>
          </a:extLst>
        </p:cNvPr>
        <p:cNvGrpSpPr/>
        <p:nvPr/>
      </p:nvGrpSpPr>
      <p:grpSpPr>
        <a:xfrm>
          <a:off x="0" y="0"/>
          <a:ext cx="0" cy="0"/>
          <a:chOff x="0" y="0"/>
          <a:chExt cx="0" cy="0"/>
        </a:xfrm>
      </p:grpSpPr>
      <p:sp>
        <p:nvSpPr>
          <p:cNvPr id="25602" name="スライド イメージ プレースホルダー 1">
            <a:extLst>
              <a:ext uri="{FF2B5EF4-FFF2-40B4-BE49-F238E27FC236}">
                <a16:creationId xmlns:a16="http://schemas.microsoft.com/office/drawing/2014/main" id="{F8C66F9C-97CF-BD98-A51D-C288E517D33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ノート プレースホルダー 2">
            <a:extLst>
              <a:ext uri="{FF2B5EF4-FFF2-40B4-BE49-F238E27FC236}">
                <a16:creationId xmlns:a16="http://schemas.microsoft.com/office/drawing/2014/main" id="{5EA653A7-B7C2-60B1-F181-FC098F96383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25604" name="スライド番号プレースホルダー 3">
            <a:extLst>
              <a:ext uri="{FF2B5EF4-FFF2-40B4-BE49-F238E27FC236}">
                <a16:creationId xmlns:a16="http://schemas.microsoft.com/office/drawing/2014/main" id="{FEE55989-0CDC-D7DA-3DA9-760EB668CFD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A12B5F75-FE6D-4C8C-BD21-39D470BBDC56}"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15</a:t>
            </a:fld>
            <a:endParaRPr lang="ja-JP" altLang="en-US">
              <a:solidFill>
                <a:srgbClr val="000000"/>
              </a:solidFill>
              <a:latin typeface="Yu Gothic" panose="020B0400000000000000" pitchFamily="34" charset="-128"/>
              <a:ea typeface="Yu Gothic" panose="020B0400000000000000" pitchFamily="34" charset="-128"/>
            </a:endParaRPr>
          </a:p>
        </p:txBody>
      </p:sp>
    </p:spTree>
    <p:extLst>
      <p:ext uri="{BB962C8B-B14F-4D97-AF65-F5344CB8AC3E}">
        <p14:creationId xmlns:p14="http://schemas.microsoft.com/office/powerpoint/2010/main" val="42606524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3E3C09-271C-2CDD-37EC-EAA52321BBFA}"/>
            </a:ext>
          </a:extLst>
        </p:cNvPr>
        <p:cNvGrpSpPr/>
        <p:nvPr/>
      </p:nvGrpSpPr>
      <p:grpSpPr>
        <a:xfrm>
          <a:off x="0" y="0"/>
          <a:ext cx="0" cy="0"/>
          <a:chOff x="0" y="0"/>
          <a:chExt cx="0" cy="0"/>
        </a:xfrm>
      </p:grpSpPr>
      <p:sp>
        <p:nvSpPr>
          <p:cNvPr id="25602" name="スライド イメージ プレースホルダー 1">
            <a:extLst>
              <a:ext uri="{FF2B5EF4-FFF2-40B4-BE49-F238E27FC236}">
                <a16:creationId xmlns:a16="http://schemas.microsoft.com/office/drawing/2014/main" id="{C4900312-515E-C920-90AB-121D7D46636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ノート プレースホルダー 2">
            <a:extLst>
              <a:ext uri="{FF2B5EF4-FFF2-40B4-BE49-F238E27FC236}">
                <a16:creationId xmlns:a16="http://schemas.microsoft.com/office/drawing/2014/main" id="{308C64B6-C73D-A5D3-60CD-509A75A9809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25604" name="スライド番号プレースホルダー 3">
            <a:extLst>
              <a:ext uri="{FF2B5EF4-FFF2-40B4-BE49-F238E27FC236}">
                <a16:creationId xmlns:a16="http://schemas.microsoft.com/office/drawing/2014/main" id="{3E73F852-AB1A-2DAF-D103-208B2AACCC9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A12B5F75-FE6D-4C8C-BD21-39D470BBDC56}"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16</a:t>
            </a:fld>
            <a:endParaRPr lang="ja-JP" altLang="en-US">
              <a:solidFill>
                <a:srgbClr val="000000"/>
              </a:solidFill>
              <a:latin typeface="Yu Gothic" panose="020B0400000000000000" pitchFamily="34" charset="-128"/>
              <a:ea typeface="Yu Gothic" panose="020B0400000000000000" pitchFamily="34" charset="-128"/>
            </a:endParaRPr>
          </a:p>
        </p:txBody>
      </p:sp>
    </p:spTree>
    <p:extLst>
      <p:ext uri="{BB962C8B-B14F-4D97-AF65-F5344CB8AC3E}">
        <p14:creationId xmlns:p14="http://schemas.microsoft.com/office/powerpoint/2010/main" val="3503947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6CAB85-7707-ADB1-AC8C-98A06983A23F}"/>
            </a:ext>
          </a:extLst>
        </p:cNvPr>
        <p:cNvGrpSpPr/>
        <p:nvPr/>
      </p:nvGrpSpPr>
      <p:grpSpPr>
        <a:xfrm>
          <a:off x="0" y="0"/>
          <a:ext cx="0" cy="0"/>
          <a:chOff x="0" y="0"/>
          <a:chExt cx="0" cy="0"/>
        </a:xfrm>
      </p:grpSpPr>
      <p:sp>
        <p:nvSpPr>
          <p:cNvPr id="27650" name="スライド イメージ プレースホルダー 1">
            <a:extLst>
              <a:ext uri="{FF2B5EF4-FFF2-40B4-BE49-F238E27FC236}">
                <a16:creationId xmlns:a16="http://schemas.microsoft.com/office/drawing/2014/main" id="{86C98BE0-29A4-2212-4034-B78666361C4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ノート プレースホルダー 2">
            <a:extLst>
              <a:ext uri="{FF2B5EF4-FFF2-40B4-BE49-F238E27FC236}">
                <a16:creationId xmlns:a16="http://schemas.microsoft.com/office/drawing/2014/main" id="{C8C32DA5-A8A6-3DD2-580D-3ABC7847D4D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27652" name="スライド番号プレースホルダー 3">
            <a:extLst>
              <a:ext uri="{FF2B5EF4-FFF2-40B4-BE49-F238E27FC236}">
                <a16:creationId xmlns:a16="http://schemas.microsoft.com/office/drawing/2014/main" id="{03A8DC23-8E82-8132-0F86-F83C45F87D5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6D755265-272B-4D15-95A8-A0E80963E029}"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17</a:t>
            </a:fld>
            <a:endParaRPr lang="ja-JP" altLang="en-US">
              <a:solidFill>
                <a:srgbClr val="000000"/>
              </a:solidFill>
              <a:latin typeface="Yu Gothic" panose="020B0400000000000000" pitchFamily="34" charset="-128"/>
              <a:ea typeface="Yu Gothic" panose="020B0400000000000000" pitchFamily="34" charset="-128"/>
            </a:endParaRPr>
          </a:p>
        </p:txBody>
      </p:sp>
    </p:spTree>
    <p:extLst>
      <p:ext uri="{BB962C8B-B14F-4D97-AF65-F5344CB8AC3E}">
        <p14:creationId xmlns:p14="http://schemas.microsoft.com/office/powerpoint/2010/main" val="25643398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DBB481-4FB9-CE84-B42C-D08F59839B64}"/>
            </a:ext>
          </a:extLst>
        </p:cNvPr>
        <p:cNvGrpSpPr/>
        <p:nvPr/>
      </p:nvGrpSpPr>
      <p:grpSpPr>
        <a:xfrm>
          <a:off x="0" y="0"/>
          <a:ext cx="0" cy="0"/>
          <a:chOff x="0" y="0"/>
          <a:chExt cx="0" cy="0"/>
        </a:xfrm>
      </p:grpSpPr>
      <p:sp>
        <p:nvSpPr>
          <p:cNvPr id="27650" name="スライド イメージ プレースホルダー 1">
            <a:extLst>
              <a:ext uri="{FF2B5EF4-FFF2-40B4-BE49-F238E27FC236}">
                <a16:creationId xmlns:a16="http://schemas.microsoft.com/office/drawing/2014/main" id="{716E32C6-D828-7E37-A700-9D582996FF6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ノート プレースホルダー 2">
            <a:extLst>
              <a:ext uri="{FF2B5EF4-FFF2-40B4-BE49-F238E27FC236}">
                <a16:creationId xmlns:a16="http://schemas.microsoft.com/office/drawing/2014/main" id="{5AE29AEC-AF31-431F-43E3-18879A6B51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27652" name="スライド番号プレースホルダー 3">
            <a:extLst>
              <a:ext uri="{FF2B5EF4-FFF2-40B4-BE49-F238E27FC236}">
                <a16:creationId xmlns:a16="http://schemas.microsoft.com/office/drawing/2014/main" id="{B188C396-F853-7C4D-5240-5B585732353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6D755265-272B-4D15-95A8-A0E80963E029}"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18</a:t>
            </a:fld>
            <a:endParaRPr lang="ja-JP" altLang="en-US">
              <a:solidFill>
                <a:srgbClr val="000000"/>
              </a:solidFill>
              <a:latin typeface="Yu Gothic" panose="020B0400000000000000" pitchFamily="34" charset="-128"/>
              <a:ea typeface="Yu Gothic" panose="020B0400000000000000" pitchFamily="34" charset="-128"/>
            </a:endParaRPr>
          </a:p>
        </p:txBody>
      </p:sp>
    </p:spTree>
    <p:extLst>
      <p:ext uri="{BB962C8B-B14F-4D97-AF65-F5344CB8AC3E}">
        <p14:creationId xmlns:p14="http://schemas.microsoft.com/office/powerpoint/2010/main" val="40452432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143000" y="935302"/>
            <a:ext cx="6858000" cy="1989667"/>
          </a:xfrm>
          <a:prstGeom prst="rect">
            <a:avLst/>
          </a:prstGeom>
        </p:spPr>
        <p:txBody>
          <a:bodyPr anchor="b"/>
          <a:lstStyle>
            <a:lvl1pPr algn="ctr">
              <a:defRPr sz="4500"/>
            </a:lvl1pPr>
          </a:lstStyle>
          <a:p>
            <a:r>
              <a:rPr lang="fr-FR" altLang="ja-JP"/>
              <a:t>Modifiez le style du titre</a:t>
            </a:r>
            <a:endParaRPr lang="ja-JP" altLang="en-US" dirty="0"/>
          </a:p>
        </p:txBody>
      </p:sp>
      <p:sp>
        <p:nvSpPr>
          <p:cNvPr id="3" name="字幕 2"/>
          <p:cNvSpPr>
            <a:spLocks noGrp="1"/>
          </p:cNvSpPr>
          <p:nvPr>
            <p:ph type="subTitle" idx="1"/>
          </p:nvPr>
        </p:nvSpPr>
        <p:spPr>
          <a:xfrm>
            <a:off x="1143000" y="3001698"/>
            <a:ext cx="6858000" cy="137980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altLang="ja-JP"/>
              <a:t>Modifiez le style des sous-titres du masque</a:t>
            </a:r>
            <a:endParaRPr lang="ja-JP" altLang="en-US"/>
          </a:p>
        </p:txBody>
      </p:sp>
    </p:spTree>
    <p:extLst>
      <p:ext uri="{BB962C8B-B14F-4D97-AF65-F5344CB8AC3E}">
        <p14:creationId xmlns:p14="http://schemas.microsoft.com/office/powerpoint/2010/main" val="2391216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113770"/>
            <a:ext cx="7886700" cy="701446"/>
          </a:xfrm>
          <a:prstGeom prst="rect">
            <a:avLst/>
          </a:prstGeom>
        </p:spPr>
        <p:txBody>
          <a:bodyPr>
            <a:normAutofit/>
          </a:bodyPr>
          <a:lstStyle>
            <a:lvl1pPr algn="ctr">
              <a:defRPr sz="3200">
                <a:effectLst>
                  <a:outerShdw blurRad="50800" dist="38100" dir="2700000" algn="tl" rotWithShape="0">
                    <a:prstClr val="black">
                      <a:alpha val="40000"/>
                    </a:prstClr>
                  </a:outerShdw>
                </a:effectLst>
              </a:defRPr>
            </a:lvl1pPr>
          </a:lstStyle>
          <a:p>
            <a:r>
              <a:rPr lang="fr-FR" altLang="ja-JP"/>
              <a:t>Modifiez le style du titre</a:t>
            </a:r>
            <a:endParaRPr lang="ja-JP" altLang="en-US"/>
          </a:p>
        </p:txBody>
      </p:sp>
      <p:sp>
        <p:nvSpPr>
          <p:cNvPr id="3" name="コンテンツ プレースホルダー 2"/>
          <p:cNvSpPr>
            <a:spLocks noGrp="1"/>
          </p:cNvSpPr>
          <p:nvPr>
            <p:ph idx="1"/>
          </p:nvPr>
        </p:nvSpPr>
        <p:spPr>
          <a:xfrm>
            <a:off x="628650" y="947854"/>
            <a:ext cx="7886700" cy="3833467"/>
          </a:xfrm>
          <a:prstGeom prst="rect">
            <a:avLst/>
          </a:prstGeom>
        </p:spPr>
        <p:txBody>
          <a:bodyPr/>
          <a:lstStyle/>
          <a:p>
            <a:pPr lvl="0"/>
            <a:r>
              <a:rPr lang="fr-FR" altLang="ja-JP"/>
              <a:t>Cliquez pour modifier les styles du texte du masque</a:t>
            </a:r>
          </a:p>
        </p:txBody>
      </p:sp>
      <p:sp>
        <p:nvSpPr>
          <p:cNvPr id="4" name="スライド番号プレースホルダー 5">
            <a:extLst>
              <a:ext uri="{FF2B5EF4-FFF2-40B4-BE49-F238E27FC236}">
                <a16:creationId xmlns:a16="http://schemas.microsoft.com/office/drawing/2014/main" id="{67F39CEF-7DC8-ACB4-5FC2-553D39113E64}"/>
              </a:ext>
            </a:extLst>
          </p:cNvPr>
          <p:cNvSpPr>
            <a:spLocks noGrp="1"/>
          </p:cNvSpPr>
          <p:nvPr>
            <p:ph type="sldNum" sz="quarter" idx="10"/>
          </p:nvPr>
        </p:nvSpPr>
        <p:spPr>
          <a:xfrm>
            <a:off x="6457950" y="5297488"/>
            <a:ext cx="2057400" cy="303212"/>
          </a:xfrm>
          <a:prstGeom prst="rect">
            <a:avLst/>
          </a:prstGeom>
        </p:spPr>
        <p:txBody>
          <a:bodyPr/>
          <a:lstStyle>
            <a:lvl1pPr eaLnBrk="1" fontAlgn="auto" hangingPunct="1">
              <a:spcBef>
                <a:spcPts val="0"/>
              </a:spcBef>
              <a:spcAft>
                <a:spcPts val="0"/>
              </a:spcAft>
              <a:defRPr>
                <a:latin typeface="+mn-lt"/>
                <a:ea typeface="+mn-ea"/>
              </a:defRPr>
            </a:lvl1pPr>
          </a:lstStyle>
          <a:p>
            <a:pPr>
              <a:defRPr/>
            </a:pPr>
            <a:fld id="{9704C0F4-0331-4932-BD24-F74CE06827B9}" type="slidenum">
              <a:rPr lang="en-US"/>
              <a:pPr>
                <a:defRPr/>
              </a:pPr>
              <a:t>‹#›</a:t>
            </a:fld>
            <a:endParaRPr lang="en-US" dirty="0"/>
          </a:p>
        </p:txBody>
      </p:sp>
    </p:spTree>
    <p:extLst>
      <p:ext uri="{BB962C8B-B14F-4D97-AF65-F5344CB8AC3E}">
        <p14:creationId xmlns:p14="http://schemas.microsoft.com/office/powerpoint/2010/main" val="33637601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623888" y="1424782"/>
            <a:ext cx="7886700" cy="2377281"/>
          </a:xfrm>
          <a:prstGeom prst="rect">
            <a:avLst/>
          </a:prstGeom>
        </p:spPr>
        <p:txBody>
          <a:bodyPr anchor="b"/>
          <a:lstStyle>
            <a:lvl1pPr>
              <a:defRPr sz="4500"/>
            </a:lvl1pPr>
          </a:lstStyle>
          <a:p>
            <a:r>
              <a:rPr lang="fr-FR" altLang="ja-JP"/>
              <a:t>Modifiez le style du titre</a:t>
            </a:r>
            <a:endParaRPr lang="ja-JP" altLang="en-US"/>
          </a:p>
        </p:txBody>
      </p:sp>
      <p:sp>
        <p:nvSpPr>
          <p:cNvPr id="3" name="テキスト プレースホルダー 2"/>
          <p:cNvSpPr>
            <a:spLocks noGrp="1"/>
          </p:cNvSpPr>
          <p:nvPr>
            <p:ph type="body" idx="1"/>
          </p:nvPr>
        </p:nvSpPr>
        <p:spPr>
          <a:xfrm>
            <a:off x="623888" y="3824553"/>
            <a:ext cx="7886700" cy="978801"/>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fr-FR" altLang="ja-JP"/>
              <a:t>Cliquez pour modifier les styles du texte du masque</a:t>
            </a:r>
          </a:p>
        </p:txBody>
      </p:sp>
    </p:spTree>
    <p:extLst>
      <p:ext uri="{BB962C8B-B14F-4D97-AF65-F5344CB8AC3E}">
        <p14:creationId xmlns:p14="http://schemas.microsoft.com/office/powerpoint/2010/main" val="35681997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206710"/>
            <a:ext cx="7886700" cy="721641"/>
          </a:xfrm>
          <a:prstGeom prst="rect">
            <a:avLst/>
          </a:prstGeom>
        </p:spPr>
        <p:txBody>
          <a:bodyPr/>
          <a:lstStyle>
            <a:lvl1pPr algn="ctr">
              <a:defRPr sz="3200">
                <a:effectLst>
                  <a:outerShdw blurRad="50800" dist="38100" dir="2700000" algn="tl" rotWithShape="0">
                    <a:prstClr val="black">
                      <a:alpha val="40000"/>
                    </a:prstClr>
                  </a:outerShdw>
                </a:effectLst>
              </a:defRPr>
            </a:lvl1pPr>
          </a:lstStyle>
          <a:p>
            <a:r>
              <a:rPr lang="fr-FR" altLang="ja-JP"/>
              <a:t>Modifiez le style du titre</a:t>
            </a:r>
            <a:endParaRPr lang="ja-JP" altLang="en-US"/>
          </a:p>
        </p:txBody>
      </p:sp>
      <p:sp>
        <p:nvSpPr>
          <p:cNvPr id="3" name="コンテンツ プレースホルダー 2"/>
          <p:cNvSpPr>
            <a:spLocks noGrp="1"/>
          </p:cNvSpPr>
          <p:nvPr>
            <p:ph sz="half" idx="1"/>
          </p:nvPr>
        </p:nvSpPr>
        <p:spPr>
          <a:xfrm>
            <a:off x="628650" y="1070518"/>
            <a:ext cx="3886200" cy="4076952"/>
          </a:xfrm>
          <a:prstGeom prst="rect">
            <a:avLst/>
          </a:prstGeom>
        </p:spPr>
        <p:txBody>
          <a:bodyPr/>
          <a:lstStyle/>
          <a:p>
            <a:pPr lvl="0"/>
            <a:r>
              <a:rPr lang="fr-FR" altLang="ja-JP"/>
              <a:t>Cliquez pour modifier les styles du texte du masque</a:t>
            </a:r>
          </a:p>
        </p:txBody>
      </p:sp>
      <p:sp>
        <p:nvSpPr>
          <p:cNvPr id="4" name="コンテンツ プレースホルダー 3"/>
          <p:cNvSpPr>
            <a:spLocks noGrp="1"/>
          </p:cNvSpPr>
          <p:nvPr>
            <p:ph sz="half" idx="2"/>
          </p:nvPr>
        </p:nvSpPr>
        <p:spPr>
          <a:xfrm>
            <a:off x="4629150" y="1070518"/>
            <a:ext cx="3886200" cy="4076951"/>
          </a:xfrm>
          <a:prstGeom prst="rect">
            <a:avLst/>
          </a:prstGeom>
        </p:spPr>
        <p:txBody>
          <a:bodyPr/>
          <a:lstStyle/>
          <a:p>
            <a:pPr lvl="0"/>
            <a:r>
              <a:rPr lang="fr-FR" altLang="ja-JP"/>
              <a:t>Cliquez pour modifier les styles du texte du masque</a:t>
            </a:r>
          </a:p>
        </p:txBody>
      </p:sp>
    </p:spTree>
    <p:extLst>
      <p:ext uri="{BB962C8B-B14F-4D97-AF65-F5344CB8AC3E}">
        <p14:creationId xmlns:p14="http://schemas.microsoft.com/office/powerpoint/2010/main" val="1258754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629841" y="304271"/>
            <a:ext cx="7886700" cy="1104636"/>
          </a:xfrm>
          <a:prstGeom prst="rect">
            <a:avLst/>
          </a:prstGeom>
        </p:spPr>
        <p:txBody>
          <a:bodyPr/>
          <a:lstStyle/>
          <a:p>
            <a:r>
              <a:rPr lang="fr-FR" altLang="ja-JP"/>
              <a:t>Modifiez le style du titre</a:t>
            </a:r>
            <a:endParaRPr lang="ja-JP" altLang="en-US"/>
          </a:p>
        </p:txBody>
      </p:sp>
      <p:sp>
        <p:nvSpPr>
          <p:cNvPr id="3" name="テキスト プレースホルダー 2"/>
          <p:cNvSpPr>
            <a:spLocks noGrp="1"/>
          </p:cNvSpPr>
          <p:nvPr>
            <p:ph type="body" idx="1"/>
          </p:nvPr>
        </p:nvSpPr>
        <p:spPr>
          <a:xfrm>
            <a:off x="629842" y="1400969"/>
            <a:ext cx="3868340" cy="686593"/>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ltLang="ja-JP"/>
              <a:t>Cliquez pour modifier les styles du texte du masque</a:t>
            </a:r>
          </a:p>
        </p:txBody>
      </p:sp>
      <p:sp>
        <p:nvSpPr>
          <p:cNvPr id="4" name="コンテンツ プレースホルダー 3"/>
          <p:cNvSpPr>
            <a:spLocks noGrp="1"/>
          </p:cNvSpPr>
          <p:nvPr>
            <p:ph sz="half" idx="2"/>
          </p:nvPr>
        </p:nvSpPr>
        <p:spPr>
          <a:xfrm>
            <a:off x="629842" y="2087563"/>
            <a:ext cx="3868340" cy="3070490"/>
          </a:xfrm>
          <a:prstGeom prst="rect">
            <a:avLst/>
          </a:prstGeom>
        </p:spPr>
        <p:txBody>
          <a:bodyPr/>
          <a:lstStyle/>
          <a:p>
            <a:pPr lvl="0"/>
            <a:r>
              <a:rPr lang="fr-FR" altLang="ja-JP"/>
              <a:t>Cliquez pour modifier les styles du texte du masque</a:t>
            </a:r>
          </a:p>
        </p:txBody>
      </p:sp>
      <p:sp>
        <p:nvSpPr>
          <p:cNvPr id="5" name="テキスト プレースホルダー 4"/>
          <p:cNvSpPr>
            <a:spLocks noGrp="1"/>
          </p:cNvSpPr>
          <p:nvPr>
            <p:ph type="body" sz="quarter" idx="3"/>
          </p:nvPr>
        </p:nvSpPr>
        <p:spPr>
          <a:xfrm>
            <a:off x="4629150" y="1400969"/>
            <a:ext cx="3887391" cy="686593"/>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ltLang="ja-JP"/>
              <a:t>Cliquez pour modifier les styles du texte du masque</a:t>
            </a:r>
          </a:p>
        </p:txBody>
      </p:sp>
      <p:sp>
        <p:nvSpPr>
          <p:cNvPr id="6" name="コンテンツ プレースホルダー 5"/>
          <p:cNvSpPr>
            <a:spLocks noGrp="1"/>
          </p:cNvSpPr>
          <p:nvPr>
            <p:ph sz="quarter" idx="4"/>
          </p:nvPr>
        </p:nvSpPr>
        <p:spPr>
          <a:xfrm>
            <a:off x="4629150" y="2087563"/>
            <a:ext cx="3887391" cy="3070490"/>
          </a:xfrm>
          <a:prstGeom prst="rect">
            <a:avLst/>
          </a:prstGeom>
        </p:spPr>
        <p:txBody>
          <a:bodyPr/>
          <a:lstStyle/>
          <a:p>
            <a:pPr lvl="0"/>
            <a:r>
              <a:rPr lang="fr-FR" altLang="ja-JP"/>
              <a:t>Cliquez pour modifier les styles du texte du masque</a:t>
            </a:r>
          </a:p>
        </p:txBody>
      </p:sp>
    </p:spTree>
    <p:extLst>
      <p:ext uri="{BB962C8B-B14F-4D97-AF65-F5344CB8AC3E}">
        <p14:creationId xmlns:p14="http://schemas.microsoft.com/office/powerpoint/2010/main" val="2762413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304271"/>
            <a:ext cx="7886700" cy="1104636"/>
          </a:xfrm>
          <a:prstGeom prst="rect">
            <a:avLst/>
          </a:prstGeom>
        </p:spPr>
        <p:txBody>
          <a:bodyPr/>
          <a:lstStyle/>
          <a:p>
            <a:r>
              <a:rPr lang="fr-FR" altLang="ja-JP"/>
              <a:t>Modifiez le style du titre</a:t>
            </a:r>
            <a:endParaRPr lang="ja-JP" altLang="en-US"/>
          </a:p>
        </p:txBody>
      </p:sp>
    </p:spTree>
    <p:extLst>
      <p:ext uri="{BB962C8B-B14F-4D97-AF65-F5344CB8AC3E}">
        <p14:creationId xmlns:p14="http://schemas.microsoft.com/office/powerpoint/2010/main" val="2837440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4630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29841" y="381000"/>
            <a:ext cx="2949178" cy="1333500"/>
          </a:xfrm>
          <a:prstGeom prst="rect">
            <a:avLst/>
          </a:prstGeom>
        </p:spPr>
        <p:txBody>
          <a:bodyPr anchor="b"/>
          <a:lstStyle>
            <a:lvl1pPr>
              <a:defRPr sz="2400"/>
            </a:lvl1pPr>
          </a:lstStyle>
          <a:p>
            <a:r>
              <a:rPr lang="fr-FR" altLang="ja-JP"/>
              <a:t>Modifiez le style du titre</a:t>
            </a:r>
            <a:endParaRPr lang="ja-JP" altLang="en-US"/>
          </a:p>
        </p:txBody>
      </p:sp>
      <p:sp>
        <p:nvSpPr>
          <p:cNvPr id="3" name="コンテンツ プレースホルダー 2"/>
          <p:cNvSpPr>
            <a:spLocks noGrp="1"/>
          </p:cNvSpPr>
          <p:nvPr>
            <p:ph idx="1"/>
          </p:nvPr>
        </p:nvSpPr>
        <p:spPr>
          <a:xfrm>
            <a:off x="3887391" y="822855"/>
            <a:ext cx="4629150" cy="4061354"/>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fr-FR" altLang="ja-JP"/>
              <a:t>Cliquez pour modifier les styles du texte du masque</a:t>
            </a:r>
          </a:p>
        </p:txBody>
      </p:sp>
      <p:sp>
        <p:nvSpPr>
          <p:cNvPr id="4" name="テキスト プレースホルダー 3"/>
          <p:cNvSpPr>
            <a:spLocks noGrp="1"/>
          </p:cNvSpPr>
          <p:nvPr>
            <p:ph type="body" sz="half" idx="2"/>
          </p:nvPr>
        </p:nvSpPr>
        <p:spPr>
          <a:xfrm>
            <a:off x="629841" y="1714500"/>
            <a:ext cx="2949178" cy="3176323"/>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ltLang="ja-JP"/>
              <a:t>Cliquez pour modifier les styles du texte du masque</a:t>
            </a:r>
          </a:p>
        </p:txBody>
      </p:sp>
    </p:spTree>
    <p:extLst>
      <p:ext uri="{BB962C8B-B14F-4D97-AF65-F5344CB8AC3E}">
        <p14:creationId xmlns:p14="http://schemas.microsoft.com/office/powerpoint/2010/main" val="37403691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629841" y="381000"/>
            <a:ext cx="2949178" cy="1333500"/>
          </a:xfrm>
          <a:prstGeom prst="rect">
            <a:avLst/>
          </a:prstGeom>
        </p:spPr>
        <p:txBody>
          <a:bodyPr anchor="b"/>
          <a:lstStyle>
            <a:lvl1pPr>
              <a:defRPr sz="2400"/>
            </a:lvl1pPr>
          </a:lstStyle>
          <a:p>
            <a:r>
              <a:rPr lang="fr-FR" altLang="ja-JP"/>
              <a:t>Modifiez le style du titre</a:t>
            </a:r>
            <a:endParaRPr lang="ja-JP" altLang="en-US"/>
          </a:p>
        </p:txBody>
      </p:sp>
      <p:sp>
        <p:nvSpPr>
          <p:cNvPr id="3" name="図プレースホルダー 2"/>
          <p:cNvSpPr>
            <a:spLocks noGrp="1"/>
          </p:cNvSpPr>
          <p:nvPr>
            <p:ph type="pic" idx="1"/>
          </p:nvPr>
        </p:nvSpPr>
        <p:spPr>
          <a:xfrm>
            <a:off x="3887391" y="822855"/>
            <a:ext cx="4629150" cy="4061354"/>
          </a:xfrm>
          <a:prstGeom prst="rect">
            <a:avLst/>
          </a:prstGeo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fr-FR" altLang="ja-JP" noProof="0" dirty="0"/>
              <a:t>Cliquez sur l'icône pour ajouter une image</a:t>
            </a:r>
            <a:endParaRPr lang="ja-JP" altLang="en-US" noProof="0"/>
          </a:p>
        </p:txBody>
      </p:sp>
      <p:sp>
        <p:nvSpPr>
          <p:cNvPr id="4" name="テキスト プレースホルダー 3"/>
          <p:cNvSpPr>
            <a:spLocks noGrp="1"/>
          </p:cNvSpPr>
          <p:nvPr>
            <p:ph type="body" sz="half" idx="2"/>
          </p:nvPr>
        </p:nvSpPr>
        <p:spPr>
          <a:xfrm>
            <a:off x="629841" y="1714500"/>
            <a:ext cx="2949178" cy="3176323"/>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ltLang="ja-JP"/>
              <a:t>Cliquez pour modifier les styles du texte du masque</a:t>
            </a:r>
          </a:p>
        </p:txBody>
      </p:sp>
    </p:spTree>
    <p:extLst>
      <p:ext uri="{BB962C8B-B14F-4D97-AF65-F5344CB8AC3E}">
        <p14:creationId xmlns:p14="http://schemas.microsoft.com/office/powerpoint/2010/main" val="11729289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304271"/>
            <a:ext cx="7886700" cy="1104636"/>
          </a:xfrm>
          <a:prstGeom prst="rect">
            <a:avLst/>
          </a:prstGeom>
        </p:spPr>
        <p:txBody>
          <a:bodyPr/>
          <a:lstStyle/>
          <a:p>
            <a:r>
              <a:rPr lang="fr-FR" altLang="ja-JP"/>
              <a:t>Modifiez le style du titre</a:t>
            </a:r>
            <a:endParaRPr lang="ja-JP" altLang="en-US"/>
          </a:p>
        </p:txBody>
      </p:sp>
      <p:sp>
        <p:nvSpPr>
          <p:cNvPr id="3" name="縦書きテキスト プレースホルダー 2"/>
          <p:cNvSpPr>
            <a:spLocks noGrp="1"/>
          </p:cNvSpPr>
          <p:nvPr>
            <p:ph type="body" orient="vert" idx="1"/>
          </p:nvPr>
        </p:nvSpPr>
        <p:spPr>
          <a:xfrm>
            <a:off x="628650" y="1521354"/>
            <a:ext cx="7886700" cy="3646844"/>
          </a:xfrm>
          <a:prstGeom prst="rect">
            <a:avLst/>
          </a:prstGeom>
        </p:spPr>
        <p:txBody>
          <a:bodyPr vert="eaVert"/>
          <a:lstStyle/>
          <a:p>
            <a:pPr lvl="0"/>
            <a:r>
              <a:rPr lang="fr-FR" altLang="ja-JP"/>
              <a:t>Cliquez pour modifier les styles du texte du masque</a:t>
            </a:r>
          </a:p>
        </p:txBody>
      </p:sp>
    </p:spTree>
    <p:extLst>
      <p:ext uri="{BB962C8B-B14F-4D97-AF65-F5344CB8AC3E}">
        <p14:creationId xmlns:p14="http://schemas.microsoft.com/office/powerpoint/2010/main" val="23446407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543675" y="304271"/>
            <a:ext cx="1971675" cy="4843198"/>
          </a:xfrm>
          <a:prstGeom prst="rect">
            <a:avLst/>
          </a:prstGeom>
        </p:spPr>
        <p:txBody>
          <a:bodyPr vert="eaVert"/>
          <a:lstStyle/>
          <a:p>
            <a:r>
              <a:rPr lang="fr-FR" altLang="ja-JP"/>
              <a:t>Modifiez le style du titre</a:t>
            </a:r>
            <a:endParaRPr lang="ja-JP" altLang="en-US"/>
          </a:p>
        </p:txBody>
      </p:sp>
      <p:sp>
        <p:nvSpPr>
          <p:cNvPr id="3" name="縦書きテキスト プレースホルダー 2"/>
          <p:cNvSpPr>
            <a:spLocks noGrp="1"/>
          </p:cNvSpPr>
          <p:nvPr>
            <p:ph type="body" orient="vert" idx="1"/>
          </p:nvPr>
        </p:nvSpPr>
        <p:spPr>
          <a:xfrm>
            <a:off x="628650" y="304271"/>
            <a:ext cx="5800725" cy="4843198"/>
          </a:xfrm>
          <a:prstGeom prst="rect">
            <a:avLst/>
          </a:prstGeom>
        </p:spPr>
        <p:txBody>
          <a:bodyPr vert="eaVert"/>
          <a:lstStyle/>
          <a:p>
            <a:pPr lvl="0"/>
            <a:r>
              <a:rPr lang="fr-FR" altLang="ja-JP"/>
              <a:t>Cliquez pour modifier les styles du texte du masque</a:t>
            </a:r>
          </a:p>
        </p:txBody>
      </p:sp>
    </p:spTree>
    <p:extLst>
      <p:ext uri="{BB962C8B-B14F-4D97-AF65-F5344CB8AC3E}">
        <p14:creationId xmlns:p14="http://schemas.microsoft.com/office/powerpoint/2010/main" val="4488444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テキスト プレースホルダー 2">
            <a:extLst>
              <a:ext uri="{FF2B5EF4-FFF2-40B4-BE49-F238E27FC236}">
                <a16:creationId xmlns:a16="http://schemas.microsoft.com/office/drawing/2014/main" id="{0835207B-B0C3-AD11-11E3-0E7731C93A0E}"/>
              </a:ext>
            </a:extLst>
          </p:cNvPr>
          <p:cNvSpPr>
            <a:spLocks noGrp="1" noChangeArrowheads="1"/>
          </p:cNvSpPr>
          <p:nvPr>
            <p:ph type="body" idx="1"/>
          </p:nvPr>
        </p:nvSpPr>
        <p:spPr bwMode="auto">
          <a:xfrm>
            <a:off x="628650" y="1520825"/>
            <a:ext cx="7886700" cy="364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ja-JP" altLang="en-US"/>
              <a:t>マスター テキストの書式設定
第 </a:t>
            </a:r>
            <a:r>
              <a:rPr lang="en-US" altLang="ja-JP"/>
              <a:t>2 </a:t>
            </a:r>
            <a:r>
              <a:rPr lang="ja-JP" altLang="en-US"/>
              <a:t>レベル
第 </a:t>
            </a:r>
            <a:r>
              <a:rPr lang="en-US" altLang="ja-JP"/>
              <a:t>3 </a:t>
            </a:r>
            <a:r>
              <a:rPr lang="ja-JP" altLang="en-US"/>
              <a:t>レベル
第 </a:t>
            </a:r>
            <a:r>
              <a:rPr lang="en-US" altLang="ja-JP"/>
              <a:t>4 </a:t>
            </a:r>
            <a:r>
              <a:rPr lang="ja-JP" altLang="en-US"/>
              <a:t>レベル
第 </a:t>
            </a:r>
            <a:r>
              <a:rPr lang="en-US" altLang="ja-JP"/>
              <a:t>5 </a:t>
            </a:r>
            <a:r>
              <a:rPr lang="ja-JP" altLang="en-US"/>
              <a:t>レベル</a:t>
            </a:r>
          </a:p>
        </p:txBody>
      </p:sp>
      <p:sp>
        <p:nvSpPr>
          <p:cNvPr id="1027" name="タイトル プレースホルダー 7">
            <a:extLst>
              <a:ext uri="{FF2B5EF4-FFF2-40B4-BE49-F238E27FC236}">
                <a16:creationId xmlns:a16="http://schemas.microsoft.com/office/drawing/2014/main" id="{502AA79A-FC8C-65B6-8BA5-E1D906FE5C04}"/>
              </a:ext>
            </a:extLst>
          </p:cNvPr>
          <p:cNvSpPr>
            <a:spLocks noGrp="1" noChangeArrowheads="1"/>
          </p:cNvSpPr>
          <p:nvPr>
            <p:ph type="title"/>
          </p:nvPr>
        </p:nvSpPr>
        <p:spPr bwMode="auto">
          <a:xfrm>
            <a:off x="628650" y="304800"/>
            <a:ext cx="7886700"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CO" altLang="fr-FR"/>
              <a:t>ENTATION TIt</a:t>
            </a:r>
            <a:endParaRPr lang="ja-JP" altLang="en-US"/>
          </a:p>
        </p:txBody>
      </p:sp>
    </p:spTree>
  </p:cSld>
  <p:clrMap bg1="lt1" tx1="dk1" bg2="lt2" tx2="dk2" accent1="accent1" accent2="accent2" accent3="accent3" accent4="accent4" accent5="accent5" accent6="accent6" hlink="hlink" folHlink="folHlink"/>
  <p:sldLayoutIdLst>
    <p:sldLayoutId id="2147483746" r:id="rId1"/>
    <p:sldLayoutId id="214748375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hf sldNum="0" hdr="0" dt="0"/>
  <p:txStyles>
    <p:titleStyle>
      <a:lvl1pPr algn="l" defTabSz="685800" rtl="0" eaLnBrk="0" fontAlgn="base" hangingPunct="0">
        <a:lnSpc>
          <a:spcPct val="90000"/>
        </a:lnSpc>
        <a:spcBef>
          <a:spcPct val="0"/>
        </a:spcBef>
        <a:spcAft>
          <a:spcPct val="0"/>
        </a:spcAft>
        <a:defRPr kumimoji="1" sz="4500" kern="1200">
          <a:solidFill>
            <a:schemeClr val="tx1"/>
          </a:solidFill>
          <a:latin typeface="Lato Black" panose="020F0502020204030203" pitchFamily="34" charset="0"/>
          <a:ea typeface="Lato Black" panose="020F0502020204030203" pitchFamily="34" charset="0"/>
          <a:cs typeface="Lato Black" panose="020F0502020204030203" pitchFamily="34" charset="0"/>
        </a:defRPr>
      </a:lvl1pPr>
      <a:lvl2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2pPr>
      <a:lvl3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3pPr>
      <a:lvl4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4pPr>
      <a:lvl5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5pPr>
      <a:lvl6pPr marL="4572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6pPr>
      <a:lvl7pPr marL="9144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7pPr>
      <a:lvl8pPr marL="13716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8pPr>
      <a:lvl9pPr marL="18288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umimoji="1"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ja-JP"/>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CFF793F-113B-D952-EDE3-1842CD6879EB}"/>
              </a:ext>
            </a:extLst>
          </p:cNvPr>
          <p:cNvSpPr>
            <a:spLocks noGrp="1"/>
          </p:cNvSpPr>
          <p:nvPr>
            <p:ph type="ctrTitle"/>
          </p:nvPr>
        </p:nvSpPr>
        <p:spPr>
          <a:xfrm>
            <a:off x="0" y="6597"/>
            <a:ext cx="9072563" cy="641473"/>
          </a:xfrm>
        </p:spPr>
        <p:txBody>
          <a:bodyPr rtlCol="0">
            <a:normAutofit/>
          </a:bodyPr>
          <a:lstStyle/>
          <a:p>
            <a:pPr eaLnBrk="1" fontAlgn="auto" hangingPunct="1">
              <a:spcAft>
                <a:spcPts val="0"/>
              </a:spcAft>
              <a:defRPr/>
            </a:pPr>
            <a:r>
              <a:rPr lang="en-IN" sz="3200" b="1" noProof="0" dirty="0">
                <a:solidFill>
                  <a:srgbClr val="009797"/>
                </a:solidFill>
                <a:latin typeface="Lato Black" panose="020F0502020204030203" pitchFamily="34" charset="77"/>
              </a:rPr>
              <a:t>Report of </a:t>
            </a:r>
            <a:r>
              <a:rPr lang="en-IN" sz="3200" b="1" i="1" noProof="0" dirty="0">
                <a:solidFill>
                  <a:srgbClr val="009797"/>
                </a:solidFill>
                <a:latin typeface="Lato Black" panose="020F0502020204030203" pitchFamily="34" charset="77"/>
              </a:rPr>
              <a:t>International Development Committee</a:t>
            </a:r>
            <a:endParaRPr lang="en-IN" sz="3200" noProof="0" dirty="0">
              <a:solidFill>
                <a:schemeClr val="tx1">
                  <a:lumMod val="75000"/>
                  <a:lumOff val="25000"/>
                </a:schemeClr>
              </a:solidFill>
            </a:endParaRPr>
          </a:p>
        </p:txBody>
      </p:sp>
      <p:sp>
        <p:nvSpPr>
          <p:cNvPr id="3" name="字幕 2">
            <a:extLst>
              <a:ext uri="{FF2B5EF4-FFF2-40B4-BE49-F238E27FC236}">
                <a16:creationId xmlns:a16="http://schemas.microsoft.com/office/drawing/2014/main" id="{161E65A0-8304-18AF-903C-FF5A42AAF1C7}"/>
              </a:ext>
            </a:extLst>
          </p:cNvPr>
          <p:cNvSpPr>
            <a:spLocks noGrp="1"/>
          </p:cNvSpPr>
          <p:nvPr>
            <p:ph type="subTitle" idx="1"/>
          </p:nvPr>
        </p:nvSpPr>
        <p:spPr>
          <a:xfrm>
            <a:off x="962819" y="2096542"/>
            <a:ext cx="7169150" cy="722313"/>
          </a:xfrm>
        </p:spPr>
        <p:txBody>
          <a:bodyPr rtlCol="0">
            <a:noAutofit/>
          </a:bodyPr>
          <a:lstStyle/>
          <a:p>
            <a:pPr eaLnBrk="1" fontAlgn="auto" hangingPunct="1">
              <a:spcAft>
                <a:spcPts val="0"/>
              </a:spcAft>
              <a:defRPr/>
            </a:pPr>
            <a:r>
              <a:rPr lang="en-IN" sz="2000" noProof="0" dirty="0">
                <a:solidFill>
                  <a:schemeClr val="tx1">
                    <a:lumMod val="75000"/>
                    <a:lumOff val="25000"/>
                  </a:schemeClr>
                </a:solidFill>
              </a:rPr>
              <a:t>EC meeting: 31 </a:t>
            </a:r>
            <a:r>
              <a:rPr lang="en-IN" sz="2000" b="1" noProof="0" dirty="0">
                <a:solidFill>
                  <a:schemeClr val="tx1">
                    <a:lumMod val="75000"/>
                    <a:lumOff val="25000"/>
                  </a:schemeClr>
                </a:solidFill>
              </a:rPr>
              <a:t>October &amp; 1 November, 2026</a:t>
            </a:r>
          </a:p>
          <a:p>
            <a:pPr eaLnBrk="1" fontAlgn="auto" hangingPunct="1">
              <a:spcAft>
                <a:spcPts val="0"/>
              </a:spcAft>
              <a:defRPr/>
            </a:pPr>
            <a:r>
              <a:rPr lang="en-IN" sz="2000" noProof="0" dirty="0">
                <a:solidFill>
                  <a:schemeClr val="tx1">
                    <a:lumMod val="75000"/>
                    <a:lumOff val="25000"/>
                  </a:schemeClr>
                </a:solidFill>
              </a:rPr>
              <a:t>Presenter: </a:t>
            </a:r>
            <a:r>
              <a:rPr lang="en-IN" sz="2000" i="1" noProof="0" dirty="0">
                <a:solidFill>
                  <a:schemeClr val="tx1">
                    <a:lumMod val="75000"/>
                    <a:lumOff val="25000"/>
                  </a:schemeClr>
                </a:solidFill>
              </a:rPr>
              <a:t>Anindya Ganguli – Committee Chair</a:t>
            </a:r>
          </a:p>
        </p:txBody>
      </p:sp>
      <p:sp>
        <p:nvSpPr>
          <p:cNvPr id="4101" name="TextBox 4">
            <a:extLst>
              <a:ext uri="{FF2B5EF4-FFF2-40B4-BE49-F238E27FC236}">
                <a16:creationId xmlns:a16="http://schemas.microsoft.com/office/drawing/2014/main" id="{C2890795-9D42-3A31-F5E3-343F61F0B273}"/>
              </a:ext>
            </a:extLst>
          </p:cNvPr>
          <p:cNvSpPr txBox="1">
            <a:spLocks noChangeArrowheads="1"/>
          </p:cNvSpPr>
          <p:nvPr/>
        </p:nvSpPr>
        <p:spPr bwMode="auto">
          <a:xfrm>
            <a:off x="872177" y="711547"/>
            <a:ext cx="7691378" cy="1384995"/>
          </a:xfrm>
          <a:prstGeom prst="rect">
            <a:avLst/>
          </a:prstGeom>
          <a:noFill/>
          <a:ln>
            <a:noFill/>
          </a:ln>
        </p:spPr>
        <p:txBody>
          <a:bodyPr wrap="square">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fontAlgn="base">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fontAlgn="base">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fontAlgn="base">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fontAlgn="base">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eaLnBrk="1" hangingPunct="1">
              <a:defRPr/>
            </a:pPr>
            <a:r>
              <a:rPr lang="en-IN" b="1" noProof="0" dirty="0"/>
              <a:t>List of Projects</a:t>
            </a:r>
          </a:p>
          <a:p>
            <a:pPr marL="285750" indent="-285750" eaLnBrk="1" hangingPunct="1">
              <a:buFont typeface="Arial" panose="020B0604020202020204" pitchFamily="34" charset="0"/>
              <a:buChar char="•"/>
              <a:defRPr/>
            </a:pPr>
            <a:r>
              <a:rPr lang="en-IN" sz="1600" noProof="0" dirty="0"/>
              <a:t>Collaborative HFE PhD programme for Asia</a:t>
            </a:r>
          </a:p>
          <a:p>
            <a:pPr marL="285750" indent="-285750" eaLnBrk="1" hangingPunct="1">
              <a:buFont typeface="Arial" panose="020B0604020202020204" pitchFamily="34" charset="0"/>
              <a:buChar char="•"/>
              <a:defRPr/>
            </a:pPr>
            <a:r>
              <a:rPr lang="en-IN" sz="1600" noProof="0" dirty="0"/>
              <a:t>Development of a stand alone HFE course which will cover the IEA Core Competencies</a:t>
            </a:r>
          </a:p>
          <a:p>
            <a:pPr marL="285750" indent="-285750" eaLnBrk="1" hangingPunct="1">
              <a:buFont typeface="Arial" panose="020B0604020202020204" pitchFamily="34" charset="0"/>
              <a:buChar char="•"/>
              <a:defRPr/>
            </a:pPr>
            <a:r>
              <a:rPr lang="en-IN" sz="1600" noProof="0" dirty="0"/>
              <a:t>HFE Training programme for Vietnam</a:t>
            </a:r>
          </a:p>
          <a:p>
            <a:pPr eaLnBrk="1" hangingPunct="1">
              <a:defRPr/>
            </a:pPr>
            <a:r>
              <a:rPr lang="en-IN" b="1" noProof="0" dirty="0"/>
              <a:t>Additional Activities / Updates</a:t>
            </a:r>
          </a:p>
        </p:txBody>
      </p:sp>
      <p:pic>
        <p:nvPicPr>
          <p:cNvPr id="5" name="Picture 4">
            <a:extLst>
              <a:ext uri="{FF2B5EF4-FFF2-40B4-BE49-F238E27FC236}">
                <a16:creationId xmlns:a16="http://schemas.microsoft.com/office/drawing/2014/main" id="{A2F1E04F-595A-EDF9-60C8-4A87E5888934}"/>
              </a:ext>
            </a:extLst>
          </p:cNvPr>
          <p:cNvPicPr>
            <a:picLocks noChangeAspect="1"/>
          </p:cNvPicPr>
          <p:nvPr/>
        </p:nvPicPr>
        <p:blipFill>
          <a:blip r:embed="rId3"/>
          <a:stretch>
            <a:fillRect/>
          </a:stretch>
        </p:blipFill>
        <p:spPr>
          <a:xfrm>
            <a:off x="1310935" y="2857500"/>
            <a:ext cx="7346431" cy="1787212"/>
          </a:xfrm>
          <a:prstGeom prst="rect">
            <a:avLst/>
          </a:prstGeom>
        </p:spPr>
      </p:pic>
      <p:sp>
        <p:nvSpPr>
          <p:cNvPr id="4" name="TextBox 3">
            <a:extLst>
              <a:ext uri="{FF2B5EF4-FFF2-40B4-BE49-F238E27FC236}">
                <a16:creationId xmlns:a16="http://schemas.microsoft.com/office/drawing/2014/main" id="{093B7407-4A73-2FE5-4281-CF47F6A98D2A}"/>
              </a:ext>
            </a:extLst>
          </p:cNvPr>
          <p:cNvSpPr txBox="1"/>
          <p:nvPr/>
        </p:nvSpPr>
        <p:spPr>
          <a:xfrm>
            <a:off x="7947411" y="5431404"/>
            <a:ext cx="369116" cy="276999"/>
          </a:xfrm>
          <a:prstGeom prst="rect">
            <a:avLst/>
          </a:prstGeom>
          <a:noFill/>
        </p:spPr>
        <p:txBody>
          <a:bodyPr wrap="square" rtlCol="0">
            <a:spAutoFit/>
          </a:bodyPr>
          <a:lstStyle/>
          <a:p>
            <a:r>
              <a:rPr lang="en-IN" sz="1200" dirty="0"/>
              <a:t>V3</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re 1">
            <a:extLst>
              <a:ext uri="{FF2B5EF4-FFF2-40B4-BE49-F238E27FC236}">
                <a16:creationId xmlns:a16="http://schemas.microsoft.com/office/drawing/2014/main" id="{586E324C-ED0E-B5E8-04EE-B60FF450CC1F}"/>
              </a:ext>
            </a:extLst>
          </p:cNvPr>
          <p:cNvSpPr>
            <a:spLocks noGrp="1" noChangeArrowheads="1"/>
          </p:cNvSpPr>
          <p:nvPr>
            <p:ph type="title"/>
          </p:nvPr>
        </p:nvSpPr>
        <p:spPr>
          <a:xfrm>
            <a:off x="936625" y="-225425"/>
            <a:ext cx="7886700" cy="1104900"/>
          </a:xfrm>
        </p:spPr>
        <p:txBody>
          <a:bodyPr/>
          <a:lstStyle/>
          <a:p>
            <a:pPr eaLnBrk="1" hangingPunct="1"/>
            <a:r>
              <a:rPr lang="en-IN" sz="2800" noProof="0" dirty="0"/>
              <a:t>Collaborative HFE PhD programme for Asia</a:t>
            </a:r>
          </a:p>
        </p:txBody>
      </p:sp>
      <p:sp>
        <p:nvSpPr>
          <p:cNvPr id="3" name="Espace réservé du texte 2">
            <a:extLst>
              <a:ext uri="{FF2B5EF4-FFF2-40B4-BE49-F238E27FC236}">
                <a16:creationId xmlns:a16="http://schemas.microsoft.com/office/drawing/2014/main" id="{E2540907-89A8-59A2-4F24-705FD38AF870}"/>
              </a:ext>
            </a:extLst>
          </p:cNvPr>
          <p:cNvSpPr>
            <a:spLocks noGrp="1"/>
          </p:cNvSpPr>
          <p:nvPr>
            <p:ph type="body" idx="1"/>
          </p:nvPr>
        </p:nvSpPr>
        <p:spPr>
          <a:xfrm>
            <a:off x="661988" y="604838"/>
            <a:ext cx="3868737" cy="369887"/>
          </a:xfrm>
          <a:solidFill>
            <a:schemeClr val="accent2">
              <a:lumMod val="40000"/>
              <a:lumOff val="60000"/>
            </a:schemeClr>
          </a:solidFill>
        </p:spPr>
        <p:txBody>
          <a:bodyPr/>
          <a:lstStyle/>
          <a:p>
            <a:pPr eaLnBrk="1" hangingPunct="1">
              <a:defRPr/>
            </a:pPr>
            <a:r>
              <a:rPr lang="en-IN" noProof="0" dirty="0"/>
              <a:t>Value-add</a:t>
            </a:r>
          </a:p>
        </p:txBody>
      </p:sp>
      <p:sp>
        <p:nvSpPr>
          <p:cNvPr id="10" name="コンテンツ プレースホルダー 3">
            <a:extLst>
              <a:ext uri="{FF2B5EF4-FFF2-40B4-BE49-F238E27FC236}">
                <a16:creationId xmlns:a16="http://schemas.microsoft.com/office/drawing/2014/main" id="{1B00B28A-208E-FB48-0E59-44E3312C8E32}"/>
              </a:ext>
            </a:extLst>
          </p:cNvPr>
          <p:cNvSpPr>
            <a:spLocks noGrp="1"/>
          </p:cNvSpPr>
          <p:nvPr>
            <p:ph sz="half" idx="2"/>
          </p:nvPr>
        </p:nvSpPr>
        <p:spPr>
          <a:xfrm>
            <a:off x="646113" y="1014413"/>
            <a:ext cx="3868737" cy="1784350"/>
          </a:xfrm>
          <a:solidFill>
            <a:schemeClr val="accent2">
              <a:lumMod val="40000"/>
              <a:lumOff val="60000"/>
            </a:schemeClr>
          </a:solidFill>
        </p:spPr>
        <p:txBody>
          <a:bodyPr rtlCol="0">
            <a:normAutofit fontScale="92500"/>
          </a:bodyPr>
          <a:lstStyle/>
          <a:p>
            <a:pPr>
              <a:defRPr/>
            </a:pPr>
            <a:r>
              <a:rPr lang="en-IN" sz="1200" noProof="0" dirty="0">
                <a:latin typeface="Verdana" panose="020B0604030504040204" pitchFamily="34" charset="0"/>
                <a:ea typeface="Verdana" panose="020B0604030504040204" pitchFamily="34" charset="0"/>
              </a:rPr>
              <a:t>While many countries in Asia have Masters and some have Doctoral programmes in HFE, there is a felt need to have a pan-Asian programme aligned to the requirements of the region.</a:t>
            </a:r>
          </a:p>
          <a:p>
            <a:pPr>
              <a:defRPr/>
            </a:pPr>
            <a:r>
              <a:rPr lang="en-IN" sz="1200" noProof="0" dirty="0">
                <a:latin typeface="Verdana" panose="020B0604030504040204" pitchFamily="34" charset="0"/>
                <a:ea typeface="Verdana" panose="020B0604030504040204" pitchFamily="34" charset="0"/>
              </a:rPr>
              <a:t>The experience of the development of such a programme for Latin America could be leveraged.</a:t>
            </a:r>
          </a:p>
          <a:p>
            <a:pPr marL="0" indent="0">
              <a:buFont typeface="Arial" panose="020B0604020202020204" pitchFamily="34" charset="0"/>
              <a:buNone/>
              <a:defRPr/>
            </a:pPr>
            <a:r>
              <a:rPr lang="en-IN" sz="1200" b="1" noProof="0" dirty="0">
                <a:solidFill>
                  <a:srgbClr val="666666"/>
                </a:solidFill>
                <a:latin typeface="Verdana" panose="020B0604030504040204" pitchFamily="34" charset="0"/>
                <a:ea typeface="Verdana" panose="020B0604030504040204" pitchFamily="34" charset="0"/>
              </a:rPr>
              <a:t>The development of HFE education in Asia aligned to regional needs is a value-added topic for the IEA </a:t>
            </a:r>
          </a:p>
          <a:p>
            <a:pPr marL="0" indent="0" eaLnBrk="1" fontAlgn="auto" hangingPunct="1">
              <a:spcAft>
                <a:spcPts val="0"/>
              </a:spcAft>
              <a:buFont typeface="Arial" panose="020B0604020202020204" pitchFamily="34" charset="0"/>
              <a:buNone/>
              <a:defRPr/>
            </a:pPr>
            <a:endParaRPr lang="en-IN" sz="1200" noProof="0" dirty="0">
              <a:solidFill>
                <a:srgbClr val="666666"/>
              </a:solidFill>
              <a:latin typeface="Verdana" panose="020B0604030504040204" pitchFamily="34" charset="0"/>
              <a:ea typeface="Verdana" panose="020B0604030504040204" pitchFamily="34" charset="0"/>
            </a:endParaRPr>
          </a:p>
          <a:p>
            <a:pPr marL="0" indent="0" algn="just" eaLnBrk="1" fontAlgn="auto" hangingPunct="1">
              <a:spcBef>
                <a:spcPts val="0"/>
              </a:spcBef>
              <a:spcAft>
                <a:spcPts val="0"/>
              </a:spcAft>
              <a:buFont typeface="Arial" panose="020B0604020202020204" pitchFamily="34" charset="0"/>
              <a:buNone/>
              <a:defRPr/>
            </a:pPr>
            <a:endParaRPr lang="en-IN" sz="1200" noProof="0" dirty="0">
              <a:latin typeface="Verdana" panose="020B0604030504040204" pitchFamily="34" charset="0"/>
            </a:endParaRPr>
          </a:p>
        </p:txBody>
      </p:sp>
      <p:sp>
        <p:nvSpPr>
          <p:cNvPr id="6149" name="Espace réservé du texte 3">
            <a:extLst>
              <a:ext uri="{FF2B5EF4-FFF2-40B4-BE49-F238E27FC236}">
                <a16:creationId xmlns:a16="http://schemas.microsoft.com/office/drawing/2014/main" id="{C29A62AE-47B8-AA0A-9668-65235F3EED96}"/>
              </a:ext>
            </a:extLst>
          </p:cNvPr>
          <p:cNvSpPr>
            <a:spLocks noGrp="1" noChangeArrowheads="1"/>
          </p:cNvSpPr>
          <p:nvPr>
            <p:ph type="body" sz="quarter" idx="3"/>
          </p:nvPr>
        </p:nvSpPr>
        <p:spPr>
          <a:xfrm>
            <a:off x="4641850" y="590550"/>
            <a:ext cx="3887788" cy="392113"/>
          </a:xfrm>
          <a:solidFill>
            <a:srgbClr val="66FF99"/>
          </a:solidFill>
        </p:spPr>
        <p:txBody>
          <a:bodyPr/>
          <a:lstStyle/>
          <a:p>
            <a:pPr eaLnBrk="1" hangingPunct="1"/>
            <a:r>
              <a:rPr lang="en-IN" noProof="0" dirty="0"/>
              <a:t>Alignment with IEA Goals</a:t>
            </a:r>
            <a:endParaRPr lang="en-IN" noProof="0" dirty="0">
              <a:ea typeface="メイリオ" panose="020B0604030504040204" pitchFamily="34" charset="-128"/>
            </a:endParaRPr>
          </a:p>
        </p:txBody>
      </p:sp>
      <p:sp>
        <p:nvSpPr>
          <p:cNvPr id="6150" name="Espace réservé du contenu 4">
            <a:extLst>
              <a:ext uri="{FF2B5EF4-FFF2-40B4-BE49-F238E27FC236}">
                <a16:creationId xmlns:a16="http://schemas.microsoft.com/office/drawing/2014/main" id="{A4E7811B-9002-E200-F87E-1C57ECC90B7C}"/>
              </a:ext>
            </a:extLst>
          </p:cNvPr>
          <p:cNvSpPr>
            <a:spLocks noGrp="1" noChangeArrowheads="1"/>
          </p:cNvSpPr>
          <p:nvPr>
            <p:ph sz="quarter" idx="4"/>
          </p:nvPr>
        </p:nvSpPr>
        <p:spPr>
          <a:xfrm>
            <a:off x="4645025" y="1014413"/>
            <a:ext cx="3887788" cy="1784350"/>
          </a:xfrm>
          <a:solidFill>
            <a:srgbClr val="66FF99"/>
          </a:solidFill>
        </p:spPr>
        <p:txBody>
          <a:bodyPr/>
          <a:lstStyle/>
          <a:p>
            <a:pPr eaLnBrk="1" hangingPunct="1"/>
            <a:r>
              <a:rPr lang="en-IN" sz="1100" noProof="0" dirty="0">
                <a:latin typeface="Verdana" panose="020B0604030504040204" pitchFamily="34" charset="0"/>
                <a:ea typeface="メイリオ" panose="020B0604030504040204" pitchFamily="34" charset="-128"/>
              </a:rPr>
              <a:t>Increase stakeholder engagement (Policy 1)</a:t>
            </a:r>
          </a:p>
          <a:p>
            <a:pPr eaLnBrk="1" hangingPunct="1"/>
            <a:r>
              <a:rPr lang="en-IN" sz="1100" noProof="0" dirty="0">
                <a:latin typeface="Verdana" panose="020B0604030504040204" pitchFamily="34" charset="0"/>
                <a:ea typeface="メイリオ" panose="020B0604030504040204" pitchFamily="34" charset="-128"/>
              </a:rPr>
              <a:t>Reinforce collaboration within the regional HFE network (ACED) (Policy 2)</a:t>
            </a:r>
          </a:p>
          <a:p>
            <a:pPr eaLnBrk="1" hangingPunct="1"/>
            <a:r>
              <a:rPr lang="en-IN" sz="1100" noProof="0" dirty="0">
                <a:latin typeface="Verdana" panose="020B0604030504040204" pitchFamily="34" charset="0"/>
                <a:ea typeface="メイリオ" panose="020B0604030504040204" pitchFamily="34" charset="-128"/>
              </a:rPr>
              <a:t>Contribute to the development of science and practice of HFE in the region (Policy 3)</a:t>
            </a:r>
          </a:p>
          <a:p>
            <a:pPr eaLnBrk="1" hangingPunct="1"/>
            <a:r>
              <a:rPr lang="en-IN" sz="1100" noProof="0" dirty="0">
                <a:latin typeface="Verdana" panose="020B0604030504040204" pitchFamily="34" charset="0"/>
                <a:ea typeface="メイリオ" panose="020B0604030504040204" pitchFamily="34" charset="-128"/>
              </a:rPr>
              <a:t>To enhance the contribution IEA in promoting HFE Education (Policy 4)</a:t>
            </a:r>
          </a:p>
          <a:p>
            <a:pPr eaLnBrk="1" hangingPunct="1"/>
            <a:r>
              <a:rPr lang="en-IN" sz="1100" noProof="0" dirty="0">
                <a:latin typeface="Verdana" panose="020B0604030504040204" pitchFamily="34" charset="0"/>
                <a:ea typeface="メイリオ" panose="020B0604030504040204" pitchFamily="34" charset="-128"/>
              </a:rPr>
              <a:t>Maintain a future focus for the development of HFE in the Asia region (Policy 7) </a:t>
            </a:r>
            <a:endParaRPr lang="en-IN" sz="1100" noProof="0" dirty="0">
              <a:ea typeface="メイリオ" panose="020B0604030504040204" pitchFamily="34" charset="-128"/>
            </a:endParaRPr>
          </a:p>
        </p:txBody>
      </p:sp>
      <p:sp>
        <p:nvSpPr>
          <p:cNvPr id="6151" name="Espace réservé du texte 2">
            <a:extLst>
              <a:ext uri="{FF2B5EF4-FFF2-40B4-BE49-F238E27FC236}">
                <a16:creationId xmlns:a16="http://schemas.microsoft.com/office/drawing/2014/main" id="{F77385CC-280E-3A9F-80C3-E93E090EDB7B}"/>
              </a:ext>
            </a:extLst>
          </p:cNvPr>
          <p:cNvSpPr txBox="1">
            <a:spLocks noChangeArrowheads="1"/>
          </p:cNvSpPr>
          <p:nvPr/>
        </p:nvSpPr>
        <p:spPr bwMode="auto">
          <a:xfrm>
            <a:off x="661988" y="2933700"/>
            <a:ext cx="3868737" cy="417513"/>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1800" b="1" noProof="0" dirty="0"/>
              <a:t>Stakeholder Needs to be met</a:t>
            </a:r>
          </a:p>
        </p:txBody>
      </p:sp>
      <p:sp>
        <p:nvSpPr>
          <p:cNvPr id="6152" name="コンテンツ プレースホルダー 3">
            <a:extLst>
              <a:ext uri="{FF2B5EF4-FFF2-40B4-BE49-F238E27FC236}">
                <a16:creationId xmlns:a16="http://schemas.microsoft.com/office/drawing/2014/main" id="{A716F508-6581-F223-0CB9-AB87D890D926}"/>
              </a:ext>
            </a:extLst>
          </p:cNvPr>
          <p:cNvSpPr txBox="1">
            <a:spLocks noChangeArrowheads="1"/>
          </p:cNvSpPr>
          <p:nvPr/>
        </p:nvSpPr>
        <p:spPr bwMode="auto">
          <a:xfrm>
            <a:off x="646113" y="3389313"/>
            <a:ext cx="3868737" cy="1311275"/>
          </a:xfrm>
          <a:prstGeom prst="rect">
            <a:avLst/>
          </a:prstGeom>
          <a:solidFill>
            <a:srgbClr val="DAD454"/>
          </a:solidFill>
          <a:ln>
            <a:noFill/>
          </a:ln>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marL="285750" indent="-285750">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Need for trained faculty</a:t>
            </a:r>
          </a:p>
          <a:p>
            <a:pPr marL="285750" indent="-285750">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Need for qualified HFE personnel for industry</a:t>
            </a:r>
          </a:p>
          <a:p>
            <a:pPr marL="285750" indent="-285750">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Need for an international level doctoral programme in HFE</a:t>
            </a:r>
            <a:endParaRPr lang="en-IN" sz="1100" kern="100" noProof="0" dirty="0">
              <a:latin typeface="Verdana" panose="020B0604030504040204" pitchFamily="34" charset="0"/>
              <a:ea typeface="游明朝" panose="02020400000000000000" pitchFamily="18" charset="-128"/>
              <a:cs typeface="Arial" panose="020B0604020202020204" pitchFamily="34" charset="0"/>
            </a:endParaRPr>
          </a:p>
          <a:p>
            <a:pPr eaLnBrk="1" hangingPunct="1">
              <a:buFont typeface="Arial" panose="020B0604020202020204" pitchFamily="34" charset="0"/>
              <a:buNone/>
              <a:defRPr/>
            </a:pPr>
            <a:endParaRPr lang="en-IN" sz="1600" noProof="0" dirty="0">
              <a:latin typeface="Verdana" panose="020B0604030504040204" pitchFamily="34" charset="0"/>
            </a:endParaRPr>
          </a:p>
        </p:txBody>
      </p:sp>
      <p:sp>
        <p:nvSpPr>
          <p:cNvPr id="6153" name="Espace réservé du texte 3">
            <a:extLst>
              <a:ext uri="{FF2B5EF4-FFF2-40B4-BE49-F238E27FC236}">
                <a16:creationId xmlns:a16="http://schemas.microsoft.com/office/drawing/2014/main" id="{C9792647-CB84-5BD4-BB53-F9B8A05744AB}"/>
              </a:ext>
            </a:extLst>
          </p:cNvPr>
          <p:cNvSpPr txBox="1">
            <a:spLocks noChangeArrowheads="1"/>
          </p:cNvSpPr>
          <p:nvPr/>
        </p:nvSpPr>
        <p:spPr bwMode="auto">
          <a:xfrm>
            <a:off x="4641850" y="2947988"/>
            <a:ext cx="3887788" cy="403225"/>
          </a:xfrm>
          <a:prstGeom prst="rect">
            <a:avLst/>
          </a:prstGeom>
          <a:solidFill>
            <a:srgbClr val="79D9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lnSpc>
                <a:spcPct val="100000"/>
              </a:lnSpc>
              <a:spcBef>
                <a:spcPct val="0"/>
              </a:spcBef>
              <a:buFont typeface="Arial" panose="020B0604020202020204" pitchFamily="34" charset="0"/>
              <a:buNone/>
            </a:pPr>
            <a:r>
              <a:rPr lang="en-IN" sz="1800" b="1" noProof="0" dirty="0"/>
              <a:t>Project outline including status </a:t>
            </a:r>
          </a:p>
        </p:txBody>
      </p:sp>
      <p:sp>
        <p:nvSpPr>
          <p:cNvPr id="6154" name="Espace réservé du contenu 4">
            <a:extLst>
              <a:ext uri="{FF2B5EF4-FFF2-40B4-BE49-F238E27FC236}">
                <a16:creationId xmlns:a16="http://schemas.microsoft.com/office/drawing/2014/main" id="{10A5E4A9-4AF7-8F53-7FFD-CFB0D6AE9226}"/>
              </a:ext>
            </a:extLst>
          </p:cNvPr>
          <p:cNvSpPr txBox="1">
            <a:spLocks noChangeArrowheads="1"/>
          </p:cNvSpPr>
          <p:nvPr/>
        </p:nvSpPr>
        <p:spPr bwMode="auto">
          <a:xfrm>
            <a:off x="4641850" y="3389313"/>
            <a:ext cx="3887788" cy="1311275"/>
          </a:xfrm>
          <a:prstGeom prst="rect">
            <a:avLst/>
          </a:prstGeom>
          <a:solidFill>
            <a:srgbClr val="79D9D7"/>
          </a:solidFill>
          <a:ln>
            <a:noFill/>
          </a:ln>
        </p:spPr>
        <p:txBody>
          <a:bodyPr/>
          <a:lstStyle>
            <a:lvl1pPr marL="171450" indent="-171450"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spcBef>
                <a:spcPct val="0"/>
              </a:spcBef>
              <a:defRPr/>
            </a:pPr>
            <a:r>
              <a:rPr lang="en-IN" sz="1100" b="1" noProof="0" dirty="0">
                <a:highlight>
                  <a:srgbClr val="00FF00"/>
                </a:highlight>
                <a:latin typeface="Verdana" panose="020B0604030504040204" pitchFamily="34" charset="0"/>
              </a:rPr>
              <a:t>Define structure of programme.</a:t>
            </a:r>
          </a:p>
          <a:p>
            <a:pPr eaLnBrk="1" hangingPunct="1">
              <a:spcBef>
                <a:spcPct val="0"/>
              </a:spcBef>
              <a:defRPr/>
            </a:pPr>
            <a:r>
              <a:rPr lang="en-IN" sz="1100" b="1" noProof="0" dirty="0">
                <a:highlight>
                  <a:srgbClr val="00FF00"/>
                </a:highlight>
                <a:latin typeface="Verdana" panose="020B0604030504040204" pitchFamily="34" charset="0"/>
              </a:rPr>
              <a:t>Identify modalities </a:t>
            </a:r>
          </a:p>
          <a:p>
            <a:pPr eaLnBrk="1" hangingPunct="1">
              <a:spcBef>
                <a:spcPct val="0"/>
              </a:spcBef>
              <a:defRPr/>
            </a:pPr>
            <a:r>
              <a:rPr lang="en-IN" sz="1100" b="1" noProof="0" dirty="0">
                <a:highlight>
                  <a:srgbClr val="00FF00"/>
                </a:highlight>
                <a:latin typeface="Verdana" panose="020B0604030504040204" pitchFamily="34" charset="0"/>
              </a:rPr>
              <a:t>Sign MOUs between participating institutions.</a:t>
            </a:r>
          </a:p>
          <a:p>
            <a:pPr eaLnBrk="1" hangingPunct="1">
              <a:spcBef>
                <a:spcPct val="0"/>
              </a:spcBef>
              <a:defRPr/>
            </a:pPr>
            <a:r>
              <a:rPr lang="en-IN" sz="1100" b="1" noProof="0" dirty="0">
                <a:highlight>
                  <a:srgbClr val="FFFF00"/>
                </a:highlight>
                <a:latin typeface="Verdana" panose="020B0604030504040204" pitchFamily="34" charset="0"/>
              </a:rPr>
              <a:t>Identify faculty.</a:t>
            </a:r>
          </a:p>
          <a:p>
            <a:pPr eaLnBrk="1" hangingPunct="1">
              <a:spcBef>
                <a:spcPct val="0"/>
              </a:spcBef>
              <a:defRPr/>
            </a:pPr>
            <a:r>
              <a:rPr lang="en-IN" sz="1100" b="1" noProof="0" dirty="0">
                <a:highlight>
                  <a:srgbClr val="FFFF00"/>
                </a:highlight>
                <a:latin typeface="Verdana" panose="020B0604030504040204" pitchFamily="34" charset="0"/>
              </a:rPr>
              <a:t>Develop curriculum</a:t>
            </a:r>
          </a:p>
          <a:p>
            <a:pPr eaLnBrk="1" hangingPunct="1">
              <a:spcBef>
                <a:spcPct val="0"/>
              </a:spcBef>
              <a:defRPr/>
            </a:pPr>
            <a:r>
              <a:rPr lang="en-IN" sz="1100" b="1" noProof="0" dirty="0">
                <a:highlight>
                  <a:srgbClr val="FFFF00"/>
                </a:highlight>
                <a:latin typeface="Verdana" panose="020B0604030504040204" pitchFamily="34" charset="0"/>
              </a:rPr>
              <a:t>Invite applications</a:t>
            </a:r>
            <a:r>
              <a:rPr lang="en-IN" sz="1100" b="1" dirty="0">
                <a:highlight>
                  <a:srgbClr val="FFFF00"/>
                </a:highlight>
                <a:latin typeface="Verdana" panose="020B0604030504040204" pitchFamily="34" charset="0"/>
              </a:rPr>
              <a:t> </a:t>
            </a:r>
            <a:r>
              <a:rPr lang="en-IN" sz="1100" dirty="0">
                <a:latin typeface="Verdana" panose="020B0604030504040204" pitchFamily="34" charset="0"/>
              </a:rPr>
              <a:t>– September 2026</a:t>
            </a:r>
            <a:endParaRPr lang="en-IN" sz="1100" noProof="0" dirty="0">
              <a:latin typeface="Verdana" panose="020B0604030504040204" pitchFamily="34" charset="0"/>
            </a:endParaRPr>
          </a:p>
          <a:p>
            <a:pPr eaLnBrk="1" hangingPunct="1">
              <a:spcBef>
                <a:spcPct val="0"/>
              </a:spcBef>
              <a:defRPr/>
            </a:pPr>
            <a:r>
              <a:rPr lang="en-IN" sz="1100" noProof="0" dirty="0">
                <a:latin typeface="Verdana" panose="020B0604030504040204" pitchFamily="34" charset="0"/>
              </a:rPr>
              <a:t>Launch programme.</a:t>
            </a:r>
            <a:endParaRPr lang="en-IN" sz="1800" noProof="0" dirty="0"/>
          </a:p>
        </p:txBody>
      </p:sp>
      <p:sp>
        <p:nvSpPr>
          <p:cNvPr id="4" name="TextBox 3">
            <a:extLst>
              <a:ext uri="{FF2B5EF4-FFF2-40B4-BE49-F238E27FC236}">
                <a16:creationId xmlns:a16="http://schemas.microsoft.com/office/drawing/2014/main" id="{37B8B513-E921-D0A0-4A39-0E3C0E810F03}"/>
              </a:ext>
            </a:extLst>
          </p:cNvPr>
          <p:cNvSpPr txBox="1"/>
          <p:nvPr/>
        </p:nvSpPr>
        <p:spPr>
          <a:xfrm>
            <a:off x="646113" y="4392613"/>
            <a:ext cx="3868737" cy="307975"/>
          </a:xfrm>
          <a:prstGeom prst="rect">
            <a:avLst/>
          </a:prstGeom>
          <a:solidFill>
            <a:schemeClr val="bg1">
              <a:lumMod val="75000"/>
            </a:schemeClr>
          </a:solidFill>
        </p:spPr>
        <p:txBody>
          <a:bodyPr>
            <a:spAutoFit/>
          </a:bodyPr>
          <a:lstStyle/>
          <a:p>
            <a:pPr algn="ctr">
              <a:defRPr/>
            </a:pPr>
            <a:r>
              <a:rPr lang="en-IN" sz="1400" b="1" noProof="0" dirty="0">
                <a:solidFill>
                  <a:srgbClr val="FF0000"/>
                </a:solidFill>
              </a:rPr>
              <a:t>This project is continued from the previous term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82A2404-6706-4A43-58C4-88FF0BBA1A70}"/>
              </a:ext>
            </a:extLst>
          </p:cNvPr>
          <p:cNvSpPr>
            <a:spLocks noGrp="1"/>
          </p:cNvSpPr>
          <p:nvPr>
            <p:ph type="title"/>
          </p:nvPr>
        </p:nvSpPr>
        <p:spPr>
          <a:xfrm>
            <a:off x="628650" y="-77788"/>
            <a:ext cx="7886700" cy="790576"/>
          </a:xfrm>
        </p:spPr>
        <p:txBody>
          <a:bodyPr rtlCol="0">
            <a:normAutofit fontScale="90000"/>
          </a:bodyPr>
          <a:lstStyle/>
          <a:p>
            <a:pPr algn="ctr" eaLnBrk="1" fontAlgn="auto" hangingPunct="1">
              <a:spcAft>
                <a:spcPts val="0"/>
              </a:spcAft>
              <a:defRPr/>
            </a:pPr>
            <a:r>
              <a:rPr lang="en-IN" sz="2800" noProof="0" dirty="0">
                <a:solidFill>
                  <a:schemeClr val="tx1">
                    <a:lumMod val="75000"/>
                    <a:lumOff val="25000"/>
                  </a:schemeClr>
                </a:solidFill>
              </a:rPr>
              <a:t>What stakeholders are involved in project &amp; how?</a:t>
            </a:r>
          </a:p>
        </p:txBody>
      </p:sp>
      <p:sp>
        <p:nvSpPr>
          <p:cNvPr id="8240" name="ZoneTexte 2">
            <a:extLst>
              <a:ext uri="{FF2B5EF4-FFF2-40B4-BE49-F238E27FC236}">
                <a16:creationId xmlns:a16="http://schemas.microsoft.com/office/drawing/2014/main" id="{A0B6A0C1-83A9-2304-BB2B-3FD3448B869D}"/>
              </a:ext>
            </a:extLst>
          </p:cNvPr>
          <p:cNvSpPr txBox="1">
            <a:spLocks noChangeArrowheads="1"/>
          </p:cNvSpPr>
          <p:nvPr/>
        </p:nvSpPr>
        <p:spPr bwMode="auto">
          <a:xfrm>
            <a:off x="2306638" y="4773613"/>
            <a:ext cx="53895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IN" noProof="0" dirty="0"/>
              <a:t>*</a:t>
            </a:r>
            <a:r>
              <a:rPr lang="en-IN" sz="1400" noProof="0" dirty="0"/>
              <a:t>Categories are indicated by letters: </a:t>
            </a:r>
            <a:r>
              <a:rPr lang="en-IN" sz="1400" b="1" noProof="0" dirty="0">
                <a:solidFill>
                  <a:srgbClr val="FF0000"/>
                </a:solidFill>
              </a:rPr>
              <a:t>A</a:t>
            </a:r>
            <a:r>
              <a:rPr lang="en-IN" sz="1400" noProof="0" dirty="0"/>
              <a:t>ctor/ </a:t>
            </a:r>
            <a:r>
              <a:rPr lang="en-IN" sz="1400" b="1" noProof="0" dirty="0">
                <a:solidFill>
                  <a:srgbClr val="FF0000"/>
                </a:solidFill>
              </a:rPr>
              <a:t>E</a:t>
            </a:r>
            <a:r>
              <a:rPr lang="en-IN" sz="1400" noProof="0" dirty="0"/>
              <a:t>xpert/ </a:t>
            </a:r>
            <a:r>
              <a:rPr lang="en-IN" sz="1400" b="1" noProof="0" dirty="0">
                <a:solidFill>
                  <a:srgbClr val="FF0000"/>
                </a:solidFill>
              </a:rPr>
              <a:t>D</a:t>
            </a:r>
            <a:r>
              <a:rPr lang="en-IN" sz="1400" noProof="0" dirty="0"/>
              <a:t>ecider/ </a:t>
            </a:r>
            <a:r>
              <a:rPr lang="en-IN" sz="1400" b="1" noProof="0" dirty="0">
                <a:solidFill>
                  <a:srgbClr val="FF0000"/>
                </a:solidFill>
              </a:rPr>
              <a:t>I</a:t>
            </a:r>
            <a:r>
              <a:rPr lang="en-IN" sz="1400" noProof="0" dirty="0"/>
              <a:t>nfluencer</a:t>
            </a:r>
            <a:endParaRPr lang="en-IN" noProof="0" dirty="0"/>
          </a:p>
        </p:txBody>
      </p:sp>
      <p:graphicFrame>
        <p:nvGraphicFramePr>
          <p:cNvPr id="5" name="Table 4">
            <a:extLst>
              <a:ext uri="{FF2B5EF4-FFF2-40B4-BE49-F238E27FC236}">
                <a16:creationId xmlns:a16="http://schemas.microsoft.com/office/drawing/2014/main" id="{541F4B05-5E23-718F-CB3E-4A0E6CCD1F88}"/>
              </a:ext>
            </a:extLst>
          </p:cNvPr>
          <p:cNvGraphicFramePr>
            <a:graphicFrameLocks noGrp="1"/>
          </p:cNvGraphicFramePr>
          <p:nvPr>
            <p:extLst>
              <p:ext uri="{D42A27DB-BD31-4B8C-83A1-F6EECF244321}">
                <p14:modId xmlns:p14="http://schemas.microsoft.com/office/powerpoint/2010/main" val="1180510081"/>
              </p:ext>
            </p:extLst>
          </p:nvPr>
        </p:nvGraphicFramePr>
        <p:xfrm>
          <a:off x="430213" y="444500"/>
          <a:ext cx="8359775" cy="4346772"/>
        </p:xfrm>
        <a:graphic>
          <a:graphicData uri="http://schemas.openxmlformats.org/drawingml/2006/table">
            <a:tbl>
              <a:tblPr firstRow="1" firstCol="1" bandRow="1">
                <a:tableStyleId>{69012ECD-51FC-41F1-AA8D-1B2483CD663E}</a:tableStyleId>
              </a:tblPr>
              <a:tblGrid>
                <a:gridCol w="1043951">
                  <a:extLst>
                    <a:ext uri="{9D8B030D-6E8A-4147-A177-3AD203B41FA5}">
                      <a16:colId xmlns:a16="http://schemas.microsoft.com/office/drawing/2014/main" val="20000"/>
                    </a:ext>
                  </a:extLst>
                </a:gridCol>
                <a:gridCol w="3135937">
                  <a:extLst>
                    <a:ext uri="{9D8B030D-6E8A-4147-A177-3AD203B41FA5}">
                      <a16:colId xmlns:a16="http://schemas.microsoft.com/office/drawing/2014/main" val="20001"/>
                    </a:ext>
                  </a:extLst>
                </a:gridCol>
                <a:gridCol w="2636631">
                  <a:extLst>
                    <a:ext uri="{9D8B030D-6E8A-4147-A177-3AD203B41FA5}">
                      <a16:colId xmlns:a16="http://schemas.microsoft.com/office/drawing/2014/main" val="20002"/>
                    </a:ext>
                  </a:extLst>
                </a:gridCol>
                <a:gridCol w="1543256">
                  <a:extLst>
                    <a:ext uri="{9D8B030D-6E8A-4147-A177-3AD203B41FA5}">
                      <a16:colId xmlns:a16="http://schemas.microsoft.com/office/drawing/2014/main" val="20003"/>
                    </a:ext>
                  </a:extLst>
                </a:gridCol>
              </a:tblGrid>
              <a:tr h="381123">
                <a:tc>
                  <a:txBody>
                    <a:bodyPr/>
                    <a:lstStyle/>
                    <a:p>
                      <a:pPr algn="ctr">
                        <a:lnSpc>
                          <a:spcPct val="115000"/>
                        </a:lnSpc>
                        <a:spcAft>
                          <a:spcPts val="800"/>
                        </a:spcAft>
                      </a:pPr>
                      <a:r>
                        <a:rPr lang="en-IN" sz="1100" noProof="0" dirty="0">
                          <a:effectLst/>
                          <a:latin typeface="Lato" panose="020F0502020204030203" pitchFamily="34" charset="0"/>
                          <a:ea typeface="Lato" panose="020F0502020204030203" pitchFamily="34" charset="0"/>
                          <a:cs typeface="Lato" panose="020F0502020204030203" pitchFamily="34" charset="0"/>
                        </a:rPr>
                        <a:t>Group </a:t>
                      </a:r>
                      <a:r>
                        <a:rPr lang="en-IN" sz="1000" noProof="0" dirty="0">
                          <a:effectLst/>
                          <a:latin typeface="Lato" panose="020F0502020204030203" pitchFamily="34" charset="0"/>
                          <a:ea typeface="Lato" panose="020F0502020204030203" pitchFamily="34" charset="0"/>
                          <a:cs typeface="Lato" panose="020F0502020204030203" pitchFamily="34" charset="0"/>
                        </a:rPr>
                        <a:t>+ category*</a:t>
                      </a:r>
                    </a:p>
                  </a:txBody>
                  <a:tcPr marL="18977" marR="18977"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G</a:t>
                      </a:r>
                      <a:r>
                        <a:rPr lang="en-IN" sz="1100" noProof="0" dirty="0">
                          <a:effectLst/>
                          <a:latin typeface="Lato" panose="020F0502020204030203" pitchFamily="34" charset="0"/>
                          <a:ea typeface="Lato" panose="020F0502020204030203" pitchFamily="34" charset="0"/>
                          <a:cs typeface="Lato" panose="020F0502020204030203" pitchFamily="34" charset="0"/>
                        </a:rPr>
                        <a:t>roup’s</a:t>
                      </a:r>
                      <a:r>
                        <a:rPr lang="en-IN" sz="1000" noProof="0" dirty="0">
                          <a:effectLst/>
                          <a:latin typeface="Lato" panose="020F0502020204030203" pitchFamily="34" charset="0"/>
                          <a:ea typeface="Lato" panose="020F0502020204030203" pitchFamily="34" charset="0"/>
                          <a:cs typeface="Lato" panose="020F0502020204030203" pitchFamily="34" charset="0"/>
                        </a:rPr>
                        <a:t> role within Project</a:t>
                      </a:r>
                    </a:p>
                  </a:txBody>
                  <a:tcPr marL="18977" marR="18977"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100" noProof="0" dirty="0">
                          <a:effectLst/>
                          <a:latin typeface="Lato" panose="020F0502020204030203" pitchFamily="34" charset="0"/>
                          <a:ea typeface="Lato" panose="020F0502020204030203" pitchFamily="34" charset="0"/>
                          <a:cs typeface="Lato" panose="020F0502020204030203" pitchFamily="34" charset="0"/>
                        </a:rPr>
                        <a:t>Individual</a:t>
                      </a: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Individual’s role within project</a:t>
                      </a:r>
                    </a:p>
                  </a:txBody>
                  <a:tcPr marL="18977" marR="18977"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05803">
                <a:tc>
                  <a:txBody>
                    <a:bodyPr/>
                    <a:lstStyle/>
                    <a:p>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IEA Executive committee </a:t>
                      </a:r>
                      <a:r>
                        <a:rPr lang="en-IN" sz="900" b="1" i="1" noProof="0" dirty="0">
                          <a:solidFill>
                            <a:srgbClr val="FF0000"/>
                          </a:solidFill>
                          <a:effectLst/>
                          <a:latin typeface="Lato" panose="020F0502020204030203" pitchFamily="34" charset="0"/>
                          <a:ea typeface="Calibri" panose="020F0502020204030204" pitchFamily="34" charset="0"/>
                          <a:cs typeface="Times New Roman" panose="02020603050405020304" pitchFamily="18" charset="0"/>
                        </a:rPr>
                        <a:t>I, E</a:t>
                      </a:r>
                      <a:endParaRPr lang="en-IN" sz="10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Arial" panose="020B0604020202020204" pitchFamily="34" charset="0"/>
                        <a:buChar char="•"/>
                      </a:pPr>
                      <a:r>
                        <a:rPr kumimoji="1" lang="en-IN" sz="900" i="1" kern="1200" noProof="0" dirty="0">
                          <a:solidFill>
                            <a:schemeClr val="tx1"/>
                          </a:solidFill>
                          <a:effectLst/>
                          <a:latin typeface="+mn-lt"/>
                          <a:ea typeface="+mn-ea"/>
                          <a:cs typeface="+mn-cs"/>
                        </a:rPr>
                        <a:t>Project oversight</a:t>
                      </a:r>
                      <a:endParaRPr kumimoji="1" lang="en-IN" sz="900" kern="1200" noProof="0" dirty="0">
                        <a:solidFill>
                          <a:schemeClr val="tx1"/>
                        </a:solidFill>
                        <a:effectLst/>
                        <a:latin typeface="+mn-lt"/>
                        <a:ea typeface="+mn-ea"/>
                        <a:cs typeface="+mn-cs"/>
                      </a:endParaRPr>
                    </a:p>
                    <a:p>
                      <a:pPr marL="90488" indent="-90488">
                        <a:buFont typeface="Arial" panose="020B0604020202020204" pitchFamily="34" charset="0"/>
                        <a:buChar char="•"/>
                      </a:pPr>
                      <a:r>
                        <a:rPr kumimoji="1" lang="en-IN" sz="900" i="1" kern="1200" noProof="0" dirty="0">
                          <a:solidFill>
                            <a:schemeClr val="tx1"/>
                          </a:solidFill>
                          <a:effectLst/>
                          <a:latin typeface="+mn-lt"/>
                          <a:ea typeface="+mn-ea"/>
                          <a:cs typeface="+mn-cs"/>
                        </a:rPr>
                        <a:t>High level stakeholder engagement </a:t>
                      </a:r>
                      <a:endParaRPr lang="en-IN" sz="900" noProof="0" dirty="0">
                        <a:effectLst/>
                      </a:endParaRPr>
                    </a:p>
                  </a:txBody>
                  <a:tcPr marL="18977" marR="189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Jose Orlando Gomes </a:t>
                      </a: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Andrew Thatcher</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Initiator (A)</a:t>
                      </a: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6483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 PSE </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 E, A</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Project facilitation together with ACED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Guidance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Lessons learnt from other regions (e.g. collaborative Ph.D. programme for Latin America)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b="1"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a:t>
                      </a: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 Anindya Ganguli, Martin Rodriguez, Paulo Antonio Barros Oliveira, Liang Ma, Alma Maria Jennifer Gutierrez</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b="1"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PSE</a:t>
                      </a: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 Verena Nitsch, Liang Ma</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(A)</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(D)</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6483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ACED</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 E, A</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Regional project lead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Co-ordination of ACED and IEA meetings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Co-ordinate and participation in stakeholder and curriculum workshop</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marR="0" lvl="0" indent="-179388" algn="l" defTabSz="685800" rtl="0" eaLnBrk="1" fontAlgn="auto" latinLnBrk="0" hangingPunct="1">
                        <a:lnSpc>
                          <a:spcPct val="100000"/>
                        </a:lnSpc>
                        <a:spcBef>
                          <a:spcPts val="0"/>
                        </a:spcBef>
                        <a:spcAft>
                          <a:spcPts val="0"/>
                        </a:spcAft>
                        <a:buClrTx/>
                        <a:buSzTx/>
                        <a:buFont typeface="Symbol" panose="05050102010706020507" pitchFamily="18" charset="2"/>
                        <a:buChar char=""/>
                        <a:tabLst>
                          <a:tab pos="457200" algn="l"/>
                        </a:tabLst>
                        <a:defRPr/>
                      </a:pPr>
                      <a:r>
                        <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Anindya Ganguli (convenor), Frederick Tey, </a:t>
                      </a:r>
                      <a:r>
                        <a:rPr kumimoji="1" lang="en-IN" sz="900" kern="1200" dirty="0">
                          <a:solidFill>
                            <a:schemeClr val="tx1"/>
                          </a:solidFill>
                          <a:effectLst/>
                          <a:latin typeface="+mn-lt"/>
                          <a:ea typeface="+mn-ea"/>
                          <a:cs typeface="+mn-cs"/>
                        </a:rPr>
                        <a:t>Chris Su</a:t>
                      </a:r>
                      <a:r>
                        <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Swati Pal, Rauf Iqbal, </a:t>
                      </a:r>
                      <a:r>
                        <a:rPr lang="en-IN" sz="900" u="non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Loh Ping Yeap</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(A)</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(D)</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95485">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Federated Societies in the region</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 I</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Collaboration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Identification of interested universities and associated stakeholders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Development and participation in participation in stakeholder and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CES (China), HKES (Hongkong), ISE (India), PEI (Indonesia), JES (Japan), ESK (Korea), HFEM (Malaysia), HFESP (Philippines), HFESS (Singapore), EST (Taiwan), EST (Thailand)</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(D)</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(I)</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66483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Global Societies (HFES, CIEHF) </a:t>
                      </a:r>
                      <a:r>
                        <a:rPr lang="en-IN" sz="900" b="1" i="1" noProof="0" dirty="0">
                          <a:solidFill>
                            <a:srgbClr val="FF0000"/>
                          </a:solidFill>
                          <a:effectLst/>
                          <a:latin typeface="Lato" panose="020F0502020204030203" pitchFamily="34" charset="0"/>
                          <a:ea typeface="Calibri" panose="020F0502020204030204" pitchFamily="34" charset="0"/>
                          <a:cs typeface="Times New Roman" panose="02020603050405020304" pitchFamily="18" charset="0"/>
                        </a:rPr>
                        <a:t>E, I  </a:t>
                      </a:r>
                      <a:endPar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Guidance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Capacity building (PhDs trained in USA and Europe)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Participation in participation in stakeholder and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HFES: Chris Reid</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CIEHF: Ben Peachy</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(E)</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(I)</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96986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Regional universities and academics</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E, I, A</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Local experts in curriculum needs (i.e. what are the needs for science and practice)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Identify relevant stakeholders for implementation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Participants in programme implementation (in various capacities)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Conducting workshops for (1) stakeholder involvement and (2)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Tsinghua University</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De La Salle University</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National University of Kyushu</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University of Calcutta</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Faculty (E)</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Policy guidance (I)</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Implementation (A)</a:t>
                      </a:r>
                    </a:p>
                  </a:txBody>
                  <a:tcPr marL="18977" marR="189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コンテンツ プレースホルダー 2">
            <a:extLst>
              <a:ext uri="{FF2B5EF4-FFF2-40B4-BE49-F238E27FC236}">
                <a16:creationId xmlns:a16="http://schemas.microsoft.com/office/drawing/2014/main" id="{50B612D7-056E-FE6A-B5CC-C414F6B73A1B}"/>
              </a:ext>
            </a:extLst>
          </p:cNvPr>
          <p:cNvSpPr txBox="1">
            <a:spLocks/>
          </p:cNvSpPr>
          <p:nvPr/>
        </p:nvSpPr>
        <p:spPr>
          <a:xfrm>
            <a:off x="1104900" y="71438"/>
            <a:ext cx="7231063" cy="588962"/>
          </a:xfrm>
          <a:prstGeom prst="rect">
            <a:avLst/>
          </a:prstGeom>
        </p:spPr>
        <p:txBody>
          <a:bodyPr>
            <a:normAutofit fontScale="77500" lnSpcReduction="20000"/>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algn="ctr" fontAlgn="auto">
              <a:spcBef>
                <a:spcPts val="0"/>
              </a:spcBef>
              <a:spcAft>
                <a:spcPts val="1200"/>
              </a:spcAft>
              <a:buFont typeface="Arial" panose="020B0604020202020204" pitchFamily="34" charset="0"/>
              <a:buNone/>
              <a:defRPr/>
            </a:pPr>
            <a:r>
              <a:rPr lang="en-IN" sz="3200" noProof="0" dirty="0">
                <a:solidFill>
                  <a:prstClr val="black"/>
                </a:solidFill>
              </a:rPr>
              <a:t>Main stakeholders and their relationship to each other</a:t>
            </a:r>
          </a:p>
        </p:txBody>
      </p:sp>
      <p:graphicFrame>
        <p:nvGraphicFramePr>
          <p:cNvPr id="10" name="Table 9">
            <a:extLst>
              <a:ext uri="{FF2B5EF4-FFF2-40B4-BE49-F238E27FC236}">
                <a16:creationId xmlns:a16="http://schemas.microsoft.com/office/drawing/2014/main" id="{789FA533-F73B-D37F-89B1-2496715B6B58}"/>
              </a:ext>
            </a:extLst>
          </p:cNvPr>
          <p:cNvGraphicFramePr>
            <a:graphicFrameLocks noGrp="1"/>
          </p:cNvGraphicFramePr>
          <p:nvPr>
            <p:extLst>
              <p:ext uri="{D42A27DB-BD31-4B8C-83A1-F6EECF244321}">
                <p14:modId xmlns:p14="http://schemas.microsoft.com/office/powerpoint/2010/main" val="3004082630"/>
              </p:ext>
            </p:extLst>
          </p:nvPr>
        </p:nvGraphicFramePr>
        <p:xfrm>
          <a:off x="461963" y="369888"/>
          <a:ext cx="8516937" cy="4457699"/>
        </p:xfrm>
        <a:graphic>
          <a:graphicData uri="http://schemas.openxmlformats.org/drawingml/2006/table">
            <a:tbl>
              <a:tblPr firstRow="1" bandRow="1"/>
              <a:tblGrid>
                <a:gridCol w="1571831">
                  <a:extLst>
                    <a:ext uri="{9D8B030D-6E8A-4147-A177-3AD203B41FA5}">
                      <a16:colId xmlns:a16="http://schemas.microsoft.com/office/drawing/2014/main" val="20000"/>
                    </a:ext>
                  </a:extLst>
                </a:gridCol>
                <a:gridCol w="1571831">
                  <a:extLst>
                    <a:ext uri="{9D8B030D-6E8A-4147-A177-3AD203B41FA5}">
                      <a16:colId xmlns:a16="http://schemas.microsoft.com/office/drawing/2014/main" val="20001"/>
                    </a:ext>
                  </a:extLst>
                </a:gridCol>
                <a:gridCol w="1343423">
                  <a:extLst>
                    <a:ext uri="{9D8B030D-6E8A-4147-A177-3AD203B41FA5}">
                      <a16:colId xmlns:a16="http://schemas.microsoft.com/office/drawing/2014/main" val="20002"/>
                    </a:ext>
                  </a:extLst>
                </a:gridCol>
                <a:gridCol w="1464697">
                  <a:extLst>
                    <a:ext uri="{9D8B030D-6E8A-4147-A177-3AD203B41FA5}">
                      <a16:colId xmlns:a16="http://schemas.microsoft.com/office/drawing/2014/main" val="20003"/>
                    </a:ext>
                  </a:extLst>
                </a:gridCol>
                <a:gridCol w="1454406">
                  <a:extLst>
                    <a:ext uri="{9D8B030D-6E8A-4147-A177-3AD203B41FA5}">
                      <a16:colId xmlns:a16="http://schemas.microsoft.com/office/drawing/2014/main" val="20004"/>
                    </a:ext>
                  </a:extLst>
                </a:gridCol>
                <a:gridCol w="1110749">
                  <a:extLst>
                    <a:ext uri="{9D8B030D-6E8A-4147-A177-3AD203B41FA5}">
                      <a16:colId xmlns:a16="http://schemas.microsoft.com/office/drawing/2014/main" val="20005"/>
                    </a:ext>
                  </a:extLst>
                </a:gridCol>
              </a:tblGrid>
              <a:tr h="648001">
                <a:tc>
                  <a:txBody>
                    <a:bodyPr/>
                    <a:lstStyle/>
                    <a:p>
                      <a:pPr>
                        <a:lnSpc>
                          <a:spcPct val="115000"/>
                        </a:lnSpc>
                      </a:pPr>
                      <a:r>
                        <a:rPr lang="en-IN" sz="700" noProof="0" dirty="0">
                          <a:effectLst/>
                          <a:latin typeface="Calibri" panose="020F0502020204030204" pitchFamily="34" charset="0"/>
                          <a:cs typeface="Arial" panose="020B0604020202020204" pitchFamily="34" charset="0"/>
                        </a:rPr>
                        <a:t>From                                To</a:t>
                      </a: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A</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Executive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B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Standing committees (ID, PSE as key drivers)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C</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IEA Network and associated 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Universities</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E</a:t>
                      </a:r>
                    </a:p>
                    <a:p>
                      <a:pPr algn="just">
                        <a:lnSpc>
                          <a:spcPct val="115000"/>
                        </a:lnSpc>
                        <a:spcAft>
                          <a:spcPts val="1000"/>
                        </a:spcAft>
                      </a:pPr>
                      <a:r>
                        <a:rPr lang="en-IN" sz="900" b="1" noProof="0" dirty="0">
                          <a:effectLst/>
                          <a:latin typeface="Calibri" panose="020F0502020204030204" pitchFamily="34" charset="0"/>
                          <a:ea typeface="Calibri" panose="020F0502020204030204" pitchFamily="34" charset="0"/>
                          <a:cs typeface="Arial" panose="020B0604020202020204" pitchFamily="34" charset="0"/>
                        </a:rPr>
                        <a:t>External stakeholders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408369">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A</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Executive</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pPr>
                      <a:r>
                        <a:rPr lang="en-IN" sz="900" noProof="0" dirty="0">
                          <a:effectLst/>
                          <a:latin typeface="Calibri" panose="020F0502020204030204" pitchFamily="34" charset="0"/>
                          <a:cs typeface="Arial" panose="020B0604020202020204" pitchFamily="34" charset="0"/>
                        </a:rPr>
                        <a:t>Project oversight</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Facilitation of project with ACED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Identify potential growth areas</a:t>
                      </a:r>
                    </a:p>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the access to relevant stakeholders (including universities, government officials, etc)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Facilitation of programme development</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Identify demands (i.e. value-added topics and needs) within Asia</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External stakeholders need for stakeholder group D to implement workshop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1"/>
                  </a:ext>
                </a:extLst>
              </a:tr>
              <a:tr h="676568">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B</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ID, PSE</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Guidance on IEA core competencies and relevance to local context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Promotes IEA Education programme value add and needs </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just">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Oversight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Identify stakeholders for implementation </a:t>
                      </a:r>
                    </a:p>
                    <a:p>
                      <a:pPr algn="l">
                        <a:lnSpc>
                          <a:spcPct val="100000"/>
                        </a:lnSpc>
                        <a:spcAft>
                          <a:spcPts val="1000"/>
                        </a:spcAft>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Workshop implementation</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needs and barriers identified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2"/>
                  </a:ext>
                </a:extLst>
              </a:tr>
              <a:tr h="743938">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C</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IEA Networks/Societies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1000"/>
                        </a:spcAft>
                      </a:pPr>
                      <a:r>
                        <a:rPr lang="en-IN" sz="900" noProof="0" dirty="0">
                          <a:effectLst/>
                          <a:latin typeface="Calibri" panose="020F0502020204030204" pitchFamily="34" charset="0"/>
                          <a:ea typeface="Calibri" panose="020F0502020204030204" pitchFamily="34" charset="0"/>
                          <a:cs typeface="Arial" panose="020B0604020202020204" pitchFamily="34" charset="0"/>
                        </a:rPr>
                        <a:t>Curriculum development that is contextually relevant but focused on systemic nature of HFE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Coordinate regional education programme development</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marL="0" marR="0" lvl="0" indent="0" algn="just" defTabSz="685800" rtl="0" eaLnBrk="1" fontAlgn="auto" latinLnBrk="0" hangingPunct="1">
                        <a:lnSpc>
                          <a:spcPct val="100000"/>
                        </a:lnSpc>
                        <a:spcBef>
                          <a:spcPts val="0"/>
                        </a:spcBef>
                        <a:spcAft>
                          <a:spcPts val="1000"/>
                        </a:spcAft>
                        <a:buClrTx/>
                        <a:buSzTx/>
                        <a:buFontTx/>
                        <a:buNone/>
                        <a:tabLst/>
                        <a:defRPr/>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for curriculum development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Aft>
                          <a:spcPts val="1000"/>
                        </a:spcAft>
                      </a:pP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CPR work to disseminate information to 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3"/>
                  </a:ext>
                </a:extLst>
              </a:tr>
              <a:tr h="490560">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Universities</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Identification of local needs and stakeholders for curriculum development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Collaborative HFE Ph.D programme development  for Asia</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Members of TCs from F/S or A/S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4"/>
                  </a:ext>
                </a:extLst>
              </a:tr>
              <a:tr h="490263">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E</a:t>
                      </a: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External stakeholders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Identification of local needs: Constraints and affordances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Key stakeholders for programme initiation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extLst>
                  <a:ext uri="{0D108BD9-81ED-4DB2-BD59-A6C34878D82A}">
                    <a16:rowId xmlns:a16="http://schemas.microsoft.com/office/drawing/2014/main" val="10005"/>
                  </a:ext>
                </a:extLst>
              </a:tr>
            </a:tbl>
          </a:graphicData>
        </a:graphic>
      </p:graphicFrame>
      <p:cxnSp>
        <p:nvCxnSpPr>
          <p:cNvPr id="11" name="Straight Arrow Connector 10">
            <a:extLst>
              <a:ext uri="{FF2B5EF4-FFF2-40B4-BE49-F238E27FC236}">
                <a16:creationId xmlns:a16="http://schemas.microsoft.com/office/drawing/2014/main" id="{AF270CC4-4435-44BE-A251-029DA4CD406B}"/>
              </a:ext>
            </a:extLst>
          </p:cNvPr>
          <p:cNvCxnSpPr>
            <a:cxnSpLocks/>
          </p:cNvCxnSpPr>
          <p:nvPr/>
        </p:nvCxnSpPr>
        <p:spPr>
          <a:xfrm flipH="1">
            <a:off x="2765425" y="660400"/>
            <a:ext cx="5494338"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25B76471-4D67-D688-36A2-4051DF392B4E}"/>
              </a:ext>
            </a:extLst>
          </p:cNvPr>
          <p:cNvCxnSpPr>
            <a:cxnSpLocks/>
          </p:cNvCxnSpPr>
          <p:nvPr/>
        </p:nvCxnSpPr>
        <p:spPr>
          <a:xfrm>
            <a:off x="1736725" y="1203325"/>
            <a:ext cx="0" cy="272891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re 1">
            <a:extLst>
              <a:ext uri="{FF2B5EF4-FFF2-40B4-BE49-F238E27FC236}">
                <a16:creationId xmlns:a16="http://schemas.microsoft.com/office/drawing/2014/main" id="{77660B52-8A74-5AE2-040E-3AB6661BD5D2}"/>
              </a:ext>
            </a:extLst>
          </p:cNvPr>
          <p:cNvSpPr>
            <a:spLocks noGrp="1" noChangeArrowheads="1"/>
          </p:cNvSpPr>
          <p:nvPr>
            <p:ph type="title"/>
          </p:nvPr>
        </p:nvSpPr>
        <p:spPr>
          <a:xfrm>
            <a:off x="204788" y="-225425"/>
            <a:ext cx="8939212" cy="1104900"/>
          </a:xfrm>
        </p:spPr>
        <p:txBody>
          <a:bodyPr/>
          <a:lstStyle/>
          <a:p>
            <a:pPr eaLnBrk="1" hangingPunct="1"/>
            <a:r>
              <a:rPr lang="en-IN" sz="2000" noProof="0" dirty="0"/>
              <a:t>Development of an HFE course which will cover the IEA Core Competencies</a:t>
            </a:r>
          </a:p>
        </p:txBody>
      </p:sp>
      <p:sp>
        <p:nvSpPr>
          <p:cNvPr id="3" name="Espace réservé du texte 2">
            <a:extLst>
              <a:ext uri="{FF2B5EF4-FFF2-40B4-BE49-F238E27FC236}">
                <a16:creationId xmlns:a16="http://schemas.microsoft.com/office/drawing/2014/main" id="{FAE157B2-C931-7EF9-2E6F-20681F08B8E7}"/>
              </a:ext>
            </a:extLst>
          </p:cNvPr>
          <p:cNvSpPr>
            <a:spLocks noGrp="1"/>
          </p:cNvSpPr>
          <p:nvPr>
            <p:ph type="body" idx="1"/>
          </p:nvPr>
        </p:nvSpPr>
        <p:spPr>
          <a:xfrm>
            <a:off x="661988" y="604838"/>
            <a:ext cx="3868737" cy="369887"/>
          </a:xfrm>
          <a:solidFill>
            <a:schemeClr val="accent2">
              <a:lumMod val="40000"/>
              <a:lumOff val="60000"/>
            </a:schemeClr>
          </a:solidFill>
        </p:spPr>
        <p:txBody>
          <a:bodyPr/>
          <a:lstStyle/>
          <a:p>
            <a:pPr eaLnBrk="1" hangingPunct="1">
              <a:defRPr/>
            </a:pPr>
            <a:r>
              <a:rPr lang="en-IN" noProof="0" dirty="0"/>
              <a:t>Value-add</a:t>
            </a:r>
          </a:p>
        </p:txBody>
      </p:sp>
      <p:sp>
        <p:nvSpPr>
          <p:cNvPr id="10" name="コンテンツ プレースホルダー 3">
            <a:extLst>
              <a:ext uri="{FF2B5EF4-FFF2-40B4-BE49-F238E27FC236}">
                <a16:creationId xmlns:a16="http://schemas.microsoft.com/office/drawing/2014/main" id="{63D6A4E7-B234-4856-6CCA-54D2415E817E}"/>
              </a:ext>
            </a:extLst>
          </p:cNvPr>
          <p:cNvSpPr>
            <a:spLocks noGrp="1"/>
          </p:cNvSpPr>
          <p:nvPr>
            <p:ph sz="half" idx="2"/>
          </p:nvPr>
        </p:nvSpPr>
        <p:spPr>
          <a:xfrm>
            <a:off x="646113" y="1014413"/>
            <a:ext cx="3868737" cy="1784350"/>
          </a:xfrm>
          <a:solidFill>
            <a:schemeClr val="accent2">
              <a:lumMod val="40000"/>
              <a:lumOff val="60000"/>
            </a:schemeClr>
          </a:solidFill>
        </p:spPr>
        <p:txBody>
          <a:bodyPr rtlCol="0">
            <a:normAutofit/>
          </a:bodyPr>
          <a:lstStyle/>
          <a:p>
            <a:pPr>
              <a:defRPr/>
            </a:pPr>
            <a:r>
              <a:rPr lang="en-IN" sz="1200" noProof="0" dirty="0">
                <a:latin typeface="Verdana" panose="020B0604030504040204" pitchFamily="34" charset="0"/>
                <a:ea typeface="Verdana" panose="020B0604030504040204" pitchFamily="34" charset="0"/>
              </a:rPr>
              <a:t>Many countries have significant HFE expertise, but the basic training (educational) background of the academicians or practitioners is widely varied and often not in accordance with the concepts of High Quality HFE.</a:t>
            </a:r>
          </a:p>
          <a:p>
            <a:pPr>
              <a:defRPr/>
            </a:pPr>
            <a:r>
              <a:rPr lang="en-IN" sz="1200" noProof="0" dirty="0">
                <a:latin typeface="Verdana" panose="020B0604030504040204" pitchFamily="34" charset="0"/>
                <a:ea typeface="Verdana" panose="020B0604030504040204" pitchFamily="34" charset="0"/>
              </a:rPr>
              <a:t>Will pave the way for developing a Professional Certification System.</a:t>
            </a:r>
          </a:p>
          <a:p>
            <a:pPr marL="0" indent="0" eaLnBrk="1" fontAlgn="auto" hangingPunct="1">
              <a:spcAft>
                <a:spcPts val="0"/>
              </a:spcAft>
              <a:buFont typeface="Arial" panose="020B0604020202020204" pitchFamily="34" charset="0"/>
              <a:buNone/>
              <a:defRPr/>
            </a:pPr>
            <a:endParaRPr lang="en-IN" sz="1200" noProof="0" dirty="0">
              <a:solidFill>
                <a:srgbClr val="666666"/>
              </a:solidFill>
              <a:latin typeface="Verdana" panose="020B0604030504040204" pitchFamily="34" charset="0"/>
              <a:ea typeface="Verdana" panose="020B0604030504040204" pitchFamily="34" charset="0"/>
            </a:endParaRPr>
          </a:p>
          <a:p>
            <a:pPr marL="0" indent="0" algn="just" eaLnBrk="1" fontAlgn="auto" hangingPunct="1">
              <a:spcBef>
                <a:spcPts val="0"/>
              </a:spcBef>
              <a:spcAft>
                <a:spcPts val="0"/>
              </a:spcAft>
              <a:buFont typeface="Arial" panose="020B0604020202020204" pitchFamily="34" charset="0"/>
              <a:buNone/>
              <a:defRPr/>
            </a:pPr>
            <a:endParaRPr lang="en-IN" sz="1200" noProof="0" dirty="0">
              <a:latin typeface="Verdana" panose="020B0604030504040204" pitchFamily="34" charset="0"/>
            </a:endParaRPr>
          </a:p>
        </p:txBody>
      </p:sp>
      <p:sp>
        <p:nvSpPr>
          <p:cNvPr id="12293" name="Espace réservé du texte 3">
            <a:extLst>
              <a:ext uri="{FF2B5EF4-FFF2-40B4-BE49-F238E27FC236}">
                <a16:creationId xmlns:a16="http://schemas.microsoft.com/office/drawing/2014/main" id="{B4F55626-9EF8-73EC-F0E8-0602F22408B3}"/>
              </a:ext>
            </a:extLst>
          </p:cNvPr>
          <p:cNvSpPr>
            <a:spLocks noGrp="1" noChangeArrowheads="1"/>
          </p:cNvSpPr>
          <p:nvPr>
            <p:ph type="body" sz="quarter" idx="3"/>
          </p:nvPr>
        </p:nvSpPr>
        <p:spPr>
          <a:xfrm>
            <a:off x="4641850" y="590550"/>
            <a:ext cx="4019550" cy="392113"/>
          </a:xfrm>
          <a:solidFill>
            <a:srgbClr val="66FF99"/>
          </a:solidFill>
        </p:spPr>
        <p:txBody>
          <a:bodyPr/>
          <a:lstStyle/>
          <a:p>
            <a:pPr eaLnBrk="1" hangingPunct="1"/>
            <a:r>
              <a:rPr lang="en-IN" noProof="0" dirty="0"/>
              <a:t>Alignment with IEA Goals</a:t>
            </a:r>
            <a:endParaRPr lang="en-IN" noProof="0" dirty="0">
              <a:ea typeface="メイリオ" panose="020B0604030504040204" pitchFamily="34" charset="-128"/>
            </a:endParaRPr>
          </a:p>
        </p:txBody>
      </p:sp>
      <p:sp>
        <p:nvSpPr>
          <p:cNvPr id="12294" name="Espace réservé du contenu 4">
            <a:extLst>
              <a:ext uri="{FF2B5EF4-FFF2-40B4-BE49-F238E27FC236}">
                <a16:creationId xmlns:a16="http://schemas.microsoft.com/office/drawing/2014/main" id="{5A489692-5326-37AF-F189-41B30DFF3DF3}"/>
              </a:ext>
            </a:extLst>
          </p:cNvPr>
          <p:cNvSpPr>
            <a:spLocks noGrp="1" noChangeArrowheads="1"/>
          </p:cNvSpPr>
          <p:nvPr>
            <p:ph sz="quarter" idx="4"/>
          </p:nvPr>
        </p:nvSpPr>
        <p:spPr>
          <a:xfrm>
            <a:off x="4645025" y="1014413"/>
            <a:ext cx="4019550" cy="1784350"/>
          </a:xfrm>
          <a:solidFill>
            <a:srgbClr val="66FF99"/>
          </a:solidFill>
        </p:spPr>
        <p:txBody>
          <a:bodyPr/>
          <a:lstStyle/>
          <a:p>
            <a:pPr eaLnBrk="1" hangingPunct="1"/>
            <a:r>
              <a:rPr lang="en-IN" sz="1100" noProof="0" dirty="0">
                <a:latin typeface="Verdana" panose="020B0604030504040204" pitchFamily="34" charset="0"/>
                <a:ea typeface="メイリオ" panose="020B0604030504040204" pitchFamily="34" charset="-128"/>
              </a:rPr>
              <a:t>Increase stakeholder engagement (Policy 1)</a:t>
            </a:r>
          </a:p>
          <a:p>
            <a:pPr eaLnBrk="1" hangingPunct="1"/>
            <a:r>
              <a:rPr lang="en-IN" sz="1100" noProof="0" dirty="0">
                <a:latin typeface="Verdana" panose="020B0604030504040204" pitchFamily="34" charset="0"/>
                <a:ea typeface="メイリオ" panose="020B0604030504040204" pitchFamily="34" charset="-128"/>
              </a:rPr>
              <a:t>Reinforce collaboration within the regional HFE network (ACED) (Policy 2)</a:t>
            </a:r>
          </a:p>
          <a:p>
            <a:pPr eaLnBrk="1" hangingPunct="1"/>
            <a:r>
              <a:rPr lang="en-IN" sz="1100" noProof="0" dirty="0">
                <a:latin typeface="Verdana" panose="020B0604030504040204" pitchFamily="34" charset="0"/>
                <a:ea typeface="メイリオ" panose="020B0604030504040204" pitchFamily="34" charset="-128"/>
              </a:rPr>
              <a:t>Contribute to the development of science and practice of HFE in the region (Policy 3)</a:t>
            </a:r>
          </a:p>
          <a:p>
            <a:pPr eaLnBrk="1" hangingPunct="1"/>
            <a:r>
              <a:rPr lang="en-IN" sz="1100" noProof="0" dirty="0">
                <a:latin typeface="Verdana" panose="020B0604030504040204" pitchFamily="34" charset="0"/>
                <a:ea typeface="メイリオ" panose="020B0604030504040204" pitchFamily="34" charset="-128"/>
              </a:rPr>
              <a:t>To enhance the contribution IEA in promoting HFE Education (Policy 4)</a:t>
            </a:r>
          </a:p>
          <a:p>
            <a:pPr eaLnBrk="1" hangingPunct="1"/>
            <a:r>
              <a:rPr lang="en-IN" sz="1100" noProof="0" dirty="0">
                <a:latin typeface="Verdana" panose="020B0604030504040204" pitchFamily="34" charset="0"/>
                <a:ea typeface="メイリオ" panose="020B0604030504040204" pitchFamily="34" charset="-128"/>
              </a:rPr>
              <a:t>Maintain a future focus for the development of HFE in the Asia region (Policy 7) </a:t>
            </a:r>
            <a:endParaRPr lang="en-IN" sz="1100" noProof="0" dirty="0">
              <a:ea typeface="メイリオ" panose="020B0604030504040204" pitchFamily="34" charset="-128"/>
            </a:endParaRPr>
          </a:p>
        </p:txBody>
      </p:sp>
      <p:sp>
        <p:nvSpPr>
          <p:cNvPr id="12295" name="Espace réservé du texte 2">
            <a:extLst>
              <a:ext uri="{FF2B5EF4-FFF2-40B4-BE49-F238E27FC236}">
                <a16:creationId xmlns:a16="http://schemas.microsoft.com/office/drawing/2014/main" id="{FD530512-36BD-B021-58AA-06744A2A1800}"/>
              </a:ext>
            </a:extLst>
          </p:cNvPr>
          <p:cNvSpPr txBox="1">
            <a:spLocks noChangeArrowheads="1"/>
          </p:cNvSpPr>
          <p:nvPr/>
        </p:nvSpPr>
        <p:spPr bwMode="auto">
          <a:xfrm>
            <a:off x="661988" y="2933700"/>
            <a:ext cx="3868737" cy="417513"/>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1800" b="1" noProof="0" dirty="0"/>
              <a:t>Stakeholder Needs to be met</a:t>
            </a:r>
          </a:p>
        </p:txBody>
      </p:sp>
      <p:sp>
        <p:nvSpPr>
          <p:cNvPr id="6152" name="コンテンツ プレースホルダー 3">
            <a:extLst>
              <a:ext uri="{FF2B5EF4-FFF2-40B4-BE49-F238E27FC236}">
                <a16:creationId xmlns:a16="http://schemas.microsoft.com/office/drawing/2014/main" id="{2EA48B22-B2B2-331E-D48A-573DA24286BB}"/>
              </a:ext>
            </a:extLst>
          </p:cNvPr>
          <p:cNvSpPr txBox="1">
            <a:spLocks noChangeArrowheads="1"/>
          </p:cNvSpPr>
          <p:nvPr/>
        </p:nvSpPr>
        <p:spPr bwMode="auto">
          <a:xfrm>
            <a:off x="646113" y="3389313"/>
            <a:ext cx="3868737" cy="1311275"/>
          </a:xfrm>
          <a:prstGeom prst="rect">
            <a:avLst/>
          </a:prstGeom>
          <a:solidFill>
            <a:srgbClr val="DAD454"/>
          </a:solidFill>
          <a:ln>
            <a:noFill/>
          </a:ln>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marL="285750" indent="-285750">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Initiation of a stand alone HFE course aligned to the IEA Core Competencies and in accordance with the concepts of High Quality HFE. </a:t>
            </a:r>
          </a:p>
          <a:p>
            <a:pPr marL="285750" indent="-285750">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Those who complete the course will fulfil a minimum standard of HFE competency, and  can proceed to Professional Certification</a:t>
            </a:r>
          </a:p>
          <a:p>
            <a:pPr eaLnBrk="1" hangingPunct="1">
              <a:buFont typeface="Arial" panose="020B0604020202020204" pitchFamily="34" charset="0"/>
              <a:buNone/>
              <a:defRPr/>
            </a:pPr>
            <a:endParaRPr lang="en-IN" sz="1600" noProof="0" dirty="0">
              <a:latin typeface="Verdana" panose="020B0604030504040204" pitchFamily="34" charset="0"/>
            </a:endParaRPr>
          </a:p>
        </p:txBody>
      </p:sp>
      <p:sp>
        <p:nvSpPr>
          <p:cNvPr id="12297" name="Espace réservé du texte 3">
            <a:extLst>
              <a:ext uri="{FF2B5EF4-FFF2-40B4-BE49-F238E27FC236}">
                <a16:creationId xmlns:a16="http://schemas.microsoft.com/office/drawing/2014/main" id="{8E1C28A8-E530-7C52-E89A-B4A154A3FF75}"/>
              </a:ext>
            </a:extLst>
          </p:cNvPr>
          <p:cNvSpPr txBox="1">
            <a:spLocks noChangeArrowheads="1"/>
          </p:cNvSpPr>
          <p:nvPr/>
        </p:nvSpPr>
        <p:spPr bwMode="auto">
          <a:xfrm>
            <a:off x="4641850" y="2947988"/>
            <a:ext cx="4022725" cy="403225"/>
          </a:xfrm>
          <a:prstGeom prst="rect">
            <a:avLst/>
          </a:prstGeom>
          <a:solidFill>
            <a:srgbClr val="79D9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lnSpc>
                <a:spcPct val="100000"/>
              </a:lnSpc>
              <a:spcBef>
                <a:spcPct val="0"/>
              </a:spcBef>
              <a:buFont typeface="Arial" panose="020B0604020202020204" pitchFamily="34" charset="0"/>
              <a:buNone/>
            </a:pPr>
            <a:r>
              <a:rPr lang="en-IN" sz="1800" b="1" noProof="0" dirty="0"/>
              <a:t>Project outline including status </a:t>
            </a:r>
          </a:p>
        </p:txBody>
      </p:sp>
      <p:sp>
        <p:nvSpPr>
          <p:cNvPr id="18442" name="Espace réservé du contenu 4">
            <a:extLst>
              <a:ext uri="{FF2B5EF4-FFF2-40B4-BE49-F238E27FC236}">
                <a16:creationId xmlns:a16="http://schemas.microsoft.com/office/drawing/2014/main" id="{B8DC15AD-84A4-08DA-5272-34C2277D96FB}"/>
              </a:ext>
            </a:extLst>
          </p:cNvPr>
          <p:cNvSpPr txBox="1">
            <a:spLocks noChangeArrowheads="1"/>
          </p:cNvSpPr>
          <p:nvPr/>
        </p:nvSpPr>
        <p:spPr bwMode="auto">
          <a:xfrm>
            <a:off x="4641850" y="3389313"/>
            <a:ext cx="4022756" cy="1311275"/>
          </a:xfrm>
          <a:prstGeom prst="rect">
            <a:avLst/>
          </a:prstGeom>
          <a:solidFill>
            <a:srgbClr val="79D9D7"/>
          </a:solidFill>
          <a:ln>
            <a:noFill/>
          </a:ln>
        </p:spPr>
        <p:txBody>
          <a:bodyPr/>
          <a:lstStyle>
            <a:lvl1pPr marL="171450" indent="-171450"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spcBef>
                <a:spcPct val="0"/>
              </a:spcBef>
              <a:defRPr/>
            </a:pPr>
            <a:r>
              <a:rPr lang="en-IN" sz="1100" b="1" noProof="0" dirty="0">
                <a:highlight>
                  <a:srgbClr val="00FF00"/>
                </a:highlight>
                <a:latin typeface="Verdana" panose="020B0604030504040204" pitchFamily="34" charset="0"/>
              </a:rPr>
              <a:t>Formation of a working group.</a:t>
            </a:r>
          </a:p>
          <a:p>
            <a:pPr eaLnBrk="1" hangingPunct="1">
              <a:spcBef>
                <a:spcPct val="0"/>
              </a:spcBef>
              <a:defRPr/>
            </a:pPr>
            <a:r>
              <a:rPr lang="en-IN" sz="1100" b="1" noProof="0" dirty="0">
                <a:highlight>
                  <a:srgbClr val="00FF00"/>
                </a:highlight>
                <a:latin typeface="Verdana" panose="020B0604030504040204" pitchFamily="34" charset="0"/>
              </a:rPr>
              <a:t>Liaison with individual experts, educational and other institutions, Federated Societies, IEA Regional Networks </a:t>
            </a:r>
          </a:p>
          <a:p>
            <a:pPr eaLnBrk="1" hangingPunct="1">
              <a:spcBef>
                <a:spcPct val="0"/>
              </a:spcBef>
              <a:defRPr/>
            </a:pPr>
            <a:r>
              <a:rPr lang="en-IN" sz="1100" b="1" noProof="0" dirty="0">
                <a:highlight>
                  <a:srgbClr val="00FF00"/>
                </a:highlight>
                <a:latin typeface="Verdana" panose="020B0604030504040204" pitchFamily="34" charset="0"/>
              </a:rPr>
              <a:t>Identify modalities (platform, administrative structure, course structure, hybrid, fees, etc.)</a:t>
            </a:r>
          </a:p>
          <a:p>
            <a:pPr eaLnBrk="1" hangingPunct="1">
              <a:spcBef>
                <a:spcPct val="0"/>
              </a:spcBef>
              <a:defRPr/>
            </a:pPr>
            <a:r>
              <a:rPr lang="en-IN" sz="1100" noProof="0" dirty="0">
                <a:highlight>
                  <a:srgbClr val="FFFF00"/>
                </a:highlight>
                <a:latin typeface="Verdana" panose="020B0604030504040204" pitchFamily="34" charset="0"/>
              </a:rPr>
              <a:t>Identify faculty, Develop curriculum</a:t>
            </a:r>
          </a:p>
          <a:p>
            <a:pPr eaLnBrk="1" hangingPunct="1">
              <a:spcBef>
                <a:spcPct val="0"/>
              </a:spcBef>
              <a:defRPr/>
            </a:pPr>
            <a:r>
              <a:rPr lang="en-IN" sz="1100" noProof="0" dirty="0">
                <a:latin typeface="Verdana" panose="020B0604030504040204" pitchFamily="34" charset="0"/>
              </a:rPr>
              <a:t>Launch programme</a:t>
            </a:r>
            <a:endParaRPr lang="en-IN" sz="1800" noProof="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BC790E2-FAB7-721D-B5F9-3B8C7267DC6C}"/>
              </a:ext>
            </a:extLst>
          </p:cNvPr>
          <p:cNvSpPr>
            <a:spLocks noGrp="1"/>
          </p:cNvSpPr>
          <p:nvPr>
            <p:ph type="title"/>
          </p:nvPr>
        </p:nvSpPr>
        <p:spPr>
          <a:xfrm>
            <a:off x="628650" y="-77788"/>
            <a:ext cx="7886700" cy="790576"/>
          </a:xfrm>
        </p:spPr>
        <p:txBody>
          <a:bodyPr rtlCol="0">
            <a:normAutofit fontScale="90000"/>
          </a:bodyPr>
          <a:lstStyle/>
          <a:p>
            <a:pPr algn="ctr" eaLnBrk="1" fontAlgn="auto" hangingPunct="1">
              <a:spcAft>
                <a:spcPts val="0"/>
              </a:spcAft>
              <a:defRPr/>
            </a:pPr>
            <a:r>
              <a:rPr lang="en-IN" sz="2800" noProof="0" dirty="0">
                <a:solidFill>
                  <a:schemeClr val="tx1">
                    <a:lumMod val="75000"/>
                    <a:lumOff val="25000"/>
                  </a:schemeClr>
                </a:solidFill>
              </a:rPr>
              <a:t>What stakeholders are involved in project &amp; how?</a:t>
            </a:r>
          </a:p>
        </p:txBody>
      </p:sp>
      <p:graphicFrame>
        <p:nvGraphicFramePr>
          <p:cNvPr id="5" name="Table 4">
            <a:extLst>
              <a:ext uri="{FF2B5EF4-FFF2-40B4-BE49-F238E27FC236}">
                <a16:creationId xmlns:a16="http://schemas.microsoft.com/office/drawing/2014/main" id="{C781B942-EAEF-7959-63B0-85219AF817B7}"/>
              </a:ext>
            </a:extLst>
          </p:cNvPr>
          <p:cNvGraphicFramePr>
            <a:graphicFrameLocks noGrp="1"/>
          </p:cNvGraphicFramePr>
          <p:nvPr>
            <p:extLst>
              <p:ext uri="{D42A27DB-BD31-4B8C-83A1-F6EECF244321}">
                <p14:modId xmlns:p14="http://schemas.microsoft.com/office/powerpoint/2010/main" val="2663973181"/>
              </p:ext>
            </p:extLst>
          </p:nvPr>
        </p:nvGraphicFramePr>
        <p:xfrm>
          <a:off x="430213" y="444500"/>
          <a:ext cx="8359775" cy="4329017"/>
        </p:xfrm>
        <a:graphic>
          <a:graphicData uri="http://schemas.openxmlformats.org/drawingml/2006/table">
            <a:tbl>
              <a:tblPr firstRow="1" firstCol="1" bandRow="1">
                <a:tableStyleId>{69012ECD-51FC-41F1-AA8D-1B2483CD663E}</a:tableStyleId>
              </a:tblPr>
              <a:tblGrid>
                <a:gridCol w="1043951">
                  <a:extLst>
                    <a:ext uri="{9D8B030D-6E8A-4147-A177-3AD203B41FA5}">
                      <a16:colId xmlns:a16="http://schemas.microsoft.com/office/drawing/2014/main" val="20000"/>
                    </a:ext>
                  </a:extLst>
                </a:gridCol>
                <a:gridCol w="3135937">
                  <a:extLst>
                    <a:ext uri="{9D8B030D-6E8A-4147-A177-3AD203B41FA5}">
                      <a16:colId xmlns:a16="http://schemas.microsoft.com/office/drawing/2014/main" val="20001"/>
                    </a:ext>
                  </a:extLst>
                </a:gridCol>
                <a:gridCol w="2636631">
                  <a:extLst>
                    <a:ext uri="{9D8B030D-6E8A-4147-A177-3AD203B41FA5}">
                      <a16:colId xmlns:a16="http://schemas.microsoft.com/office/drawing/2014/main" val="20002"/>
                    </a:ext>
                  </a:extLst>
                </a:gridCol>
                <a:gridCol w="1543256">
                  <a:extLst>
                    <a:ext uri="{9D8B030D-6E8A-4147-A177-3AD203B41FA5}">
                      <a16:colId xmlns:a16="http://schemas.microsoft.com/office/drawing/2014/main" val="20003"/>
                    </a:ext>
                  </a:extLst>
                </a:gridCol>
              </a:tblGrid>
              <a:tr h="363368">
                <a:tc>
                  <a:txBody>
                    <a:bodyPr/>
                    <a:lstStyle/>
                    <a:p>
                      <a:pPr algn="ctr">
                        <a:lnSpc>
                          <a:spcPct val="115000"/>
                        </a:lnSpc>
                        <a:spcAft>
                          <a:spcPts val="800"/>
                        </a:spcAft>
                      </a:pPr>
                      <a:r>
                        <a:rPr lang="en-IN" sz="1100" noProof="0" dirty="0">
                          <a:effectLst/>
                          <a:latin typeface="Lato" panose="020F0502020204030203" pitchFamily="34" charset="0"/>
                          <a:ea typeface="Lato" panose="020F0502020204030203" pitchFamily="34" charset="0"/>
                          <a:cs typeface="Lato" panose="020F0502020204030203" pitchFamily="34" charset="0"/>
                        </a:rPr>
                        <a:t>Group </a:t>
                      </a:r>
                      <a:r>
                        <a:rPr lang="en-IN" sz="1000" noProof="0" dirty="0">
                          <a:effectLst/>
                          <a:latin typeface="Lato" panose="020F0502020204030203" pitchFamily="34" charset="0"/>
                          <a:ea typeface="Lato" panose="020F0502020204030203" pitchFamily="34" charset="0"/>
                          <a:cs typeface="Lato" panose="020F0502020204030203" pitchFamily="34" charset="0"/>
                        </a:rPr>
                        <a:t>+ category*</a:t>
                      </a:r>
                    </a:p>
                  </a:txBody>
                  <a:tcPr marL="18977" marR="18977"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G</a:t>
                      </a:r>
                      <a:r>
                        <a:rPr lang="en-IN" sz="1100" noProof="0" dirty="0">
                          <a:effectLst/>
                          <a:latin typeface="Lato" panose="020F0502020204030203" pitchFamily="34" charset="0"/>
                          <a:ea typeface="Lato" panose="020F0502020204030203" pitchFamily="34" charset="0"/>
                          <a:cs typeface="Lato" panose="020F0502020204030203" pitchFamily="34" charset="0"/>
                        </a:rPr>
                        <a:t>roup’s</a:t>
                      </a:r>
                      <a:r>
                        <a:rPr lang="en-IN" sz="1000" noProof="0" dirty="0">
                          <a:effectLst/>
                          <a:latin typeface="Lato" panose="020F0502020204030203" pitchFamily="34" charset="0"/>
                          <a:ea typeface="Lato" panose="020F0502020204030203" pitchFamily="34" charset="0"/>
                          <a:cs typeface="Lato" panose="020F0502020204030203" pitchFamily="34" charset="0"/>
                        </a:rPr>
                        <a:t> role within Project</a:t>
                      </a:r>
                    </a:p>
                  </a:txBody>
                  <a:tcPr marL="18977" marR="18977"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100" noProof="0" dirty="0">
                          <a:effectLst/>
                          <a:latin typeface="Lato" panose="020F0502020204030203" pitchFamily="34" charset="0"/>
                          <a:ea typeface="Lato" panose="020F0502020204030203" pitchFamily="34" charset="0"/>
                          <a:cs typeface="Lato" panose="020F0502020204030203" pitchFamily="34" charset="0"/>
                        </a:rPr>
                        <a:t>Individual</a:t>
                      </a: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Individual’s role within project</a:t>
                      </a:r>
                    </a:p>
                  </a:txBody>
                  <a:tcPr marL="18977" marR="18977"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05803">
                <a:tc>
                  <a:txBody>
                    <a:bodyPr/>
                    <a:lstStyle/>
                    <a:p>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IEA Executive committee </a:t>
                      </a:r>
                      <a:r>
                        <a:rPr lang="en-IN" sz="900" b="1" i="1" noProof="0" dirty="0">
                          <a:solidFill>
                            <a:srgbClr val="FF0000"/>
                          </a:solidFill>
                          <a:effectLst/>
                          <a:latin typeface="Lato" panose="020F0502020204030203" pitchFamily="34" charset="0"/>
                          <a:ea typeface="Calibri" panose="020F0502020204030204" pitchFamily="34" charset="0"/>
                          <a:cs typeface="Times New Roman" panose="02020603050405020304" pitchFamily="18" charset="0"/>
                        </a:rPr>
                        <a:t>I, E</a:t>
                      </a:r>
                      <a:endParaRPr lang="en-IN" sz="10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Arial" panose="020B0604020202020204" pitchFamily="34" charset="0"/>
                        <a:buChar char="•"/>
                      </a:pPr>
                      <a:r>
                        <a:rPr kumimoji="1" lang="en-IN" sz="900" i="1" kern="1200" noProof="0" dirty="0">
                          <a:solidFill>
                            <a:schemeClr val="tx1"/>
                          </a:solidFill>
                          <a:effectLst/>
                          <a:latin typeface="+mn-lt"/>
                          <a:ea typeface="+mn-ea"/>
                          <a:cs typeface="+mn-cs"/>
                        </a:rPr>
                        <a:t>Project oversight</a:t>
                      </a:r>
                      <a:endParaRPr kumimoji="1" lang="en-IN" sz="900" kern="1200" noProof="0" dirty="0">
                        <a:solidFill>
                          <a:schemeClr val="tx1"/>
                        </a:solidFill>
                        <a:effectLst/>
                        <a:latin typeface="+mn-lt"/>
                        <a:ea typeface="+mn-ea"/>
                        <a:cs typeface="+mn-cs"/>
                      </a:endParaRPr>
                    </a:p>
                    <a:p>
                      <a:pPr marL="90488" indent="-90488">
                        <a:buFont typeface="Arial" panose="020B0604020202020204" pitchFamily="34" charset="0"/>
                        <a:buChar char="•"/>
                      </a:pPr>
                      <a:r>
                        <a:rPr kumimoji="1" lang="en-IN" sz="900" i="1" kern="1200" noProof="0" dirty="0">
                          <a:solidFill>
                            <a:schemeClr val="tx1"/>
                          </a:solidFill>
                          <a:effectLst/>
                          <a:latin typeface="+mn-lt"/>
                          <a:ea typeface="+mn-ea"/>
                          <a:cs typeface="+mn-cs"/>
                        </a:rPr>
                        <a:t>High level stakeholder engagement </a:t>
                      </a:r>
                      <a:endParaRPr lang="en-IN" sz="900" noProof="0" dirty="0">
                        <a:effectLst/>
                      </a:endParaRPr>
                    </a:p>
                  </a:txBody>
                  <a:tcPr marL="18977" marR="189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Jose Orlando Gomes </a:t>
                      </a: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Andrew Thatcher</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Initiator (A)</a:t>
                      </a: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6483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 PSE</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 E, A</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Project facilitation together with ACED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Guidance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Lessons learnt from other regions (e.g. collaborative Ph.D. programme for Latin America)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b="1"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a:t>
                      </a: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 Anindya Ganguli, Martin Rodriguez, Paulo Antonio Barros Oliveira, Liang Ma, Alma Maria Jennifer Gutierrez</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b="1"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PSE</a:t>
                      </a: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 Verena Nitsch, Liang Ma</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(A)</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(D)</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6483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ACED</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 E, A</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Regional project lead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Co-ordination of ACED and IEA meetings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Co-ordinate and participation in stakeholder and curriculum workshop</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marR="0" lvl="0" indent="-179388" algn="l" defTabSz="685800" rtl="0" eaLnBrk="1" fontAlgn="auto" latinLnBrk="0" hangingPunct="1">
                        <a:lnSpc>
                          <a:spcPct val="100000"/>
                        </a:lnSpc>
                        <a:spcBef>
                          <a:spcPts val="0"/>
                        </a:spcBef>
                        <a:spcAft>
                          <a:spcPts val="0"/>
                        </a:spcAft>
                        <a:buClrTx/>
                        <a:buSzTx/>
                        <a:buFont typeface="Symbol" panose="05050102010706020507" pitchFamily="18" charset="2"/>
                        <a:buChar char=""/>
                        <a:tabLst>
                          <a:tab pos="457200" algn="l"/>
                        </a:tabLst>
                        <a:defRPr/>
                      </a:pPr>
                      <a:r>
                        <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Anindya Ganguli (convenor), </a:t>
                      </a:r>
                      <a:r>
                        <a:rPr kumimoji="1" lang="en-IN" sz="900" kern="1200" dirty="0">
                          <a:solidFill>
                            <a:schemeClr val="tx1"/>
                          </a:solidFill>
                          <a:effectLst/>
                          <a:latin typeface="+mn-lt"/>
                          <a:ea typeface="+mn-ea"/>
                          <a:cs typeface="+mn-cs"/>
                        </a:rPr>
                        <a:t>Chris Su, </a:t>
                      </a:r>
                      <a:r>
                        <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Frederick Tey, Swati Pal, Rauf Iqbal, </a:t>
                      </a:r>
                      <a:r>
                        <a:rPr lang="en-IN" sz="900" u="non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Loh Ping Yeap</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(A)</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(D)</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95485">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Federated Societies in the region</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 I</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Collaboration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Identification of interested universities and associated stakeholders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Development and participation in participation in stakeholder and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CES (China), HKES (Hongkong), ISE (India), PEI (Indonesia), JES (Japan), ESK (Korea), HFEM (Malaysia), HFESP (Philippines), HFESS (Singapore), EST (Taiwan), EST (Thailand)</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(D)</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(I)</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66483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Global Societies (HFES, CIEHF) </a:t>
                      </a:r>
                      <a:r>
                        <a:rPr lang="en-IN" sz="900" b="1" i="1" noProof="0" dirty="0">
                          <a:solidFill>
                            <a:srgbClr val="FF0000"/>
                          </a:solidFill>
                          <a:effectLst/>
                          <a:latin typeface="Lato" panose="020F0502020204030203" pitchFamily="34" charset="0"/>
                          <a:ea typeface="Calibri" panose="020F0502020204030204" pitchFamily="34" charset="0"/>
                          <a:cs typeface="Times New Roman" panose="02020603050405020304" pitchFamily="18" charset="0"/>
                        </a:rPr>
                        <a:t>E, I  </a:t>
                      </a:r>
                      <a:endPar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Guidance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Capacity building (PhDs trained in USA and Europe)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Participation in participation in stakeholder and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HFES: Chris Reid</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CIEHF: Ben Peachy</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(E)</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(I)</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96986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Regional universities and academics</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E, I, A</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Local experts in curriculum needs (i.e. what are the needs for science and practice)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Identify relevant stakeholders for implementation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Participants in programme implementation (in various capacities)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Conducting workshops for (1) stakeholder involvement and (2)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Tsinghua University</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De La Salle University </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National University of Kyushu</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University of Calcutta</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Faculty (E)</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Policy guidance (I)</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Implementation (A)</a:t>
                      </a:r>
                    </a:p>
                  </a:txBody>
                  <a:tcPr marL="18977" marR="189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14384" name="ZoneTexte 2">
            <a:extLst>
              <a:ext uri="{FF2B5EF4-FFF2-40B4-BE49-F238E27FC236}">
                <a16:creationId xmlns:a16="http://schemas.microsoft.com/office/drawing/2014/main" id="{73982DC6-C89C-E2B2-E601-4E7CF06D38A8}"/>
              </a:ext>
            </a:extLst>
          </p:cNvPr>
          <p:cNvSpPr txBox="1">
            <a:spLocks noChangeArrowheads="1"/>
          </p:cNvSpPr>
          <p:nvPr/>
        </p:nvSpPr>
        <p:spPr bwMode="auto">
          <a:xfrm>
            <a:off x="2306638" y="4773613"/>
            <a:ext cx="53895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IN" noProof="0" dirty="0"/>
              <a:t>*</a:t>
            </a:r>
            <a:r>
              <a:rPr lang="en-IN" sz="1400" noProof="0" dirty="0"/>
              <a:t>Categories are indicated by letters: </a:t>
            </a:r>
            <a:r>
              <a:rPr lang="en-IN" sz="1400" b="1" noProof="0" dirty="0">
                <a:solidFill>
                  <a:srgbClr val="FF0000"/>
                </a:solidFill>
              </a:rPr>
              <a:t>A</a:t>
            </a:r>
            <a:r>
              <a:rPr lang="en-IN" sz="1400" noProof="0" dirty="0"/>
              <a:t>ctor/ </a:t>
            </a:r>
            <a:r>
              <a:rPr lang="en-IN" sz="1400" b="1" noProof="0" dirty="0">
                <a:solidFill>
                  <a:srgbClr val="FF0000"/>
                </a:solidFill>
              </a:rPr>
              <a:t>E</a:t>
            </a:r>
            <a:r>
              <a:rPr lang="en-IN" sz="1400" noProof="0" dirty="0"/>
              <a:t>xpert/ </a:t>
            </a:r>
            <a:r>
              <a:rPr lang="en-IN" sz="1400" b="1" noProof="0" dirty="0">
                <a:solidFill>
                  <a:srgbClr val="FF0000"/>
                </a:solidFill>
              </a:rPr>
              <a:t>D</a:t>
            </a:r>
            <a:r>
              <a:rPr lang="en-IN" sz="1400" noProof="0" dirty="0"/>
              <a:t>ecider/ </a:t>
            </a:r>
            <a:r>
              <a:rPr lang="en-IN" sz="1400" b="1" noProof="0" dirty="0">
                <a:solidFill>
                  <a:srgbClr val="FF0000"/>
                </a:solidFill>
              </a:rPr>
              <a:t>I</a:t>
            </a:r>
            <a:r>
              <a:rPr lang="en-IN" sz="1400" noProof="0" dirty="0"/>
              <a:t>nfluencer</a:t>
            </a:r>
            <a:endParaRPr lang="en-IN" noProof="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コンテンツ プレースホルダー 2">
            <a:extLst>
              <a:ext uri="{FF2B5EF4-FFF2-40B4-BE49-F238E27FC236}">
                <a16:creationId xmlns:a16="http://schemas.microsoft.com/office/drawing/2014/main" id="{94384152-8B5B-D9E1-E8D7-98A327379704}"/>
              </a:ext>
            </a:extLst>
          </p:cNvPr>
          <p:cNvSpPr txBox="1">
            <a:spLocks/>
          </p:cNvSpPr>
          <p:nvPr/>
        </p:nvSpPr>
        <p:spPr>
          <a:xfrm>
            <a:off x="1104900" y="71438"/>
            <a:ext cx="7231063" cy="588962"/>
          </a:xfrm>
          <a:prstGeom prst="rect">
            <a:avLst/>
          </a:prstGeom>
        </p:spPr>
        <p:txBody>
          <a:bodyPr>
            <a:normAutofit fontScale="77500" lnSpcReduction="20000"/>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algn="ctr" fontAlgn="auto">
              <a:spcBef>
                <a:spcPts val="0"/>
              </a:spcBef>
              <a:spcAft>
                <a:spcPts val="1200"/>
              </a:spcAft>
              <a:buFont typeface="Arial" panose="020B0604020202020204" pitchFamily="34" charset="0"/>
              <a:buNone/>
              <a:defRPr/>
            </a:pPr>
            <a:r>
              <a:rPr lang="en-IN" sz="3200" noProof="0" dirty="0">
                <a:solidFill>
                  <a:prstClr val="black"/>
                </a:solidFill>
              </a:rPr>
              <a:t>Main stakeholders and their relationship to each other</a:t>
            </a:r>
          </a:p>
        </p:txBody>
      </p:sp>
      <p:graphicFrame>
        <p:nvGraphicFramePr>
          <p:cNvPr id="10" name="Table 9">
            <a:extLst>
              <a:ext uri="{FF2B5EF4-FFF2-40B4-BE49-F238E27FC236}">
                <a16:creationId xmlns:a16="http://schemas.microsoft.com/office/drawing/2014/main" id="{9A7C3361-20EE-4D92-EC81-8793A37607F8}"/>
              </a:ext>
            </a:extLst>
          </p:cNvPr>
          <p:cNvGraphicFramePr>
            <a:graphicFrameLocks noGrp="1"/>
          </p:cNvGraphicFramePr>
          <p:nvPr>
            <p:extLst>
              <p:ext uri="{D42A27DB-BD31-4B8C-83A1-F6EECF244321}">
                <p14:modId xmlns:p14="http://schemas.microsoft.com/office/powerpoint/2010/main" val="2744844293"/>
              </p:ext>
            </p:extLst>
          </p:nvPr>
        </p:nvGraphicFramePr>
        <p:xfrm>
          <a:off x="461963" y="369888"/>
          <a:ext cx="8516937" cy="4457699"/>
        </p:xfrm>
        <a:graphic>
          <a:graphicData uri="http://schemas.openxmlformats.org/drawingml/2006/table">
            <a:tbl>
              <a:tblPr firstRow="1" bandRow="1"/>
              <a:tblGrid>
                <a:gridCol w="1571831">
                  <a:extLst>
                    <a:ext uri="{9D8B030D-6E8A-4147-A177-3AD203B41FA5}">
                      <a16:colId xmlns:a16="http://schemas.microsoft.com/office/drawing/2014/main" val="20000"/>
                    </a:ext>
                  </a:extLst>
                </a:gridCol>
                <a:gridCol w="1571831">
                  <a:extLst>
                    <a:ext uri="{9D8B030D-6E8A-4147-A177-3AD203B41FA5}">
                      <a16:colId xmlns:a16="http://schemas.microsoft.com/office/drawing/2014/main" val="20001"/>
                    </a:ext>
                  </a:extLst>
                </a:gridCol>
                <a:gridCol w="1343423">
                  <a:extLst>
                    <a:ext uri="{9D8B030D-6E8A-4147-A177-3AD203B41FA5}">
                      <a16:colId xmlns:a16="http://schemas.microsoft.com/office/drawing/2014/main" val="20002"/>
                    </a:ext>
                  </a:extLst>
                </a:gridCol>
                <a:gridCol w="1464697">
                  <a:extLst>
                    <a:ext uri="{9D8B030D-6E8A-4147-A177-3AD203B41FA5}">
                      <a16:colId xmlns:a16="http://schemas.microsoft.com/office/drawing/2014/main" val="20003"/>
                    </a:ext>
                  </a:extLst>
                </a:gridCol>
                <a:gridCol w="1454406">
                  <a:extLst>
                    <a:ext uri="{9D8B030D-6E8A-4147-A177-3AD203B41FA5}">
                      <a16:colId xmlns:a16="http://schemas.microsoft.com/office/drawing/2014/main" val="20004"/>
                    </a:ext>
                  </a:extLst>
                </a:gridCol>
                <a:gridCol w="1110749">
                  <a:extLst>
                    <a:ext uri="{9D8B030D-6E8A-4147-A177-3AD203B41FA5}">
                      <a16:colId xmlns:a16="http://schemas.microsoft.com/office/drawing/2014/main" val="20005"/>
                    </a:ext>
                  </a:extLst>
                </a:gridCol>
              </a:tblGrid>
              <a:tr h="648001">
                <a:tc>
                  <a:txBody>
                    <a:bodyPr/>
                    <a:lstStyle/>
                    <a:p>
                      <a:pPr>
                        <a:lnSpc>
                          <a:spcPct val="115000"/>
                        </a:lnSpc>
                      </a:pPr>
                      <a:r>
                        <a:rPr lang="en-IN" sz="700" noProof="0" dirty="0">
                          <a:effectLst/>
                          <a:latin typeface="Calibri" panose="020F0502020204030204" pitchFamily="34" charset="0"/>
                          <a:cs typeface="Arial" panose="020B0604020202020204" pitchFamily="34" charset="0"/>
                        </a:rPr>
                        <a:t>From                                To</a:t>
                      </a: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A</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Executive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B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Standing committees (ID, PSE as key drivers)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C</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IEA Network and associated 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Universities</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E</a:t>
                      </a:r>
                    </a:p>
                    <a:p>
                      <a:pPr algn="just">
                        <a:lnSpc>
                          <a:spcPct val="115000"/>
                        </a:lnSpc>
                        <a:spcAft>
                          <a:spcPts val="1000"/>
                        </a:spcAft>
                      </a:pPr>
                      <a:r>
                        <a:rPr lang="en-IN" sz="900" b="1" noProof="0" dirty="0">
                          <a:effectLst/>
                          <a:latin typeface="Calibri" panose="020F0502020204030204" pitchFamily="34" charset="0"/>
                          <a:ea typeface="Calibri" panose="020F0502020204030204" pitchFamily="34" charset="0"/>
                          <a:cs typeface="Arial" panose="020B0604020202020204" pitchFamily="34" charset="0"/>
                        </a:rPr>
                        <a:t>External stakeholders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408369">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A</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Executive</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pPr>
                      <a:r>
                        <a:rPr lang="en-IN" sz="900" noProof="0" dirty="0">
                          <a:effectLst/>
                          <a:latin typeface="Calibri" panose="020F0502020204030204" pitchFamily="34" charset="0"/>
                          <a:cs typeface="Arial" panose="020B0604020202020204" pitchFamily="34" charset="0"/>
                        </a:rPr>
                        <a:t>Project oversight</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Facilitation of project with ACED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Identify potential growth areas</a:t>
                      </a:r>
                    </a:p>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the access to relevant stakeholders (including universities, government officials, etc)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Facilitation of programme development</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Identify demands (i.e. value-added topics and needs) within Asia</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External stakeholders need for stakeholder group D to implement workshop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1"/>
                  </a:ext>
                </a:extLst>
              </a:tr>
              <a:tr h="676568">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B</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ID, PSE</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Guidance on IEA core competencies and relevance to local context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Promotes IEA Education programme value add and needs </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just">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Oversight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marL="0" marR="0" lvl="0" indent="0" algn="l" defTabSz="685800" rtl="0" eaLnBrk="1" fontAlgn="auto" latinLnBrk="0" hangingPunct="1">
                        <a:lnSpc>
                          <a:spcPct val="100000"/>
                        </a:lnSpc>
                        <a:spcBef>
                          <a:spcPts val="0"/>
                        </a:spcBef>
                        <a:spcAft>
                          <a:spcPts val="1000"/>
                        </a:spcAft>
                        <a:buClrTx/>
                        <a:buSzTx/>
                        <a:buFontTx/>
                        <a:buNone/>
                        <a:tabLst/>
                        <a:defRPr/>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Identify stakeholders</a:t>
                      </a:r>
                    </a:p>
                    <a:p>
                      <a:pPr marL="0" marR="0" lvl="0" indent="0" algn="l" defTabSz="685800" rtl="0" eaLnBrk="1" fontAlgn="auto" latinLnBrk="0" hangingPunct="1">
                        <a:lnSpc>
                          <a:spcPct val="100000"/>
                        </a:lnSpc>
                        <a:spcBef>
                          <a:spcPts val="0"/>
                        </a:spcBef>
                        <a:spcAft>
                          <a:spcPts val="1000"/>
                        </a:spcAft>
                        <a:buClrTx/>
                        <a:buSzTx/>
                        <a:buFontTx/>
                        <a:buNone/>
                        <a:tabLst/>
                        <a:defRPr/>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Programme implementation</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needs and barriers identified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2"/>
                  </a:ext>
                </a:extLst>
              </a:tr>
              <a:tr h="743938">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C</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IEA Networks/Societies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1000"/>
                        </a:spcAft>
                      </a:pPr>
                      <a:r>
                        <a:rPr lang="en-IN" sz="900" noProof="0" dirty="0">
                          <a:effectLst/>
                          <a:latin typeface="Calibri" panose="020F0502020204030204" pitchFamily="34" charset="0"/>
                          <a:ea typeface="Calibri" panose="020F0502020204030204" pitchFamily="34" charset="0"/>
                          <a:cs typeface="Arial" panose="020B0604020202020204" pitchFamily="34" charset="0"/>
                        </a:rPr>
                        <a:t>Curriculum development that is contextually relevant but focused on systemic nature of HFE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Coordinate regional education programme development</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marL="0" marR="0" lvl="0" indent="0" algn="l" defTabSz="685800" rtl="0" eaLnBrk="1" fontAlgn="auto" latinLnBrk="0" hangingPunct="1">
                        <a:lnSpc>
                          <a:spcPct val="100000"/>
                        </a:lnSpc>
                        <a:spcBef>
                          <a:spcPts val="0"/>
                        </a:spcBef>
                        <a:spcAft>
                          <a:spcPts val="1000"/>
                        </a:spcAft>
                        <a:buClrTx/>
                        <a:buSzTx/>
                        <a:buFontTx/>
                        <a:buNone/>
                        <a:tabLst/>
                        <a:defRPr/>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for curriculum development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CPR work to disseminate information to 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3"/>
                  </a:ext>
                </a:extLst>
              </a:tr>
              <a:tr h="490560">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Universities</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Identification of local needs and stakeholders for curriculum development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Stand alone course covering IEA Core Competencies</a:t>
                      </a:r>
                      <a:endParaRPr lang="en-IN" sz="400" noProof="0" dirty="0">
                        <a:effectLst/>
                        <a:latin typeface="Lato" panose="020F0502020204030203" pitchFamily="34" charset="0"/>
                        <a:ea typeface="Lato" panose="020F0502020204030203" pitchFamily="34" charset="0"/>
                        <a:cs typeface="Lato" panose="020F0502020204030203"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Members of TCs from F/S or A/S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4"/>
                  </a:ext>
                </a:extLst>
              </a:tr>
              <a:tr h="490263">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E</a:t>
                      </a: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External stakeholders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Identification of local needs: Constraints and affordances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Key stakeholders for programme implementation</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extLst>
                  <a:ext uri="{0D108BD9-81ED-4DB2-BD59-A6C34878D82A}">
                    <a16:rowId xmlns:a16="http://schemas.microsoft.com/office/drawing/2014/main" val="10005"/>
                  </a:ext>
                </a:extLst>
              </a:tr>
            </a:tbl>
          </a:graphicData>
        </a:graphic>
      </p:graphicFrame>
      <p:cxnSp>
        <p:nvCxnSpPr>
          <p:cNvPr id="11" name="Straight Arrow Connector 10">
            <a:extLst>
              <a:ext uri="{FF2B5EF4-FFF2-40B4-BE49-F238E27FC236}">
                <a16:creationId xmlns:a16="http://schemas.microsoft.com/office/drawing/2014/main" id="{663A2D2D-9E36-50F8-F6DE-B740197FCE51}"/>
              </a:ext>
            </a:extLst>
          </p:cNvPr>
          <p:cNvCxnSpPr>
            <a:cxnSpLocks/>
          </p:cNvCxnSpPr>
          <p:nvPr/>
        </p:nvCxnSpPr>
        <p:spPr>
          <a:xfrm flipH="1">
            <a:off x="2765425" y="660400"/>
            <a:ext cx="5494338"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ED38A23E-B0B1-5D54-C8F5-A8E1C4726467}"/>
              </a:ext>
            </a:extLst>
          </p:cNvPr>
          <p:cNvCxnSpPr>
            <a:cxnSpLocks/>
          </p:cNvCxnSpPr>
          <p:nvPr/>
        </p:nvCxnSpPr>
        <p:spPr>
          <a:xfrm>
            <a:off x="1736725" y="1203325"/>
            <a:ext cx="0" cy="272891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re 1">
            <a:extLst>
              <a:ext uri="{FF2B5EF4-FFF2-40B4-BE49-F238E27FC236}">
                <a16:creationId xmlns:a16="http://schemas.microsoft.com/office/drawing/2014/main" id="{E8236489-18FA-7411-2D55-F065809F72BD}"/>
              </a:ext>
            </a:extLst>
          </p:cNvPr>
          <p:cNvSpPr>
            <a:spLocks noGrp="1" noChangeArrowheads="1"/>
          </p:cNvSpPr>
          <p:nvPr>
            <p:ph type="title"/>
          </p:nvPr>
        </p:nvSpPr>
        <p:spPr>
          <a:xfrm>
            <a:off x="936625" y="-225425"/>
            <a:ext cx="6932613" cy="1104900"/>
          </a:xfrm>
        </p:spPr>
        <p:txBody>
          <a:bodyPr/>
          <a:lstStyle/>
          <a:p>
            <a:pPr algn="ctr" eaLnBrk="1" hangingPunct="1"/>
            <a:r>
              <a:rPr lang="en-IN" sz="2800" noProof="0" dirty="0"/>
              <a:t>HFE Training programme for Vietnam</a:t>
            </a:r>
          </a:p>
        </p:txBody>
      </p:sp>
      <p:sp>
        <p:nvSpPr>
          <p:cNvPr id="3" name="Espace réservé du texte 2">
            <a:extLst>
              <a:ext uri="{FF2B5EF4-FFF2-40B4-BE49-F238E27FC236}">
                <a16:creationId xmlns:a16="http://schemas.microsoft.com/office/drawing/2014/main" id="{97E1234D-3C07-BA9C-9DDA-AD792E5BF311}"/>
              </a:ext>
            </a:extLst>
          </p:cNvPr>
          <p:cNvSpPr>
            <a:spLocks noGrp="1"/>
          </p:cNvSpPr>
          <p:nvPr>
            <p:ph type="body" idx="1"/>
          </p:nvPr>
        </p:nvSpPr>
        <p:spPr>
          <a:xfrm>
            <a:off x="661988" y="604838"/>
            <a:ext cx="3868737" cy="369887"/>
          </a:xfrm>
          <a:solidFill>
            <a:schemeClr val="accent2">
              <a:lumMod val="40000"/>
              <a:lumOff val="60000"/>
            </a:schemeClr>
          </a:solidFill>
        </p:spPr>
        <p:txBody>
          <a:bodyPr/>
          <a:lstStyle/>
          <a:p>
            <a:pPr eaLnBrk="1" hangingPunct="1">
              <a:defRPr/>
            </a:pPr>
            <a:r>
              <a:rPr lang="en-IN" noProof="0" dirty="0"/>
              <a:t>Value-add</a:t>
            </a:r>
          </a:p>
        </p:txBody>
      </p:sp>
      <p:sp>
        <p:nvSpPr>
          <p:cNvPr id="10" name="コンテンツ プレースホルダー 3">
            <a:extLst>
              <a:ext uri="{FF2B5EF4-FFF2-40B4-BE49-F238E27FC236}">
                <a16:creationId xmlns:a16="http://schemas.microsoft.com/office/drawing/2014/main" id="{713F20DF-34A6-F206-81E9-436C0B7464BD}"/>
              </a:ext>
            </a:extLst>
          </p:cNvPr>
          <p:cNvSpPr>
            <a:spLocks noGrp="1"/>
          </p:cNvSpPr>
          <p:nvPr>
            <p:ph sz="half" idx="2"/>
          </p:nvPr>
        </p:nvSpPr>
        <p:spPr>
          <a:xfrm>
            <a:off x="646113" y="1014413"/>
            <a:ext cx="3868737" cy="1784350"/>
          </a:xfrm>
          <a:solidFill>
            <a:schemeClr val="accent2">
              <a:lumMod val="40000"/>
              <a:lumOff val="60000"/>
            </a:schemeClr>
          </a:solidFill>
        </p:spPr>
        <p:txBody>
          <a:bodyPr rtlCol="0">
            <a:normAutofit lnSpcReduction="10000"/>
          </a:bodyPr>
          <a:lstStyle/>
          <a:p>
            <a:pPr>
              <a:defRPr/>
            </a:pPr>
            <a:r>
              <a:rPr lang="en-IN" sz="1200" noProof="0" dirty="0">
                <a:latin typeface="Verdana" panose="020B0604030504040204" pitchFamily="34" charset="0"/>
                <a:ea typeface="Verdana" panose="020B0604030504040204" pitchFamily="34" charset="0"/>
              </a:rPr>
              <a:t>Vietnam has significant HFE expertise, but the programmes carried out are not in accordance with the concepts of High Quality HFE.</a:t>
            </a:r>
          </a:p>
          <a:p>
            <a:pPr>
              <a:defRPr/>
            </a:pPr>
            <a:r>
              <a:rPr lang="en-IN" sz="1200" noProof="0" dirty="0">
                <a:latin typeface="Verdana" panose="020B0604030504040204" pitchFamily="34" charset="0"/>
                <a:ea typeface="Verdana" panose="020B0604030504040204" pitchFamily="34" charset="0"/>
              </a:rPr>
              <a:t>Training the trainers is a high-level project of the IEA with which this project is aligned</a:t>
            </a:r>
          </a:p>
          <a:p>
            <a:pPr>
              <a:defRPr/>
            </a:pPr>
            <a:r>
              <a:rPr lang="en-IN" sz="1200" noProof="0" dirty="0">
                <a:latin typeface="Verdana" panose="020B0604030504040204" pitchFamily="34" charset="0"/>
                <a:ea typeface="Verdana" panose="020B0604030504040204" pitchFamily="34" charset="0"/>
              </a:rPr>
              <a:t>Creation of the programme is likely to lead to the formation of a Vietnamese Human Factors and Ergonomics Society, and its entry into the ACED and IEA..</a:t>
            </a:r>
          </a:p>
          <a:p>
            <a:pPr marL="0" indent="0" eaLnBrk="1" fontAlgn="auto" hangingPunct="1">
              <a:spcAft>
                <a:spcPts val="0"/>
              </a:spcAft>
              <a:buFont typeface="Arial" panose="020B0604020202020204" pitchFamily="34" charset="0"/>
              <a:buNone/>
              <a:defRPr/>
            </a:pPr>
            <a:endParaRPr lang="en-IN" sz="1200" noProof="0" dirty="0">
              <a:solidFill>
                <a:srgbClr val="666666"/>
              </a:solidFill>
              <a:latin typeface="Verdana" panose="020B0604030504040204" pitchFamily="34" charset="0"/>
              <a:ea typeface="Verdana" panose="020B0604030504040204" pitchFamily="34" charset="0"/>
            </a:endParaRPr>
          </a:p>
          <a:p>
            <a:pPr marL="0" indent="0" algn="just" eaLnBrk="1" fontAlgn="auto" hangingPunct="1">
              <a:spcBef>
                <a:spcPts val="0"/>
              </a:spcBef>
              <a:spcAft>
                <a:spcPts val="0"/>
              </a:spcAft>
              <a:buFont typeface="Arial" panose="020B0604020202020204" pitchFamily="34" charset="0"/>
              <a:buNone/>
              <a:defRPr/>
            </a:pPr>
            <a:endParaRPr lang="en-IN" sz="1200" noProof="0" dirty="0">
              <a:latin typeface="Verdana" panose="020B0604030504040204" pitchFamily="34" charset="0"/>
            </a:endParaRPr>
          </a:p>
        </p:txBody>
      </p:sp>
      <p:sp>
        <p:nvSpPr>
          <p:cNvPr id="18437" name="Espace réservé du texte 3">
            <a:extLst>
              <a:ext uri="{FF2B5EF4-FFF2-40B4-BE49-F238E27FC236}">
                <a16:creationId xmlns:a16="http://schemas.microsoft.com/office/drawing/2014/main" id="{7C7B81F5-A326-76EB-B0E8-435F4DF8AA2C}"/>
              </a:ext>
            </a:extLst>
          </p:cNvPr>
          <p:cNvSpPr>
            <a:spLocks noGrp="1" noChangeArrowheads="1"/>
          </p:cNvSpPr>
          <p:nvPr>
            <p:ph type="body" sz="quarter" idx="3"/>
          </p:nvPr>
        </p:nvSpPr>
        <p:spPr>
          <a:xfrm>
            <a:off x="4641850" y="604838"/>
            <a:ext cx="4316413" cy="392112"/>
          </a:xfrm>
          <a:solidFill>
            <a:srgbClr val="66FF99"/>
          </a:solidFill>
        </p:spPr>
        <p:txBody>
          <a:bodyPr/>
          <a:lstStyle/>
          <a:p>
            <a:pPr eaLnBrk="1" hangingPunct="1"/>
            <a:r>
              <a:rPr lang="en-IN" noProof="0" dirty="0"/>
              <a:t>Alignment with IEA Goals</a:t>
            </a:r>
            <a:endParaRPr lang="en-IN" noProof="0" dirty="0">
              <a:ea typeface="メイリオ" panose="020B0604030504040204" pitchFamily="34" charset="-128"/>
            </a:endParaRPr>
          </a:p>
        </p:txBody>
      </p:sp>
      <p:sp>
        <p:nvSpPr>
          <p:cNvPr id="18438" name="Espace réservé du contenu 4">
            <a:extLst>
              <a:ext uri="{FF2B5EF4-FFF2-40B4-BE49-F238E27FC236}">
                <a16:creationId xmlns:a16="http://schemas.microsoft.com/office/drawing/2014/main" id="{2247416B-785D-23F9-8BE0-56F7A2533FB4}"/>
              </a:ext>
            </a:extLst>
          </p:cNvPr>
          <p:cNvSpPr>
            <a:spLocks noGrp="1" noChangeArrowheads="1"/>
          </p:cNvSpPr>
          <p:nvPr>
            <p:ph sz="quarter" idx="4"/>
          </p:nvPr>
        </p:nvSpPr>
        <p:spPr>
          <a:xfrm>
            <a:off x="4645025" y="1028700"/>
            <a:ext cx="4316413" cy="1784350"/>
          </a:xfrm>
          <a:solidFill>
            <a:srgbClr val="66FF99"/>
          </a:solidFill>
        </p:spPr>
        <p:txBody>
          <a:bodyPr/>
          <a:lstStyle/>
          <a:p>
            <a:pPr eaLnBrk="1" hangingPunct="1"/>
            <a:r>
              <a:rPr lang="en-IN" sz="1100" noProof="0" dirty="0">
                <a:latin typeface="Verdana" panose="020B0604030504040204" pitchFamily="34" charset="0"/>
                <a:ea typeface="メイリオ" panose="020B0604030504040204" pitchFamily="34" charset="-128"/>
              </a:rPr>
              <a:t>Increase stakeholder engagement (Policy 1)</a:t>
            </a:r>
          </a:p>
          <a:p>
            <a:pPr eaLnBrk="1" hangingPunct="1"/>
            <a:r>
              <a:rPr lang="en-IN" sz="1100" noProof="0" dirty="0">
                <a:latin typeface="Verdana" panose="020B0604030504040204" pitchFamily="34" charset="0"/>
                <a:ea typeface="メイリオ" panose="020B0604030504040204" pitchFamily="34" charset="-128"/>
              </a:rPr>
              <a:t>Reinforce collaboration within the regional HFE network (ACED) (Policy 2)</a:t>
            </a:r>
          </a:p>
          <a:p>
            <a:pPr eaLnBrk="1" hangingPunct="1"/>
            <a:r>
              <a:rPr lang="en-IN" sz="1100" noProof="0" dirty="0">
                <a:latin typeface="Verdana" panose="020B0604030504040204" pitchFamily="34" charset="0"/>
                <a:ea typeface="メイリオ" panose="020B0604030504040204" pitchFamily="34" charset="-128"/>
              </a:rPr>
              <a:t>Contribute to the development of science and practice of HFE in the region (Policy 3)</a:t>
            </a:r>
          </a:p>
          <a:p>
            <a:pPr eaLnBrk="1" hangingPunct="1"/>
            <a:r>
              <a:rPr lang="en-IN" sz="1100" noProof="0" dirty="0">
                <a:latin typeface="Verdana" panose="020B0604030504040204" pitchFamily="34" charset="0"/>
                <a:ea typeface="メイリオ" panose="020B0604030504040204" pitchFamily="34" charset="-128"/>
              </a:rPr>
              <a:t>To enhance the contribution IEA in promoting HFE Education (Policy 4)</a:t>
            </a:r>
          </a:p>
          <a:p>
            <a:pPr eaLnBrk="1" hangingPunct="1"/>
            <a:r>
              <a:rPr lang="en-IN" sz="1100" noProof="0" dirty="0">
                <a:latin typeface="Verdana" panose="020B0604030504040204" pitchFamily="34" charset="0"/>
                <a:ea typeface="メイリオ" panose="020B0604030504040204" pitchFamily="34" charset="-128"/>
              </a:rPr>
              <a:t>Maintain a future focus for the development of HFE in the Asia region (Policy 7) </a:t>
            </a:r>
            <a:endParaRPr lang="en-IN" sz="1100" noProof="0" dirty="0">
              <a:ea typeface="メイリオ" panose="020B0604030504040204" pitchFamily="34" charset="-128"/>
            </a:endParaRPr>
          </a:p>
        </p:txBody>
      </p:sp>
      <p:sp>
        <p:nvSpPr>
          <p:cNvPr id="18439" name="Espace réservé du texte 2">
            <a:extLst>
              <a:ext uri="{FF2B5EF4-FFF2-40B4-BE49-F238E27FC236}">
                <a16:creationId xmlns:a16="http://schemas.microsoft.com/office/drawing/2014/main" id="{52FE5C07-88EB-716A-3E51-438BA1D4338A}"/>
              </a:ext>
            </a:extLst>
          </p:cNvPr>
          <p:cNvSpPr txBox="1">
            <a:spLocks noChangeArrowheads="1"/>
          </p:cNvSpPr>
          <p:nvPr/>
        </p:nvSpPr>
        <p:spPr bwMode="auto">
          <a:xfrm>
            <a:off x="661988" y="2933700"/>
            <a:ext cx="3868737" cy="417513"/>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1800" b="1" noProof="0" dirty="0"/>
              <a:t>Stakeholder Needs to be met</a:t>
            </a:r>
          </a:p>
        </p:txBody>
      </p:sp>
      <p:sp>
        <p:nvSpPr>
          <p:cNvPr id="6152" name="コンテンツ プレースホルダー 3">
            <a:extLst>
              <a:ext uri="{FF2B5EF4-FFF2-40B4-BE49-F238E27FC236}">
                <a16:creationId xmlns:a16="http://schemas.microsoft.com/office/drawing/2014/main" id="{9F6371E5-17C4-4268-0E26-C66F631CEAFF}"/>
              </a:ext>
            </a:extLst>
          </p:cNvPr>
          <p:cNvSpPr txBox="1">
            <a:spLocks noChangeArrowheads="1"/>
          </p:cNvSpPr>
          <p:nvPr/>
        </p:nvSpPr>
        <p:spPr bwMode="auto">
          <a:xfrm>
            <a:off x="633413" y="3389313"/>
            <a:ext cx="3868737" cy="1311275"/>
          </a:xfrm>
          <a:prstGeom prst="rect">
            <a:avLst/>
          </a:prstGeom>
          <a:solidFill>
            <a:srgbClr val="DAD454"/>
          </a:solidFill>
          <a:ln>
            <a:noFill/>
          </a:ln>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marL="285750" indent="-285750">
              <a:spcBef>
                <a:spcPts val="300"/>
              </a:spcBef>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Need for trained HFE personnel as faculty for HFE programmes</a:t>
            </a:r>
          </a:p>
          <a:p>
            <a:pPr marL="285750" indent="-285750">
              <a:spcBef>
                <a:spcPts val="300"/>
              </a:spcBef>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Creation of a pool of qualified HFE personnel for industry</a:t>
            </a:r>
          </a:p>
          <a:p>
            <a:pPr marL="285750" indent="-285750">
              <a:spcBef>
                <a:spcPts val="300"/>
              </a:spcBef>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Access to regional HFE networks (ACED) and global networks (IEA)</a:t>
            </a:r>
            <a:endParaRPr lang="en-IN" sz="1600" noProof="0" dirty="0">
              <a:latin typeface="Verdana" panose="020B0604030504040204" pitchFamily="34" charset="0"/>
            </a:endParaRPr>
          </a:p>
        </p:txBody>
      </p:sp>
      <p:sp>
        <p:nvSpPr>
          <p:cNvPr id="18441" name="Espace réservé du texte 3">
            <a:extLst>
              <a:ext uri="{FF2B5EF4-FFF2-40B4-BE49-F238E27FC236}">
                <a16:creationId xmlns:a16="http://schemas.microsoft.com/office/drawing/2014/main" id="{8D9B584F-FD12-4B89-7B48-EE8B8134A32F}"/>
              </a:ext>
            </a:extLst>
          </p:cNvPr>
          <p:cNvSpPr txBox="1">
            <a:spLocks noChangeArrowheads="1"/>
          </p:cNvSpPr>
          <p:nvPr/>
        </p:nvSpPr>
        <p:spPr bwMode="auto">
          <a:xfrm>
            <a:off x="4641850" y="2962275"/>
            <a:ext cx="4316413" cy="403225"/>
          </a:xfrm>
          <a:prstGeom prst="rect">
            <a:avLst/>
          </a:prstGeom>
          <a:solidFill>
            <a:srgbClr val="79D9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lnSpc>
                <a:spcPct val="100000"/>
              </a:lnSpc>
              <a:spcBef>
                <a:spcPct val="0"/>
              </a:spcBef>
              <a:buFont typeface="Arial" panose="020B0604020202020204" pitchFamily="34" charset="0"/>
              <a:buNone/>
            </a:pPr>
            <a:r>
              <a:rPr lang="en-IN" sz="1800" b="1" noProof="0" dirty="0"/>
              <a:t>Project outline including status </a:t>
            </a:r>
          </a:p>
        </p:txBody>
      </p:sp>
      <p:sp>
        <p:nvSpPr>
          <p:cNvPr id="12298" name="Espace réservé du contenu 4">
            <a:extLst>
              <a:ext uri="{FF2B5EF4-FFF2-40B4-BE49-F238E27FC236}">
                <a16:creationId xmlns:a16="http://schemas.microsoft.com/office/drawing/2014/main" id="{8E20F783-3F40-EFEC-764E-F4C85BF4E6C4}"/>
              </a:ext>
            </a:extLst>
          </p:cNvPr>
          <p:cNvSpPr txBox="1">
            <a:spLocks noChangeArrowheads="1"/>
          </p:cNvSpPr>
          <p:nvPr/>
        </p:nvSpPr>
        <p:spPr bwMode="auto">
          <a:xfrm>
            <a:off x="4641850" y="3403601"/>
            <a:ext cx="4319244" cy="1311275"/>
          </a:xfrm>
          <a:prstGeom prst="rect">
            <a:avLst/>
          </a:prstGeom>
          <a:solidFill>
            <a:srgbClr val="79D9D7"/>
          </a:solidFill>
          <a:ln>
            <a:noFill/>
          </a:ln>
        </p:spPr>
        <p:txBody>
          <a:bodyPr/>
          <a:lstStyle>
            <a:lvl1pPr marL="171450" indent="-171450"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spcBef>
                <a:spcPct val="0"/>
              </a:spcBef>
              <a:defRPr/>
            </a:pPr>
            <a:r>
              <a:rPr lang="en-IN" sz="1100" b="1" noProof="0" dirty="0">
                <a:highlight>
                  <a:srgbClr val="00FF00"/>
                </a:highlight>
                <a:latin typeface="Verdana" panose="020B0604030504040204" pitchFamily="34" charset="0"/>
              </a:rPr>
              <a:t>Knowledge of HFE activities and status in Vietnam</a:t>
            </a:r>
          </a:p>
          <a:p>
            <a:pPr eaLnBrk="1" hangingPunct="1">
              <a:spcBef>
                <a:spcPct val="0"/>
              </a:spcBef>
              <a:defRPr/>
            </a:pPr>
            <a:r>
              <a:rPr lang="en-IN" sz="1100" b="1" noProof="0" dirty="0">
                <a:highlight>
                  <a:srgbClr val="00FF00"/>
                </a:highlight>
                <a:latin typeface="Verdana" panose="020B0604030504040204" pitchFamily="34" charset="0"/>
              </a:rPr>
              <a:t>Exploration and understanding of needs and demands.</a:t>
            </a:r>
          </a:p>
          <a:p>
            <a:pPr eaLnBrk="1" hangingPunct="1">
              <a:spcBef>
                <a:spcPct val="0"/>
              </a:spcBef>
              <a:defRPr/>
            </a:pPr>
            <a:r>
              <a:rPr lang="en-IN" sz="1100" b="1" noProof="0" dirty="0">
                <a:highlight>
                  <a:srgbClr val="FFFF00"/>
                </a:highlight>
                <a:latin typeface="Verdana" panose="020B0604030504040204" pitchFamily="34" charset="0"/>
              </a:rPr>
              <a:t>Finalizing the details of Training Programme(s) – virtual and physical. </a:t>
            </a:r>
            <a:r>
              <a:rPr lang="en-IN" sz="1100" noProof="0" dirty="0">
                <a:highlight>
                  <a:srgbClr val="FFFF00"/>
                </a:highlight>
                <a:latin typeface="Verdana" panose="020B0604030504040204" pitchFamily="34" charset="0"/>
              </a:rPr>
              <a:t>Conference in May 2027</a:t>
            </a:r>
          </a:p>
          <a:p>
            <a:pPr eaLnBrk="1" hangingPunct="1">
              <a:spcBef>
                <a:spcPct val="0"/>
              </a:spcBef>
              <a:defRPr/>
            </a:pPr>
            <a:r>
              <a:rPr lang="en-IN" sz="1100" noProof="0" dirty="0">
                <a:latin typeface="Verdana" panose="020B0604030504040204" pitchFamily="34" charset="0"/>
              </a:rPr>
              <a:t>Creation of a Vietnamese Human Factors and Ergonomics Society, and its induction into ACED and IEA</a:t>
            </a:r>
          </a:p>
        </p:txBody>
      </p:sp>
      <p:sp>
        <p:nvSpPr>
          <p:cNvPr id="2" name="TextBox 1">
            <a:extLst>
              <a:ext uri="{FF2B5EF4-FFF2-40B4-BE49-F238E27FC236}">
                <a16:creationId xmlns:a16="http://schemas.microsoft.com/office/drawing/2014/main" id="{3A3DA877-3AD7-CF6C-C106-0BB0CE140FCF}"/>
              </a:ext>
            </a:extLst>
          </p:cNvPr>
          <p:cNvSpPr txBox="1"/>
          <p:nvPr/>
        </p:nvSpPr>
        <p:spPr>
          <a:xfrm>
            <a:off x="633413" y="4456113"/>
            <a:ext cx="3868737" cy="307975"/>
          </a:xfrm>
          <a:prstGeom prst="rect">
            <a:avLst/>
          </a:prstGeom>
          <a:solidFill>
            <a:schemeClr val="bg1">
              <a:lumMod val="75000"/>
            </a:schemeClr>
          </a:solidFill>
        </p:spPr>
        <p:txBody>
          <a:bodyPr>
            <a:spAutoFit/>
          </a:bodyPr>
          <a:lstStyle/>
          <a:p>
            <a:pPr algn="ctr">
              <a:defRPr/>
            </a:pPr>
            <a:r>
              <a:rPr lang="en-IN" sz="1400" b="1" noProof="0" dirty="0">
                <a:solidFill>
                  <a:srgbClr val="FF0000"/>
                </a:solidFill>
              </a:rPr>
              <a:t>This project is continued from the previous term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463C3D3B-FB5D-977B-3A20-874988B9B7D4}"/>
              </a:ext>
            </a:extLst>
          </p:cNvPr>
          <p:cNvSpPr>
            <a:spLocks noGrp="1"/>
          </p:cNvSpPr>
          <p:nvPr>
            <p:ph type="title"/>
          </p:nvPr>
        </p:nvSpPr>
        <p:spPr>
          <a:xfrm>
            <a:off x="628650" y="-223838"/>
            <a:ext cx="7886700" cy="790576"/>
          </a:xfrm>
        </p:spPr>
        <p:txBody>
          <a:bodyPr rtlCol="0">
            <a:normAutofit fontScale="90000"/>
          </a:bodyPr>
          <a:lstStyle/>
          <a:p>
            <a:pPr algn="ctr" eaLnBrk="1" fontAlgn="auto" hangingPunct="1">
              <a:spcAft>
                <a:spcPts val="0"/>
              </a:spcAft>
              <a:defRPr/>
            </a:pPr>
            <a:r>
              <a:rPr lang="en-IN" sz="2800" noProof="0" dirty="0">
                <a:solidFill>
                  <a:schemeClr val="tx1">
                    <a:lumMod val="75000"/>
                    <a:lumOff val="25000"/>
                  </a:schemeClr>
                </a:solidFill>
              </a:rPr>
              <a:t>What stakeholders are involved in project &amp; how?</a:t>
            </a:r>
          </a:p>
        </p:txBody>
      </p:sp>
      <p:graphicFrame>
        <p:nvGraphicFramePr>
          <p:cNvPr id="5" name="Table 4">
            <a:extLst>
              <a:ext uri="{FF2B5EF4-FFF2-40B4-BE49-F238E27FC236}">
                <a16:creationId xmlns:a16="http://schemas.microsoft.com/office/drawing/2014/main" id="{BB9B7789-B982-45E3-1208-0185C08618C3}"/>
              </a:ext>
            </a:extLst>
          </p:cNvPr>
          <p:cNvGraphicFramePr>
            <a:graphicFrameLocks noGrp="1"/>
          </p:cNvGraphicFramePr>
          <p:nvPr>
            <p:extLst>
              <p:ext uri="{D42A27DB-BD31-4B8C-83A1-F6EECF244321}">
                <p14:modId xmlns:p14="http://schemas.microsoft.com/office/powerpoint/2010/main" val="572499006"/>
              </p:ext>
            </p:extLst>
          </p:nvPr>
        </p:nvGraphicFramePr>
        <p:xfrm>
          <a:off x="501651" y="311150"/>
          <a:ext cx="8269488" cy="4482441"/>
        </p:xfrm>
        <a:graphic>
          <a:graphicData uri="http://schemas.openxmlformats.org/drawingml/2006/table">
            <a:tbl>
              <a:tblPr firstRow="1" firstCol="1" bandRow="1">
                <a:tableStyleId>{69012ECD-51FC-41F1-AA8D-1B2483CD663E}</a:tableStyleId>
              </a:tblPr>
              <a:tblGrid>
                <a:gridCol w="1032676">
                  <a:extLst>
                    <a:ext uri="{9D8B030D-6E8A-4147-A177-3AD203B41FA5}">
                      <a16:colId xmlns:a16="http://schemas.microsoft.com/office/drawing/2014/main" val="20000"/>
                    </a:ext>
                  </a:extLst>
                </a:gridCol>
                <a:gridCol w="3098643">
                  <a:extLst>
                    <a:ext uri="{9D8B030D-6E8A-4147-A177-3AD203B41FA5}">
                      <a16:colId xmlns:a16="http://schemas.microsoft.com/office/drawing/2014/main" val="20001"/>
                    </a:ext>
                  </a:extLst>
                </a:gridCol>
                <a:gridCol w="2611580">
                  <a:extLst>
                    <a:ext uri="{9D8B030D-6E8A-4147-A177-3AD203B41FA5}">
                      <a16:colId xmlns:a16="http://schemas.microsoft.com/office/drawing/2014/main" val="20002"/>
                    </a:ext>
                  </a:extLst>
                </a:gridCol>
                <a:gridCol w="1526589">
                  <a:extLst>
                    <a:ext uri="{9D8B030D-6E8A-4147-A177-3AD203B41FA5}">
                      <a16:colId xmlns:a16="http://schemas.microsoft.com/office/drawing/2014/main" val="20003"/>
                    </a:ext>
                  </a:extLst>
                </a:gridCol>
              </a:tblGrid>
              <a:tr h="438126">
                <a:tc>
                  <a:txBody>
                    <a:bodyPr/>
                    <a:lstStyle/>
                    <a:p>
                      <a:pPr algn="ctr">
                        <a:lnSpc>
                          <a:spcPct val="115000"/>
                        </a:lnSpc>
                        <a:spcAft>
                          <a:spcPts val="800"/>
                        </a:spcAft>
                      </a:pPr>
                      <a:r>
                        <a:rPr lang="en-IN" sz="1100" noProof="0" dirty="0">
                          <a:effectLst/>
                          <a:latin typeface="Lato" panose="020F0502020204030203" pitchFamily="34" charset="0"/>
                          <a:ea typeface="Lato" panose="020F0502020204030203" pitchFamily="34" charset="0"/>
                          <a:cs typeface="Lato" panose="020F0502020204030203" pitchFamily="34" charset="0"/>
                        </a:rPr>
                        <a:t>Group </a:t>
                      </a:r>
                      <a:r>
                        <a:rPr lang="en-IN" sz="1000" noProof="0" dirty="0">
                          <a:effectLst/>
                          <a:latin typeface="Lato" panose="020F0502020204030203" pitchFamily="34" charset="0"/>
                          <a:ea typeface="Lato" panose="020F0502020204030203" pitchFamily="34" charset="0"/>
                          <a:cs typeface="Lato" panose="020F0502020204030203" pitchFamily="34" charset="0"/>
                        </a:rPr>
                        <a:t>+ category*</a:t>
                      </a:r>
                    </a:p>
                  </a:txBody>
                  <a:tcPr marL="18980" marR="189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G</a:t>
                      </a:r>
                      <a:r>
                        <a:rPr lang="en-IN" sz="1100" noProof="0" dirty="0">
                          <a:effectLst/>
                          <a:latin typeface="Lato" panose="020F0502020204030203" pitchFamily="34" charset="0"/>
                          <a:ea typeface="Lato" panose="020F0502020204030203" pitchFamily="34" charset="0"/>
                          <a:cs typeface="Lato" panose="020F0502020204030203" pitchFamily="34" charset="0"/>
                        </a:rPr>
                        <a:t>roup’s</a:t>
                      </a:r>
                      <a:r>
                        <a:rPr lang="en-IN" sz="1000" noProof="0" dirty="0">
                          <a:effectLst/>
                          <a:latin typeface="Lato" panose="020F0502020204030203" pitchFamily="34" charset="0"/>
                          <a:ea typeface="Lato" panose="020F0502020204030203" pitchFamily="34" charset="0"/>
                          <a:cs typeface="Lato" panose="020F0502020204030203" pitchFamily="34" charset="0"/>
                        </a:rPr>
                        <a:t> role within Project</a:t>
                      </a:r>
                    </a:p>
                  </a:txBody>
                  <a:tcPr marL="18980" marR="189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100" noProof="0" dirty="0">
                          <a:effectLst/>
                          <a:latin typeface="Lato" panose="020F0502020204030203" pitchFamily="34" charset="0"/>
                          <a:ea typeface="Lato" panose="020F0502020204030203" pitchFamily="34" charset="0"/>
                          <a:cs typeface="Lato" panose="020F0502020204030203" pitchFamily="34" charset="0"/>
                        </a:rPr>
                        <a:t>Individual</a:t>
                      </a: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Individual’s role within project</a:t>
                      </a:r>
                    </a:p>
                  </a:txBody>
                  <a:tcPr marL="18980" marR="189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412691">
                <a:tc>
                  <a:txBody>
                    <a:bodyPr/>
                    <a:lstStyle/>
                    <a:p>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IEA Executive committee </a:t>
                      </a:r>
                      <a:r>
                        <a:rPr lang="en-IN" sz="900" b="1" i="1" noProof="0" dirty="0">
                          <a:solidFill>
                            <a:srgbClr val="FF0000"/>
                          </a:solidFill>
                          <a:effectLst/>
                          <a:latin typeface="Lato" panose="020F0502020204030203" pitchFamily="34" charset="0"/>
                          <a:ea typeface="Calibri" panose="020F0502020204030204" pitchFamily="34" charset="0"/>
                          <a:cs typeface="Times New Roman" panose="02020603050405020304" pitchFamily="18" charset="0"/>
                        </a:rPr>
                        <a:t>I</a:t>
                      </a:r>
                      <a:endParaRPr lang="en-IN" sz="10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Arial" panose="020B0604020202020204" pitchFamily="34" charset="0"/>
                        <a:buChar char="•"/>
                      </a:pPr>
                      <a:r>
                        <a:rPr kumimoji="1" lang="en-IN" sz="900" i="1" kern="1200" noProof="0" dirty="0">
                          <a:solidFill>
                            <a:schemeClr val="tx1"/>
                          </a:solidFill>
                          <a:effectLst/>
                          <a:latin typeface="+mn-lt"/>
                          <a:ea typeface="+mn-ea"/>
                          <a:cs typeface="+mn-cs"/>
                        </a:rPr>
                        <a:t>Project oversight</a:t>
                      </a:r>
                      <a:endParaRPr kumimoji="1" lang="en-IN" sz="900" kern="1200" noProof="0" dirty="0">
                        <a:solidFill>
                          <a:schemeClr val="tx1"/>
                        </a:solidFill>
                        <a:effectLst/>
                        <a:latin typeface="+mn-lt"/>
                        <a:ea typeface="+mn-ea"/>
                        <a:cs typeface="+mn-cs"/>
                      </a:endParaRPr>
                    </a:p>
                    <a:p>
                      <a:pPr marL="90488" indent="-90488">
                        <a:buFont typeface="Arial" panose="020B0604020202020204" pitchFamily="34" charset="0"/>
                        <a:buChar char="•"/>
                      </a:pPr>
                      <a:r>
                        <a:rPr kumimoji="1" lang="en-IN" sz="900" i="1" kern="1200" noProof="0" dirty="0">
                          <a:solidFill>
                            <a:schemeClr val="tx1"/>
                          </a:solidFill>
                          <a:effectLst/>
                          <a:latin typeface="+mn-lt"/>
                          <a:ea typeface="+mn-ea"/>
                          <a:cs typeface="+mn-cs"/>
                        </a:rPr>
                        <a:t>High level stakeholder engagement </a:t>
                      </a:r>
                      <a:endParaRPr lang="en-IN" sz="900" noProof="0" dirty="0">
                        <a:effectLst/>
                      </a:endParaRP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Jose Orlando Gomes </a:t>
                      </a: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Andrew Thatcher</a:t>
                      </a:r>
                    </a:p>
                    <a:p>
                      <a:pPr marL="179388" lvl="0" indent="-179388">
                        <a:buFont typeface="Symbol" panose="05050102010706020507" pitchFamily="18" charset="2"/>
                        <a:buChar char=""/>
                        <a:tabLst>
                          <a:tab pos="457200" algn="l"/>
                        </a:tabLst>
                      </a:pP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Wei Zhang </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Initiator (I)</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54714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10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 PSE and DP</a:t>
                      </a:r>
                      <a:endParaRPr lang="en-IN" sz="10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10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 E, A</a:t>
                      </a:r>
                    </a:p>
                  </a:txBody>
                  <a:tcPr marL="19050" marR="1905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Project facilitation together with ACED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Guidance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Facilitation of involvement of international faculty</a:t>
                      </a:r>
                      <a:endParaRPr lang="en-IN" sz="900" noProof="0" dirty="0">
                        <a:solidFill>
                          <a:srgbClr val="000000"/>
                        </a:solidFill>
                        <a:effectLst/>
                        <a:latin typeface="Lato" panose="020F0502020204030203" pitchFamily="34" charset="0"/>
                        <a:ea typeface="Lato" panose="020F0502020204030203" pitchFamily="34" charset="0"/>
                        <a:cs typeface="Lato" panose="020F0502020204030203" pitchFamily="34" charset="0"/>
                      </a:endParaRP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lvl="0" indent="-171450">
                        <a:buFont typeface="Arial" panose="020B0604020202020204" pitchFamily="34" charset="0"/>
                        <a:buChar char="•"/>
                      </a:pP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ID</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Anindya Ganguli, </a:t>
                      </a:r>
                      <a:r>
                        <a:rPr kumimoji="1" lang="en-IN" sz="900"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Liang Ma, Alma Maria Jennifer Gutierrez</a:t>
                      </a:r>
                    </a:p>
                    <a:p>
                      <a:pPr marL="171450" lvl="0" indent="-171450">
                        <a:buFont typeface="Arial" panose="020B0604020202020204" pitchFamily="34" charset="0"/>
                        <a:buChar char="•"/>
                      </a:pP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PSE</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Verena Nitsch</a:t>
                      </a:r>
                      <a:endParaRPr kumimoji="1" lang="en-IN" sz="900"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endParaRPr>
                    </a:p>
                    <a:p>
                      <a:pPr marL="171450" indent="-171450">
                        <a:buFont typeface="Arial" panose="020B0604020202020204" pitchFamily="34" charset="0"/>
                        <a:buChar char="•"/>
                      </a:pP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DP</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Wei Zhang </a:t>
                      </a:r>
                      <a:endParaRPr lang="en-IN" sz="900" u="none" noProof="0" dirty="0">
                        <a:solidFill>
                          <a:srgbClr val="000000"/>
                        </a:solidFill>
                        <a:effectLst/>
                        <a:latin typeface="Lato" panose="020F0502020204030203" pitchFamily="34" charset="0"/>
                        <a:ea typeface="Lato" panose="020F0502020204030203" pitchFamily="34" charset="0"/>
                        <a:cs typeface="Lato" panose="020F0502020204030203" pitchFamily="34"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Initiator (I)</a:t>
                      </a:r>
                    </a:p>
                    <a:p>
                      <a:pPr marL="0" marR="0" lvl="0" indent="0" algn="ctr" defTabSz="685800" rtl="0" eaLnBrk="1" fontAlgn="auto" latinLnBrk="0" hangingPunct="1">
                        <a:lnSpc>
                          <a:spcPct val="100000"/>
                        </a:lnSpc>
                        <a:spcBef>
                          <a:spcPts val="0"/>
                        </a:spcBef>
                        <a:spcAft>
                          <a:spcPts val="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(E)</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(A)</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48712">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ACED</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 E, A</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Regional project lead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Co-ordination of ACED and IEA meetings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Co-ordinate and participation in stakeholder and curriculum workshop</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Frederick Tey</a:t>
                      </a: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1" lang="en-IN" sz="900" kern="1200" dirty="0">
                          <a:solidFill>
                            <a:schemeClr val="tx1"/>
                          </a:solidFill>
                          <a:effectLst/>
                          <a:latin typeface="+mn-lt"/>
                          <a:ea typeface="+mn-ea"/>
                          <a:cs typeface="+mn-cs"/>
                        </a:rPr>
                        <a:t>Chris Su</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Anindya Ganguli </a:t>
                      </a:r>
                      <a:endParaRPr lang="en-IN" sz="900" u="none" noProof="0" dirty="0">
                        <a:solidFill>
                          <a:srgbClr val="000000"/>
                        </a:solidFill>
                        <a:effectLst/>
                        <a:latin typeface="Lato" panose="020F0502020204030203" pitchFamily="34" charset="0"/>
                        <a:ea typeface="Lato" panose="020F0502020204030203" pitchFamily="34" charset="0"/>
                        <a:cs typeface="Lato" panose="020F0502020204030203" pitchFamily="34"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Initiator (I)</a:t>
                      </a:r>
                    </a:p>
                    <a:p>
                      <a:pPr marL="0" marR="0" lvl="0" indent="0" algn="ctr" defTabSz="685800" rtl="0" eaLnBrk="1" fontAlgn="auto" latinLnBrk="0" hangingPunct="1">
                        <a:lnSpc>
                          <a:spcPct val="100000"/>
                        </a:lnSpc>
                        <a:spcBef>
                          <a:spcPts val="0"/>
                        </a:spcBef>
                        <a:spcAft>
                          <a:spcPts val="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(A)</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(D)</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8355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Federated Societies in the region</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 I</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Collaboration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Identification of interested universities and associated stakeholders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Development and participation in participation in stakeholder and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CES</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(China), </a:t>
                      </a: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ISE</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(India), </a:t>
                      </a: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PEI</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(Indonesia), </a:t>
                      </a: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JES</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(Japan), </a:t>
                      </a: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HFEM</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(Malaysia), </a:t>
                      </a: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HFESP</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(Philippines)</a:t>
                      </a:r>
                      <a:endParaRPr lang="en-IN" sz="900" u="none" noProof="0" dirty="0">
                        <a:solidFill>
                          <a:srgbClr val="000000"/>
                        </a:solidFill>
                        <a:effectLst/>
                        <a:latin typeface="Lato" panose="020F0502020204030203" pitchFamily="34" charset="0"/>
                        <a:ea typeface="Lato" panose="020F0502020204030203" pitchFamily="34" charset="0"/>
                        <a:cs typeface="Lato" panose="020F0502020204030203" pitchFamily="34"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(D)</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(I)</a:t>
                      </a: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413875">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Global Societies (HFES, CIEHF) </a:t>
                      </a:r>
                      <a:r>
                        <a:rPr lang="en-IN" sz="900" b="1" i="1" noProof="0" dirty="0">
                          <a:solidFill>
                            <a:srgbClr val="FF0000"/>
                          </a:solidFill>
                          <a:effectLst/>
                          <a:latin typeface="Lato" panose="020F0502020204030203" pitchFamily="34" charset="0"/>
                          <a:ea typeface="Calibri" panose="020F0502020204030204" pitchFamily="34" charset="0"/>
                          <a:cs typeface="Times New Roman" panose="02020603050405020304" pitchFamily="18" charset="0"/>
                        </a:rPr>
                        <a:t>E </a:t>
                      </a:r>
                      <a:endPar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Guidance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Participation in participation in stakeholder and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HFES: Chris Reid</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CIEHF: Ben Peachy</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buFont typeface="Symbol" panose="05050102010706020507" pitchFamily="18" charset="2"/>
                        <a:buNone/>
                        <a:tabLst>
                          <a:tab pos="457200" algn="l"/>
                        </a:tabLst>
                      </a:pP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(E)</a:t>
                      </a: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8286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Regional universities and academics</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E, I, A</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marR="0" lvl="0" indent="-90488" algn="l" defTabSz="685800" rtl="0" eaLnBrk="1" fontAlgn="auto" latinLnBrk="0" hangingPunct="1">
                        <a:lnSpc>
                          <a:spcPct val="100000"/>
                        </a:lnSpc>
                        <a:spcBef>
                          <a:spcPts val="0"/>
                        </a:spcBef>
                        <a:spcAft>
                          <a:spcPts val="0"/>
                        </a:spcAft>
                        <a:buClrTx/>
                        <a:buSzTx/>
                        <a:buFont typeface="Symbol" panose="05050102010706020507" pitchFamily="18" charset="2"/>
                        <a:buChar char=""/>
                        <a:tabLst>
                          <a:tab pos="457200" algn="l"/>
                        </a:tabLst>
                        <a:defRPr/>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Local experts in curriculum needs (i.e. what are the needs for science and practice)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marR="0" lvl="0" indent="-90488" algn="l" defTabSz="685800" rtl="0" eaLnBrk="1" fontAlgn="auto" latinLnBrk="0" hangingPunct="1">
                        <a:lnSpc>
                          <a:spcPct val="100000"/>
                        </a:lnSpc>
                        <a:spcBef>
                          <a:spcPts val="0"/>
                        </a:spcBef>
                        <a:spcAft>
                          <a:spcPts val="0"/>
                        </a:spcAft>
                        <a:buClrTx/>
                        <a:buSzTx/>
                        <a:buFont typeface="Symbol" panose="05050102010706020507" pitchFamily="18" charset="2"/>
                        <a:buChar char=""/>
                        <a:tabLst>
                          <a:tab pos="457200" algn="l"/>
                        </a:tabLst>
                        <a:defRPr/>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Conducting workshops for (1) stakeholder involvement and (2)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Identify relevant stakeholders for implementation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Participants in programme implementation</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Tsinghua University</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University de La Salle</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National University of Kyushu</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University of Calcutta</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Faculty (E)</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Policy guidance (I)</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Implementation (A)</a:t>
                      </a:r>
                      <a:br>
                        <a:rPr lang="en-IN" sz="1000" noProof="0" dirty="0">
                          <a:effectLst/>
                          <a:latin typeface="Lato" panose="020F0502020204030203" pitchFamily="34" charset="0"/>
                          <a:ea typeface="Lato" panose="020F0502020204030203" pitchFamily="34" charset="0"/>
                          <a:cs typeface="Lato" panose="020F0502020204030203" pitchFamily="34" charset="0"/>
                        </a:rPr>
                      </a:b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547143">
                <a:tc>
                  <a:txBody>
                    <a:bodyPr/>
                    <a:lstStyle/>
                    <a:p>
                      <a:r>
                        <a:rPr lang="en-IN" sz="900" noProof="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External Stakeholders</a:t>
                      </a: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 I, A</a:t>
                      </a:r>
                    </a:p>
                  </a:txBody>
                  <a:tcPr marL="19050" marR="1905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87313" lvl="0" indent="-87313">
                        <a:buFont typeface="Wingdings" panose="05000000000000000000" pitchFamily="2" charset="2"/>
                        <a:buChar char="§"/>
                      </a:pP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Guidance</a:t>
                      </a:r>
                      <a:endParaRPr kumimoji="1" lang="en-IN" sz="900"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endParaRPr>
                    </a:p>
                    <a:p>
                      <a:pPr marL="87313" lvl="0" indent="-87313">
                        <a:buFont typeface="Wingdings" panose="05000000000000000000" pitchFamily="2" charset="2"/>
                        <a:buChar char="§"/>
                      </a:pP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Coordination with local authorities</a:t>
                      </a:r>
                      <a:endParaRPr kumimoji="1" lang="en-IN" sz="900"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endParaRPr>
                    </a:p>
                    <a:p>
                      <a:pPr marL="87313" indent="-87313">
                        <a:buFont typeface="Wingdings" panose="05000000000000000000" pitchFamily="2" charset="2"/>
                        <a:buChar char="§"/>
                      </a:pP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Coordination with local industry and academics</a:t>
                      </a:r>
                      <a:endParaRPr lang="en-IN" sz="900" noProof="0" dirty="0">
                        <a:solidFill>
                          <a:srgbClr val="000000"/>
                        </a:solidFill>
                        <a:effectLst/>
                        <a:latin typeface="Lato" panose="020F0502020204030203" pitchFamily="34" charset="0"/>
                        <a:ea typeface="Lato" panose="020F0502020204030203" pitchFamily="34" charset="0"/>
                        <a:cs typeface="Lato" panose="020F0502020204030203" pitchFamily="34" charset="0"/>
                      </a:endParaRPr>
                    </a:p>
                    <a:p>
                      <a:pPr marL="90488" lvl="0" indent="-90488">
                        <a:buFont typeface="Symbol" panose="05050102010706020507" pitchFamily="18" charset="2"/>
                        <a:buChar char=""/>
                        <a:tabLst>
                          <a:tab pos="457200" algn="l"/>
                        </a:tabLst>
                      </a:pP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marR="0" lvl="0" indent="-179388" algn="l" defTabSz="685800" rtl="0" eaLnBrk="1" fontAlgn="auto" latinLnBrk="0" hangingPunct="1">
                        <a:lnSpc>
                          <a:spcPct val="100000"/>
                        </a:lnSpc>
                        <a:spcBef>
                          <a:spcPts val="0"/>
                        </a:spcBef>
                        <a:spcAft>
                          <a:spcPts val="0"/>
                        </a:spcAft>
                        <a:buClrTx/>
                        <a:buSzTx/>
                        <a:buFont typeface="Symbol" panose="05050102010706020507" pitchFamily="18" charset="2"/>
                        <a:buChar char=""/>
                        <a:tabLst>
                          <a:tab pos="457200" algn="l"/>
                        </a:tabLst>
                        <a:defRPr/>
                      </a:pP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National Institute of Occupational and Environmental Health, Vietnam </a:t>
                      </a:r>
                      <a:endParaRPr lang="en-IN" sz="900" u="none" noProof="0" dirty="0">
                        <a:solidFill>
                          <a:srgbClr val="000000"/>
                        </a:solidFill>
                        <a:effectLst/>
                        <a:latin typeface="Lato" panose="020F0502020204030203" pitchFamily="34" charset="0"/>
                        <a:ea typeface="Lato" panose="020F0502020204030203" pitchFamily="34" charset="0"/>
                        <a:cs typeface="Lato" panose="020F0502020204030203" pitchFamily="34" charset="0"/>
                      </a:endParaRPr>
                    </a:p>
                    <a:p>
                      <a:pPr marL="179388" lvl="0" indent="-179388">
                        <a:buFont typeface="Symbol" panose="05050102010706020507" pitchFamily="18" charset="2"/>
                        <a:buChar char=""/>
                        <a:tabLst>
                          <a:tab pos="457200" algn="l"/>
                        </a:tabLst>
                      </a:pP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(D, I)</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(A)</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
        <p:nvSpPr>
          <p:cNvPr id="20533" name="ZoneTexte 2">
            <a:extLst>
              <a:ext uri="{FF2B5EF4-FFF2-40B4-BE49-F238E27FC236}">
                <a16:creationId xmlns:a16="http://schemas.microsoft.com/office/drawing/2014/main" id="{3908E1EF-D273-DFD6-F171-4C87D38B639C}"/>
              </a:ext>
            </a:extLst>
          </p:cNvPr>
          <p:cNvSpPr txBox="1">
            <a:spLocks noChangeArrowheads="1"/>
          </p:cNvSpPr>
          <p:nvPr/>
        </p:nvSpPr>
        <p:spPr bwMode="auto">
          <a:xfrm>
            <a:off x="2938463" y="4870450"/>
            <a:ext cx="5387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IN" noProof="0" dirty="0"/>
              <a:t>*</a:t>
            </a:r>
            <a:r>
              <a:rPr lang="en-IN" sz="1400" noProof="0" dirty="0"/>
              <a:t>Categories are indicated by letters: </a:t>
            </a:r>
            <a:r>
              <a:rPr lang="en-IN" sz="1400" b="1" noProof="0" dirty="0">
                <a:solidFill>
                  <a:srgbClr val="FF0000"/>
                </a:solidFill>
              </a:rPr>
              <a:t>A</a:t>
            </a:r>
            <a:r>
              <a:rPr lang="en-IN" sz="1400" noProof="0" dirty="0"/>
              <a:t>ctor/ </a:t>
            </a:r>
            <a:r>
              <a:rPr lang="en-IN" sz="1400" b="1" noProof="0" dirty="0">
                <a:solidFill>
                  <a:srgbClr val="FF0000"/>
                </a:solidFill>
              </a:rPr>
              <a:t>E</a:t>
            </a:r>
            <a:r>
              <a:rPr lang="en-IN" sz="1400" noProof="0" dirty="0"/>
              <a:t>xpert/ </a:t>
            </a:r>
            <a:r>
              <a:rPr lang="en-IN" sz="1400" b="1" noProof="0" dirty="0">
                <a:solidFill>
                  <a:srgbClr val="FF0000"/>
                </a:solidFill>
              </a:rPr>
              <a:t>D</a:t>
            </a:r>
            <a:r>
              <a:rPr lang="en-IN" sz="1400" noProof="0" dirty="0"/>
              <a:t>ecider/ </a:t>
            </a:r>
            <a:r>
              <a:rPr lang="en-IN" sz="1400" b="1" noProof="0" dirty="0">
                <a:solidFill>
                  <a:srgbClr val="FF0000"/>
                </a:solidFill>
              </a:rPr>
              <a:t>I</a:t>
            </a:r>
            <a:r>
              <a:rPr lang="en-IN" sz="1400" noProof="0" dirty="0"/>
              <a:t>nfluencer</a:t>
            </a:r>
            <a:endParaRPr lang="en-IN" noProof="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コンテンツ プレースホルダー 2">
            <a:extLst>
              <a:ext uri="{FF2B5EF4-FFF2-40B4-BE49-F238E27FC236}">
                <a16:creationId xmlns:a16="http://schemas.microsoft.com/office/drawing/2014/main" id="{77AD7970-89DC-3E41-A865-AA11160F366F}"/>
              </a:ext>
            </a:extLst>
          </p:cNvPr>
          <p:cNvSpPr txBox="1">
            <a:spLocks/>
          </p:cNvSpPr>
          <p:nvPr/>
        </p:nvSpPr>
        <p:spPr>
          <a:xfrm>
            <a:off x="1104900" y="71438"/>
            <a:ext cx="7231063" cy="588962"/>
          </a:xfrm>
          <a:prstGeom prst="rect">
            <a:avLst/>
          </a:prstGeom>
        </p:spPr>
        <p:txBody>
          <a:bodyPr>
            <a:normAutofit fontScale="77500" lnSpcReduction="20000"/>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algn="ctr" fontAlgn="auto">
              <a:spcBef>
                <a:spcPts val="0"/>
              </a:spcBef>
              <a:spcAft>
                <a:spcPts val="1200"/>
              </a:spcAft>
              <a:buFont typeface="Arial" panose="020B0604020202020204" pitchFamily="34" charset="0"/>
              <a:buNone/>
              <a:defRPr/>
            </a:pPr>
            <a:r>
              <a:rPr lang="en-IN" sz="3200" noProof="0" dirty="0">
                <a:solidFill>
                  <a:prstClr val="black"/>
                </a:solidFill>
              </a:rPr>
              <a:t>Main stakeholders and their relationship to each other</a:t>
            </a:r>
          </a:p>
        </p:txBody>
      </p:sp>
      <p:graphicFrame>
        <p:nvGraphicFramePr>
          <p:cNvPr id="10" name="Table 9">
            <a:extLst>
              <a:ext uri="{FF2B5EF4-FFF2-40B4-BE49-F238E27FC236}">
                <a16:creationId xmlns:a16="http://schemas.microsoft.com/office/drawing/2014/main" id="{9FB3EFA5-4384-7366-5A2C-A9A09346096C}"/>
              </a:ext>
            </a:extLst>
          </p:cNvPr>
          <p:cNvGraphicFramePr>
            <a:graphicFrameLocks noGrp="1"/>
          </p:cNvGraphicFramePr>
          <p:nvPr>
            <p:extLst>
              <p:ext uri="{D42A27DB-BD31-4B8C-83A1-F6EECF244321}">
                <p14:modId xmlns:p14="http://schemas.microsoft.com/office/powerpoint/2010/main" val="1031566896"/>
              </p:ext>
            </p:extLst>
          </p:nvPr>
        </p:nvGraphicFramePr>
        <p:xfrm>
          <a:off x="461963" y="369888"/>
          <a:ext cx="8516937" cy="4457699"/>
        </p:xfrm>
        <a:graphic>
          <a:graphicData uri="http://schemas.openxmlformats.org/drawingml/2006/table">
            <a:tbl>
              <a:tblPr firstRow="1" bandRow="1"/>
              <a:tblGrid>
                <a:gridCol w="1571831">
                  <a:extLst>
                    <a:ext uri="{9D8B030D-6E8A-4147-A177-3AD203B41FA5}">
                      <a16:colId xmlns:a16="http://schemas.microsoft.com/office/drawing/2014/main" val="20000"/>
                    </a:ext>
                  </a:extLst>
                </a:gridCol>
                <a:gridCol w="1571831">
                  <a:extLst>
                    <a:ext uri="{9D8B030D-6E8A-4147-A177-3AD203B41FA5}">
                      <a16:colId xmlns:a16="http://schemas.microsoft.com/office/drawing/2014/main" val="20001"/>
                    </a:ext>
                  </a:extLst>
                </a:gridCol>
                <a:gridCol w="1343423">
                  <a:extLst>
                    <a:ext uri="{9D8B030D-6E8A-4147-A177-3AD203B41FA5}">
                      <a16:colId xmlns:a16="http://schemas.microsoft.com/office/drawing/2014/main" val="20002"/>
                    </a:ext>
                  </a:extLst>
                </a:gridCol>
                <a:gridCol w="1464697">
                  <a:extLst>
                    <a:ext uri="{9D8B030D-6E8A-4147-A177-3AD203B41FA5}">
                      <a16:colId xmlns:a16="http://schemas.microsoft.com/office/drawing/2014/main" val="20003"/>
                    </a:ext>
                  </a:extLst>
                </a:gridCol>
                <a:gridCol w="1454406">
                  <a:extLst>
                    <a:ext uri="{9D8B030D-6E8A-4147-A177-3AD203B41FA5}">
                      <a16:colId xmlns:a16="http://schemas.microsoft.com/office/drawing/2014/main" val="20004"/>
                    </a:ext>
                  </a:extLst>
                </a:gridCol>
                <a:gridCol w="1110749">
                  <a:extLst>
                    <a:ext uri="{9D8B030D-6E8A-4147-A177-3AD203B41FA5}">
                      <a16:colId xmlns:a16="http://schemas.microsoft.com/office/drawing/2014/main" val="20005"/>
                    </a:ext>
                  </a:extLst>
                </a:gridCol>
              </a:tblGrid>
              <a:tr h="648001">
                <a:tc>
                  <a:txBody>
                    <a:bodyPr/>
                    <a:lstStyle/>
                    <a:p>
                      <a:pPr>
                        <a:lnSpc>
                          <a:spcPct val="115000"/>
                        </a:lnSpc>
                      </a:pPr>
                      <a:r>
                        <a:rPr lang="en-IN" sz="700" noProof="0" dirty="0">
                          <a:effectLst/>
                          <a:latin typeface="Calibri" panose="020F0502020204030204" pitchFamily="34" charset="0"/>
                          <a:cs typeface="Arial" panose="020B0604020202020204" pitchFamily="34" charset="0"/>
                        </a:rPr>
                        <a:t>From                                To</a:t>
                      </a: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A</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Executive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B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Standing committees (ID, PSE as key drivers)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C</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IEA Network and associated 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Universities</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E</a:t>
                      </a:r>
                    </a:p>
                    <a:p>
                      <a:pPr algn="just">
                        <a:lnSpc>
                          <a:spcPct val="115000"/>
                        </a:lnSpc>
                        <a:spcAft>
                          <a:spcPts val="1000"/>
                        </a:spcAft>
                      </a:pPr>
                      <a:r>
                        <a:rPr lang="en-IN" sz="900" b="1" noProof="0" dirty="0">
                          <a:effectLst/>
                          <a:latin typeface="Calibri" panose="020F0502020204030204" pitchFamily="34" charset="0"/>
                          <a:ea typeface="Calibri" panose="020F0502020204030204" pitchFamily="34" charset="0"/>
                          <a:cs typeface="Arial" panose="020B0604020202020204" pitchFamily="34" charset="0"/>
                        </a:rPr>
                        <a:t>External stakeholders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408369">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A</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Executive</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pPr>
                      <a:r>
                        <a:rPr lang="en-IN" sz="900" noProof="0" dirty="0">
                          <a:effectLst/>
                          <a:latin typeface="Calibri" panose="020F0502020204030204" pitchFamily="34" charset="0"/>
                          <a:cs typeface="Arial" panose="020B0604020202020204" pitchFamily="34" charset="0"/>
                        </a:rPr>
                        <a:t>Project oversight</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Facilitation of project with ACED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Identify potential growth areas</a:t>
                      </a:r>
                    </a:p>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the access to relevant stakeholders (including universities, government officials, etc)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Facilitation of programme development</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Identify demands (i.e. value-added topics and needs) within Asia</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External stakeholders need for stakeholder group D to implement workshop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1"/>
                  </a:ext>
                </a:extLst>
              </a:tr>
              <a:tr h="676568">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B</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ID, PSE</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Guidance on IEA core competencies and relevance to local context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Promotes IEA Education programme value add and needs </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just">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Oversight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Identify stakeholders for implementation </a:t>
                      </a:r>
                    </a:p>
                    <a:p>
                      <a:pPr algn="l">
                        <a:lnSpc>
                          <a:spcPct val="100000"/>
                        </a:lnSpc>
                        <a:spcAft>
                          <a:spcPts val="1000"/>
                        </a:spcAft>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Workshop implementation</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needs and barriers identified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2"/>
                  </a:ext>
                </a:extLst>
              </a:tr>
              <a:tr h="743938">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C</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IEA Networks/Societies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1000"/>
                        </a:spcAft>
                      </a:pPr>
                      <a:r>
                        <a:rPr lang="en-IN" sz="900" noProof="0" dirty="0">
                          <a:effectLst/>
                          <a:latin typeface="Calibri" panose="020F0502020204030204" pitchFamily="34" charset="0"/>
                          <a:ea typeface="Calibri" panose="020F0502020204030204" pitchFamily="34" charset="0"/>
                          <a:cs typeface="Arial" panose="020B0604020202020204" pitchFamily="34" charset="0"/>
                        </a:rPr>
                        <a:t>Curriculum development that is contextually relevant but focused on systemic nature of HFE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Coordinate regional education programme development</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marL="0" marR="0" lvl="0" indent="0" algn="l" defTabSz="685800" rtl="0" eaLnBrk="1" fontAlgn="auto" latinLnBrk="0" hangingPunct="1">
                        <a:lnSpc>
                          <a:spcPct val="100000"/>
                        </a:lnSpc>
                        <a:spcBef>
                          <a:spcPts val="0"/>
                        </a:spcBef>
                        <a:spcAft>
                          <a:spcPts val="1000"/>
                        </a:spcAft>
                        <a:buClrTx/>
                        <a:buSzTx/>
                        <a:buFontTx/>
                        <a:buNone/>
                        <a:tabLst/>
                        <a:defRPr/>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for curriculum development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Aft>
                          <a:spcPts val="1000"/>
                        </a:spcAft>
                      </a:pP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kumimoji="1" lang="en-IN" sz="900"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Entry as a FS</a:t>
                      </a:r>
                      <a:endParaRPr lang="en-IN" sz="900" noProof="0" dirty="0">
                        <a:effectLst/>
                        <a:latin typeface="Lato" panose="020F0502020204030203" pitchFamily="34" charset="0"/>
                        <a:ea typeface="Lato" panose="020F0502020204030203" pitchFamily="34" charset="0"/>
                        <a:cs typeface="Lato" panose="020F0502020204030203"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3"/>
                  </a:ext>
                </a:extLst>
              </a:tr>
              <a:tr h="490560">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Universities</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Identification of local needs and stakeholders for curriculum development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kumimoji="1" lang="en-IN" sz="900"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High Quality HFE Training Programme for Vietnam</a:t>
                      </a:r>
                      <a:endParaRPr lang="en-IN" sz="900" noProof="0" dirty="0">
                        <a:effectLst/>
                        <a:latin typeface="Lato" panose="020F0502020204030203" pitchFamily="34" charset="0"/>
                        <a:ea typeface="Lato" panose="020F0502020204030203" pitchFamily="34" charset="0"/>
                        <a:cs typeface="Lato" panose="020F0502020204030203"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Members of TCs from F/S or A/S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4"/>
                  </a:ext>
                </a:extLst>
              </a:tr>
              <a:tr h="490263">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E</a:t>
                      </a: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External stakeholders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Identification of local needs: Constraints and affordances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Key stakeholders for programme initiation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extLst>
                  <a:ext uri="{0D108BD9-81ED-4DB2-BD59-A6C34878D82A}">
                    <a16:rowId xmlns:a16="http://schemas.microsoft.com/office/drawing/2014/main" val="10005"/>
                  </a:ext>
                </a:extLst>
              </a:tr>
            </a:tbl>
          </a:graphicData>
        </a:graphic>
      </p:graphicFrame>
      <p:cxnSp>
        <p:nvCxnSpPr>
          <p:cNvPr id="11" name="Straight Arrow Connector 10">
            <a:extLst>
              <a:ext uri="{FF2B5EF4-FFF2-40B4-BE49-F238E27FC236}">
                <a16:creationId xmlns:a16="http://schemas.microsoft.com/office/drawing/2014/main" id="{C1E9DCBB-B65B-BEE1-99C6-0504F34C9402}"/>
              </a:ext>
            </a:extLst>
          </p:cNvPr>
          <p:cNvCxnSpPr>
            <a:cxnSpLocks/>
          </p:cNvCxnSpPr>
          <p:nvPr/>
        </p:nvCxnSpPr>
        <p:spPr>
          <a:xfrm flipH="1">
            <a:off x="2765425" y="660400"/>
            <a:ext cx="5494338"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67CD51B6-87E8-559C-9DCB-FA201A8B09E2}"/>
              </a:ext>
            </a:extLst>
          </p:cNvPr>
          <p:cNvCxnSpPr>
            <a:cxnSpLocks/>
          </p:cNvCxnSpPr>
          <p:nvPr/>
        </p:nvCxnSpPr>
        <p:spPr>
          <a:xfrm>
            <a:off x="1736725" y="1203325"/>
            <a:ext cx="0" cy="272891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コンテンツ プレースホルダー 2">
            <a:extLst>
              <a:ext uri="{FF2B5EF4-FFF2-40B4-BE49-F238E27FC236}">
                <a16:creationId xmlns:a16="http://schemas.microsoft.com/office/drawing/2014/main" id="{E6909AC5-F135-4FC4-823C-5658BABC1600}"/>
              </a:ext>
            </a:extLst>
          </p:cNvPr>
          <p:cNvSpPr txBox="1">
            <a:spLocks noChangeArrowheads="1"/>
          </p:cNvSpPr>
          <p:nvPr/>
        </p:nvSpPr>
        <p:spPr bwMode="auto">
          <a:xfrm>
            <a:off x="956468" y="36378"/>
            <a:ext cx="7231063" cy="58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3200" noProof="0" dirty="0"/>
              <a:t>Additional Activities / Project Updates</a:t>
            </a:r>
          </a:p>
        </p:txBody>
      </p:sp>
      <p:sp>
        <p:nvSpPr>
          <p:cNvPr id="24579" name="TextBox 1">
            <a:extLst>
              <a:ext uri="{FF2B5EF4-FFF2-40B4-BE49-F238E27FC236}">
                <a16:creationId xmlns:a16="http://schemas.microsoft.com/office/drawing/2014/main" id="{75EA6259-A629-8089-2680-D5F4BB250D33}"/>
              </a:ext>
            </a:extLst>
          </p:cNvPr>
          <p:cNvSpPr txBox="1">
            <a:spLocks noChangeArrowheads="1"/>
          </p:cNvSpPr>
          <p:nvPr/>
        </p:nvSpPr>
        <p:spPr bwMode="auto">
          <a:xfrm>
            <a:off x="429155" y="625341"/>
            <a:ext cx="8590557" cy="47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marL="342900" indent="-342900">
              <a:buFont typeface="Arial" panose="020B0604020202020204" pitchFamily="34" charset="0"/>
              <a:buChar char="•"/>
            </a:pPr>
            <a:r>
              <a:rPr lang="en-IN" sz="2000" b="1" noProof="0" dirty="0">
                <a:highlight>
                  <a:srgbClr val="FFFF00"/>
                </a:highlight>
              </a:rPr>
              <a:t>Action Point</a:t>
            </a:r>
            <a:r>
              <a:rPr lang="en-IN" sz="2000" b="1" noProof="0" dirty="0"/>
              <a:t>: </a:t>
            </a:r>
            <a:r>
              <a:rPr lang="en-IN" b="1" noProof="0" dirty="0"/>
              <a:t>Uploading of IEA Core Competencies in Hindi and Bengali </a:t>
            </a:r>
            <a:r>
              <a:rPr lang="en-IN" noProof="0" dirty="0"/>
              <a:t>– </a:t>
            </a:r>
            <a:r>
              <a:rPr lang="en-IN" b="1" noProof="0" dirty="0">
                <a:solidFill>
                  <a:srgbClr val="FF0000"/>
                </a:solidFill>
              </a:rPr>
              <a:t>COMPLETED</a:t>
            </a:r>
            <a:endParaRPr lang="en-IN" b="1" noProof="0" dirty="0"/>
          </a:p>
          <a:p>
            <a:r>
              <a:rPr lang="en-IN" sz="2400" b="1" u="sng" dirty="0"/>
              <a:t>Europe</a:t>
            </a:r>
            <a:r>
              <a:rPr lang="en-IN" sz="2400" dirty="0"/>
              <a:t> </a:t>
            </a:r>
            <a:r>
              <a:rPr lang="en-IN" sz="1600" dirty="0"/>
              <a:t>1 of 3</a:t>
            </a:r>
          </a:p>
          <a:p>
            <a:r>
              <a:rPr lang="en-US" sz="2000" b="1" dirty="0"/>
              <a:t>1. Ergonomics &amp; Human Factors CEEPS Network</a:t>
            </a:r>
            <a:endParaRPr lang="en-IN" sz="2000" dirty="0"/>
          </a:p>
          <a:p>
            <a:pPr marL="285750" indent="-285750">
              <a:buFont typeface="Arial" panose="020B0604020202020204" pitchFamily="34" charset="0"/>
              <a:buChar char="•"/>
            </a:pPr>
            <a:r>
              <a:rPr lang="en-US" b="1" dirty="0"/>
              <a:t>Large network development under the CEEPUS </a:t>
            </a:r>
            <a:r>
              <a:rPr lang="en-US" dirty="0"/>
              <a:t>- promotion cooperation in the field of higher education in Central Europe. </a:t>
            </a:r>
            <a:br>
              <a:rPr lang="en-US" dirty="0"/>
            </a:br>
            <a:r>
              <a:rPr lang="en-US" dirty="0"/>
              <a:t>The ongoing activities in the framework of HU-1506-06-2526 - Ergonomics and Human Factors Regional Educational CEEPUS Network will continue.</a:t>
            </a:r>
          </a:p>
          <a:p>
            <a:pPr marL="285750" indent="-285750">
              <a:buFont typeface="Arial" panose="020B0604020202020204" pitchFamily="34" charset="0"/>
              <a:buChar char="•"/>
            </a:pPr>
            <a:r>
              <a:rPr lang="en-US" u="sng" dirty="0"/>
              <a:t>10 Partners</a:t>
            </a:r>
            <a:r>
              <a:rPr lang="en-US" dirty="0"/>
              <a:t>: </a:t>
            </a:r>
            <a:br>
              <a:rPr lang="en-US" dirty="0"/>
            </a:br>
            <a:r>
              <a:rPr lang="en-US" dirty="0" err="1"/>
              <a:t>Óbuda</a:t>
            </a:r>
            <a:r>
              <a:rPr lang="en-US" dirty="0"/>
              <a:t> University, Graz University of Technology, University of Mostar, Technical University of Varna, University of Zagreb, Poznan University of Technology, </a:t>
            </a:r>
            <a:r>
              <a:rPr lang="en-US" dirty="0" err="1"/>
              <a:t>Politehnica</a:t>
            </a:r>
            <a:r>
              <a:rPr lang="en-US" dirty="0"/>
              <a:t> University Timisoara, University of Belgrade, University of Nis, Technical University of </a:t>
            </a:r>
            <a:r>
              <a:rPr lang="en-US" dirty="0" err="1"/>
              <a:t>Košice</a:t>
            </a:r>
            <a:endParaRPr lang="en-US" dirty="0"/>
          </a:p>
          <a:p>
            <a:pPr marL="285750" indent="-285750">
              <a:buFont typeface="Arial" panose="020B0604020202020204" pitchFamily="34" charset="0"/>
              <a:buChar char="•"/>
            </a:pPr>
            <a:r>
              <a:rPr lang="en-US" dirty="0"/>
              <a:t>Initiated and led by: </a:t>
            </a:r>
            <a:r>
              <a:rPr lang="en-US" dirty="0" err="1"/>
              <a:t>Óbuda</a:t>
            </a:r>
            <a:r>
              <a:rPr lang="en-US" dirty="0"/>
              <a:t> University in Hungary, </a:t>
            </a:r>
            <a:r>
              <a:rPr lang="en-US" b="1" dirty="0"/>
              <a:t>Prof. Gyula SZABO</a:t>
            </a:r>
          </a:p>
          <a:p>
            <a:pPr marL="342900" indent="-342900">
              <a:spcBef>
                <a:spcPts val="0"/>
              </a:spcBef>
              <a:buFont typeface="Arial" panose="020B0604020202020204" pitchFamily="34" charset="0"/>
              <a:buChar char="•"/>
            </a:pPr>
            <a:endParaRPr lang="en-IN" sz="2400" b="1" u="sng" dirty="0"/>
          </a:p>
          <a:p>
            <a:endParaRPr lang="en-IN" noProof="0" dirty="0"/>
          </a:p>
        </p:txBody>
      </p:sp>
      <p:sp>
        <p:nvSpPr>
          <p:cNvPr id="2" name="TextBox 1">
            <a:extLst>
              <a:ext uri="{FF2B5EF4-FFF2-40B4-BE49-F238E27FC236}">
                <a16:creationId xmlns:a16="http://schemas.microsoft.com/office/drawing/2014/main" id="{EDE758B5-73D3-1AD3-5206-667633A62E5B}"/>
              </a:ext>
            </a:extLst>
          </p:cNvPr>
          <p:cNvSpPr txBox="1"/>
          <p:nvPr/>
        </p:nvSpPr>
        <p:spPr>
          <a:xfrm>
            <a:off x="8186737" y="133905"/>
            <a:ext cx="832975" cy="369332"/>
          </a:xfrm>
          <a:prstGeom prst="rect">
            <a:avLst/>
          </a:prstGeom>
          <a:noFill/>
        </p:spPr>
        <p:txBody>
          <a:bodyPr wrap="square" rtlCol="0">
            <a:spAutoFit/>
          </a:bodyPr>
          <a:lstStyle/>
          <a:p>
            <a:r>
              <a:rPr lang="en-IN" noProof="0" dirty="0"/>
              <a:t>1 of 8</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64DD6-ED74-FF8D-6284-E9A1F8998BB5}"/>
            </a:ext>
          </a:extLst>
        </p:cNvPr>
        <p:cNvGrpSpPr/>
        <p:nvPr/>
      </p:nvGrpSpPr>
      <p:grpSpPr>
        <a:xfrm>
          <a:off x="0" y="0"/>
          <a:ext cx="0" cy="0"/>
          <a:chOff x="0" y="0"/>
          <a:chExt cx="0" cy="0"/>
        </a:xfrm>
      </p:grpSpPr>
      <p:sp>
        <p:nvSpPr>
          <p:cNvPr id="26626" name="コンテンツ プレースホルダー 2">
            <a:extLst>
              <a:ext uri="{FF2B5EF4-FFF2-40B4-BE49-F238E27FC236}">
                <a16:creationId xmlns:a16="http://schemas.microsoft.com/office/drawing/2014/main" id="{CA8405F9-1221-E3E0-ABEC-9F546662E3CD}"/>
              </a:ext>
            </a:extLst>
          </p:cNvPr>
          <p:cNvSpPr txBox="1">
            <a:spLocks noChangeArrowheads="1"/>
          </p:cNvSpPr>
          <p:nvPr/>
        </p:nvSpPr>
        <p:spPr bwMode="auto">
          <a:xfrm>
            <a:off x="803275" y="150813"/>
            <a:ext cx="7231063" cy="58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3200" noProof="0" dirty="0"/>
              <a:t>Additional Activities / Updates</a:t>
            </a:r>
          </a:p>
        </p:txBody>
      </p:sp>
      <p:sp>
        <p:nvSpPr>
          <p:cNvPr id="26627" name="TextBox 1">
            <a:extLst>
              <a:ext uri="{FF2B5EF4-FFF2-40B4-BE49-F238E27FC236}">
                <a16:creationId xmlns:a16="http://schemas.microsoft.com/office/drawing/2014/main" id="{4627D9C5-1550-48CF-EEBE-5D0354D8ED48}"/>
              </a:ext>
            </a:extLst>
          </p:cNvPr>
          <p:cNvSpPr txBox="1">
            <a:spLocks noChangeArrowheads="1"/>
          </p:cNvSpPr>
          <p:nvPr/>
        </p:nvSpPr>
        <p:spPr bwMode="auto">
          <a:xfrm>
            <a:off x="364331" y="503237"/>
            <a:ext cx="8415338" cy="4216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IN" sz="1400" noProof="0" dirty="0"/>
              <a:t> </a:t>
            </a:r>
          </a:p>
          <a:p>
            <a:r>
              <a:rPr lang="en-IN" sz="2400" b="1" u="sng" noProof="0" dirty="0"/>
              <a:t>Europe</a:t>
            </a:r>
            <a:r>
              <a:rPr lang="en-IN" sz="3600" dirty="0"/>
              <a:t> </a:t>
            </a:r>
            <a:r>
              <a:rPr lang="en-IN" sz="1600" dirty="0"/>
              <a:t>2 of 3</a:t>
            </a:r>
            <a:endParaRPr lang="en-IN" sz="1600" noProof="0" dirty="0"/>
          </a:p>
          <a:p>
            <a:r>
              <a:rPr lang="en-US" sz="2000" b="1" dirty="0"/>
              <a:t>2. Smart Factories CEEPUS Network</a:t>
            </a:r>
          </a:p>
          <a:p>
            <a:pPr marL="269875" indent="-269875"/>
            <a:r>
              <a:rPr lang="en-US" dirty="0"/>
              <a:t>•   Supporting the CEEPUS Network: SK-0030-22-2526 – </a:t>
            </a:r>
            <a:r>
              <a:rPr lang="en-US" dirty="0" err="1"/>
              <a:t>Internationalisation</a:t>
            </a:r>
            <a:r>
              <a:rPr lang="en-US" dirty="0"/>
              <a:t> and development of joint activities in the field of smart factories based on intelligent manufacturing systems, robotics and artificial intelligence – contribution to increased flexibility, skills, competences and mobility of students and teachers in the CEE region</a:t>
            </a:r>
          </a:p>
          <a:p>
            <a:pPr marL="269875" indent="-269875"/>
            <a:r>
              <a:rPr lang="en-US" dirty="0"/>
              <a:t>•   </a:t>
            </a:r>
            <a:r>
              <a:rPr lang="en-US" b="1" dirty="0"/>
              <a:t>29 Partners </a:t>
            </a:r>
            <a:r>
              <a:rPr lang="en-US" dirty="0"/>
              <a:t>as higher education institutions.</a:t>
            </a:r>
          </a:p>
          <a:p>
            <a:pPr marL="269875" indent="-269875"/>
            <a:endParaRPr lang="en-US" sz="1600" dirty="0"/>
          </a:p>
          <a:p>
            <a:pPr marL="269875" indent="-269875"/>
            <a:r>
              <a:rPr lang="en-US" sz="2000" b="1" dirty="0"/>
              <a:t>3. Blended e-learning for Production Engineering</a:t>
            </a:r>
          </a:p>
          <a:p>
            <a:pPr marL="269875" indent="-269875"/>
            <a:r>
              <a:rPr lang="en-US" dirty="0"/>
              <a:t>•   Supporting the CEEPUS Network: RO-0202-20-2526 (umbrella) – Enhancing the use of blended e-learning as an internationalization tool in the field of higher education of production engineering across Central Europe</a:t>
            </a:r>
          </a:p>
          <a:p>
            <a:pPr marL="269875" indent="-269875"/>
            <a:r>
              <a:rPr lang="en-US" dirty="0"/>
              <a:t>•   </a:t>
            </a:r>
            <a:r>
              <a:rPr lang="en-US" b="1" dirty="0"/>
              <a:t>39 Partners </a:t>
            </a:r>
            <a:r>
              <a:rPr lang="en-US" dirty="0"/>
              <a:t>as higher education institutions</a:t>
            </a:r>
          </a:p>
        </p:txBody>
      </p:sp>
      <p:sp>
        <p:nvSpPr>
          <p:cNvPr id="2" name="TextBox 1">
            <a:extLst>
              <a:ext uri="{FF2B5EF4-FFF2-40B4-BE49-F238E27FC236}">
                <a16:creationId xmlns:a16="http://schemas.microsoft.com/office/drawing/2014/main" id="{353D7189-F0D4-32A7-E3B0-59DA8EAAE56C}"/>
              </a:ext>
            </a:extLst>
          </p:cNvPr>
          <p:cNvSpPr txBox="1"/>
          <p:nvPr/>
        </p:nvSpPr>
        <p:spPr>
          <a:xfrm>
            <a:off x="8186737" y="133905"/>
            <a:ext cx="832975" cy="369332"/>
          </a:xfrm>
          <a:prstGeom prst="rect">
            <a:avLst/>
          </a:prstGeom>
          <a:noFill/>
        </p:spPr>
        <p:txBody>
          <a:bodyPr wrap="square" rtlCol="0">
            <a:spAutoFit/>
          </a:bodyPr>
          <a:lstStyle/>
          <a:p>
            <a:r>
              <a:rPr lang="en-IN" noProof="0" dirty="0"/>
              <a:t>2 of 8</a:t>
            </a:r>
          </a:p>
        </p:txBody>
      </p:sp>
    </p:spTree>
    <p:extLst>
      <p:ext uri="{BB962C8B-B14F-4D97-AF65-F5344CB8AC3E}">
        <p14:creationId xmlns:p14="http://schemas.microsoft.com/office/powerpoint/2010/main" val="26229868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E3786-09C0-51EB-D244-228634BB9D2F}"/>
            </a:ext>
          </a:extLst>
        </p:cNvPr>
        <p:cNvGrpSpPr/>
        <p:nvPr/>
      </p:nvGrpSpPr>
      <p:grpSpPr>
        <a:xfrm>
          <a:off x="0" y="0"/>
          <a:ext cx="0" cy="0"/>
          <a:chOff x="0" y="0"/>
          <a:chExt cx="0" cy="0"/>
        </a:xfrm>
      </p:grpSpPr>
      <p:sp>
        <p:nvSpPr>
          <p:cNvPr id="26626" name="コンテンツ プレースホルダー 2">
            <a:extLst>
              <a:ext uri="{FF2B5EF4-FFF2-40B4-BE49-F238E27FC236}">
                <a16:creationId xmlns:a16="http://schemas.microsoft.com/office/drawing/2014/main" id="{CDBA436C-58E8-4BC9-ACC0-A377CBB67089}"/>
              </a:ext>
            </a:extLst>
          </p:cNvPr>
          <p:cNvSpPr txBox="1">
            <a:spLocks noChangeArrowheads="1"/>
          </p:cNvSpPr>
          <p:nvPr/>
        </p:nvSpPr>
        <p:spPr bwMode="auto">
          <a:xfrm>
            <a:off x="803275" y="150813"/>
            <a:ext cx="7231063" cy="58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3200" noProof="0" dirty="0"/>
              <a:t>Additional Activities / Updates</a:t>
            </a:r>
          </a:p>
        </p:txBody>
      </p:sp>
      <p:sp>
        <p:nvSpPr>
          <p:cNvPr id="26627" name="TextBox 1">
            <a:extLst>
              <a:ext uri="{FF2B5EF4-FFF2-40B4-BE49-F238E27FC236}">
                <a16:creationId xmlns:a16="http://schemas.microsoft.com/office/drawing/2014/main" id="{A4403ECB-9EB0-6FD0-AE5F-E17E9A79F0FD}"/>
              </a:ext>
            </a:extLst>
          </p:cNvPr>
          <p:cNvSpPr txBox="1">
            <a:spLocks noChangeArrowheads="1"/>
          </p:cNvSpPr>
          <p:nvPr/>
        </p:nvSpPr>
        <p:spPr bwMode="auto">
          <a:xfrm>
            <a:off x="364331" y="503237"/>
            <a:ext cx="8415338"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IN" sz="1400" noProof="0" dirty="0"/>
              <a:t> </a:t>
            </a:r>
          </a:p>
          <a:p>
            <a:r>
              <a:rPr lang="en-IN" sz="2400" b="1" u="sng" noProof="0" dirty="0"/>
              <a:t>Europe</a:t>
            </a:r>
            <a:r>
              <a:rPr lang="en-IN" sz="2400" noProof="0" dirty="0"/>
              <a:t>   </a:t>
            </a:r>
            <a:r>
              <a:rPr lang="en-IN" sz="1600" dirty="0"/>
              <a:t>3 of 3</a:t>
            </a:r>
          </a:p>
          <a:p>
            <a:endParaRPr lang="en-IN" sz="1600" noProof="0" dirty="0"/>
          </a:p>
          <a:p>
            <a:r>
              <a:rPr lang="en-US" sz="2000" b="1" dirty="0"/>
              <a:t>4. Collaborations with the Federation of European Ergonomics Societies (FEES)</a:t>
            </a:r>
          </a:p>
          <a:p>
            <a:r>
              <a:rPr lang="en-US" dirty="0"/>
              <a:t>• Involvement in major projects of the Federation of European Ergonomics Societies:</a:t>
            </a:r>
          </a:p>
          <a:p>
            <a:pPr marL="541338" indent="-358775"/>
            <a:r>
              <a:rPr lang="en-US" dirty="0"/>
              <a:t>4.1 Healthy Workplaces Campaign Partnering, </a:t>
            </a:r>
          </a:p>
          <a:p>
            <a:pPr marL="541338" indent="-358775"/>
            <a:r>
              <a:rPr lang="en-US" dirty="0"/>
              <a:t>4.2 Ergonomics and Machinery, </a:t>
            </a:r>
          </a:p>
          <a:p>
            <a:pPr marL="541338" indent="-358775"/>
            <a:r>
              <a:rPr lang="en-US" dirty="0"/>
              <a:t>4.3 Train for Human-</a:t>
            </a:r>
            <a:r>
              <a:rPr lang="en-US" dirty="0" err="1"/>
              <a:t>Centred</a:t>
            </a:r>
            <a:r>
              <a:rPr lang="en-US" dirty="0"/>
              <a:t> Work (Train4Work), </a:t>
            </a:r>
          </a:p>
          <a:p>
            <a:pPr marL="541338" indent="-358775"/>
            <a:r>
              <a:rPr lang="en-US" dirty="0"/>
              <a:t>4.4 Practice examples (case studies) by </a:t>
            </a:r>
            <a:r>
              <a:rPr lang="en-US" dirty="0" err="1"/>
              <a:t>Eur.Ergs</a:t>
            </a:r>
            <a:r>
              <a:rPr lang="en-US" dirty="0"/>
              <a:t>, supported by the CREE the only body endorsed by the International Ergonomics Association to certify professional ergonomists in </a:t>
            </a:r>
            <a:r>
              <a:rPr lang="en-US"/>
              <a:t>Europe.</a:t>
            </a:r>
            <a:endParaRPr lang="en-US" dirty="0"/>
          </a:p>
        </p:txBody>
      </p:sp>
      <p:sp>
        <p:nvSpPr>
          <p:cNvPr id="2" name="TextBox 1">
            <a:extLst>
              <a:ext uri="{FF2B5EF4-FFF2-40B4-BE49-F238E27FC236}">
                <a16:creationId xmlns:a16="http://schemas.microsoft.com/office/drawing/2014/main" id="{E4205A8F-1433-F7DE-83D3-651BBF7EAAD0}"/>
              </a:ext>
            </a:extLst>
          </p:cNvPr>
          <p:cNvSpPr txBox="1"/>
          <p:nvPr/>
        </p:nvSpPr>
        <p:spPr>
          <a:xfrm>
            <a:off x="8186737" y="133905"/>
            <a:ext cx="832975" cy="369332"/>
          </a:xfrm>
          <a:prstGeom prst="rect">
            <a:avLst/>
          </a:prstGeom>
          <a:noFill/>
        </p:spPr>
        <p:txBody>
          <a:bodyPr wrap="square" rtlCol="0">
            <a:spAutoFit/>
          </a:bodyPr>
          <a:lstStyle/>
          <a:p>
            <a:r>
              <a:rPr lang="en-IN" noProof="0" dirty="0"/>
              <a:t>3 of 8</a:t>
            </a:r>
          </a:p>
        </p:txBody>
      </p:sp>
    </p:spTree>
    <p:extLst>
      <p:ext uri="{BB962C8B-B14F-4D97-AF65-F5344CB8AC3E}">
        <p14:creationId xmlns:p14="http://schemas.microsoft.com/office/powerpoint/2010/main" val="39513835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05921C-11DA-60A5-F44D-10DF2F354F88}"/>
            </a:ext>
          </a:extLst>
        </p:cNvPr>
        <p:cNvGrpSpPr/>
        <p:nvPr/>
      </p:nvGrpSpPr>
      <p:grpSpPr>
        <a:xfrm>
          <a:off x="0" y="0"/>
          <a:ext cx="0" cy="0"/>
          <a:chOff x="0" y="0"/>
          <a:chExt cx="0" cy="0"/>
        </a:xfrm>
      </p:grpSpPr>
      <p:sp>
        <p:nvSpPr>
          <p:cNvPr id="24578" name="コンテンツ プレースホルダー 2">
            <a:extLst>
              <a:ext uri="{FF2B5EF4-FFF2-40B4-BE49-F238E27FC236}">
                <a16:creationId xmlns:a16="http://schemas.microsoft.com/office/drawing/2014/main" id="{21A39D47-2AC1-279D-1845-D5C9D859A252}"/>
              </a:ext>
            </a:extLst>
          </p:cNvPr>
          <p:cNvSpPr txBox="1">
            <a:spLocks noChangeArrowheads="1"/>
          </p:cNvSpPr>
          <p:nvPr/>
        </p:nvSpPr>
        <p:spPr bwMode="auto">
          <a:xfrm>
            <a:off x="1029388" y="-15903"/>
            <a:ext cx="7231063" cy="58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3200" noProof="0" dirty="0"/>
              <a:t>Additional Activities / Project Updates</a:t>
            </a:r>
          </a:p>
        </p:txBody>
      </p:sp>
      <p:sp>
        <p:nvSpPr>
          <p:cNvPr id="24579" name="TextBox 1">
            <a:extLst>
              <a:ext uri="{FF2B5EF4-FFF2-40B4-BE49-F238E27FC236}">
                <a16:creationId xmlns:a16="http://schemas.microsoft.com/office/drawing/2014/main" id="{41348636-CA16-3CE6-BA7C-3C3B28ABD178}"/>
              </a:ext>
            </a:extLst>
          </p:cNvPr>
          <p:cNvSpPr txBox="1">
            <a:spLocks noChangeArrowheads="1"/>
          </p:cNvSpPr>
          <p:nvPr/>
        </p:nvSpPr>
        <p:spPr bwMode="auto">
          <a:xfrm>
            <a:off x="312784" y="64102"/>
            <a:ext cx="8590557" cy="4739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endParaRPr lang="en-IN" sz="2400" b="1" u="sng" dirty="0"/>
          </a:p>
          <a:p>
            <a:pPr>
              <a:spcBef>
                <a:spcPts val="0"/>
              </a:spcBef>
            </a:pPr>
            <a:r>
              <a:rPr lang="en-IN" sz="2400" b="1" u="sng" dirty="0"/>
              <a:t>Asia</a:t>
            </a:r>
            <a:r>
              <a:rPr lang="en-IN" sz="2400" dirty="0"/>
              <a:t>  </a:t>
            </a:r>
            <a:r>
              <a:rPr lang="en-IN" sz="1600" dirty="0"/>
              <a:t>1 of 3</a:t>
            </a:r>
            <a:endParaRPr lang="en-IN" sz="1600" b="1" dirty="0"/>
          </a:p>
          <a:p>
            <a:r>
              <a:rPr lang="en-IN" sz="2000" b="1" dirty="0"/>
              <a:t>Updates on the </a:t>
            </a:r>
            <a:r>
              <a:rPr lang="en-US" sz="2000" b="1" dirty="0"/>
              <a:t>Collaborative HFE PhD programme for Asia</a:t>
            </a:r>
            <a:r>
              <a:rPr lang="en-IN" sz="2000" b="1" dirty="0"/>
              <a:t> </a:t>
            </a:r>
            <a:br>
              <a:rPr lang="en-IN" sz="3200" b="1" dirty="0"/>
            </a:br>
            <a:r>
              <a:rPr lang="en-US" dirty="0"/>
              <a:t>Decisions of the hybrid meeting held during ACED 2026 in Singapore in August 2026:</a:t>
            </a:r>
          </a:p>
          <a:p>
            <a:pPr marL="342900" indent="-342900">
              <a:buFont typeface="Arial" panose="020B0604020202020204" pitchFamily="34" charset="0"/>
              <a:buChar char="•"/>
            </a:pPr>
            <a:r>
              <a:rPr lang="en-US" b="1" dirty="0"/>
              <a:t>Language</a:t>
            </a:r>
            <a:r>
              <a:rPr lang="en-US" dirty="0"/>
              <a:t> – The language of the Collaborative HFE PhD Programme will be English</a:t>
            </a:r>
          </a:p>
          <a:p>
            <a:pPr marL="342900" indent="-342900">
              <a:buFont typeface="Arial" panose="020B0604020202020204" pitchFamily="34" charset="0"/>
              <a:buChar char="•"/>
            </a:pPr>
            <a:r>
              <a:rPr lang="en-US" b="1" dirty="0"/>
              <a:t>Faculty</a:t>
            </a:r>
            <a:r>
              <a:rPr lang="en-US" dirty="0"/>
              <a:t> – Principal faculty will be from Tsinghua University, Invitation will be extended to De La Salle University. Later, other Universities would be added.</a:t>
            </a:r>
          </a:p>
          <a:p>
            <a:pPr marL="342900" indent="-342900">
              <a:buFont typeface="Arial" panose="020B0604020202020204" pitchFamily="34" charset="0"/>
              <a:buChar char="•"/>
            </a:pPr>
            <a:r>
              <a:rPr lang="en-US" b="1" dirty="0"/>
              <a:t>Role of De La Salle University </a:t>
            </a:r>
            <a:r>
              <a:rPr lang="en-US" dirty="0"/>
              <a:t>– Tsinghua University and De La Salle University will set up the programme together.</a:t>
            </a:r>
          </a:p>
          <a:p>
            <a:pPr marL="342900" indent="-342900">
              <a:buFont typeface="Arial" panose="020B0604020202020204" pitchFamily="34" charset="0"/>
              <a:buChar char="•"/>
            </a:pPr>
            <a:r>
              <a:rPr lang="en-US" b="1" dirty="0"/>
              <a:t>Scholarships</a:t>
            </a:r>
            <a:r>
              <a:rPr lang="en-US" dirty="0"/>
              <a:t> – CGS is possible for admissions from Tsinghua University. Basic Chinese language proficiency Level 3 to 4 is normally required for CGS, but this requirement can be waived for outstanding candidates.</a:t>
            </a:r>
          </a:p>
          <a:p>
            <a:pPr marL="342900" indent="-342900">
              <a:buFont typeface="Arial" panose="020B0604020202020204" pitchFamily="34" charset="0"/>
              <a:buChar char="•"/>
            </a:pPr>
            <a:r>
              <a:rPr lang="en-US" b="1" dirty="0"/>
              <a:t>Admission</a:t>
            </a:r>
            <a:r>
              <a:rPr lang="en-US" dirty="0"/>
              <a:t> – Candidates should apply from September 2026 for admission to </a:t>
            </a:r>
            <a:r>
              <a:rPr lang="en-US" dirty="0" err="1"/>
              <a:t>Ph.D</a:t>
            </a:r>
            <a:r>
              <a:rPr lang="en-US" dirty="0"/>
              <a:t> programmes in September 2027.</a:t>
            </a:r>
          </a:p>
          <a:p>
            <a:pPr marL="342900" indent="-342900">
              <a:buFont typeface="Arial" panose="020B0604020202020204" pitchFamily="34" charset="0"/>
              <a:buChar char="•"/>
            </a:pPr>
            <a:r>
              <a:rPr lang="en-US" b="1" dirty="0"/>
              <a:t>Curriculum</a:t>
            </a:r>
            <a:r>
              <a:rPr lang="en-US" dirty="0"/>
              <a:t> – Currently </a:t>
            </a:r>
            <a:r>
              <a:rPr lang="en-US" dirty="0" err="1"/>
              <a:t>Ph.D</a:t>
            </a:r>
            <a:r>
              <a:rPr lang="en-US" dirty="0"/>
              <a:t> programme in Industrial Engineering. The HFE direction has 4 to 5 major courses. Each course has 2 credits and 72 hours per semester.</a:t>
            </a:r>
            <a:endParaRPr lang="en-IN" dirty="0"/>
          </a:p>
        </p:txBody>
      </p:sp>
      <p:sp>
        <p:nvSpPr>
          <p:cNvPr id="2" name="TextBox 1">
            <a:extLst>
              <a:ext uri="{FF2B5EF4-FFF2-40B4-BE49-F238E27FC236}">
                <a16:creationId xmlns:a16="http://schemas.microsoft.com/office/drawing/2014/main" id="{9D60B7D2-39EE-C345-2F72-E6ECF8FE42AA}"/>
              </a:ext>
            </a:extLst>
          </p:cNvPr>
          <p:cNvSpPr txBox="1"/>
          <p:nvPr/>
        </p:nvSpPr>
        <p:spPr>
          <a:xfrm>
            <a:off x="8186737" y="133905"/>
            <a:ext cx="832975" cy="369332"/>
          </a:xfrm>
          <a:prstGeom prst="rect">
            <a:avLst/>
          </a:prstGeom>
          <a:noFill/>
        </p:spPr>
        <p:txBody>
          <a:bodyPr wrap="square" rtlCol="0">
            <a:spAutoFit/>
          </a:bodyPr>
          <a:lstStyle/>
          <a:p>
            <a:r>
              <a:rPr lang="en-IN" noProof="0" dirty="0"/>
              <a:t>4 of 8</a:t>
            </a:r>
          </a:p>
        </p:txBody>
      </p:sp>
    </p:spTree>
    <p:extLst>
      <p:ext uri="{BB962C8B-B14F-4D97-AF65-F5344CB8AC3E}">
        <p14:creationId xmlns:p14="http://schemas.microsoft.com/office/powerpoint/2010/main" val="14101195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B974A5-DF45-E049-07EF-91407183B9D2}"/>
            </a:ext>
          </a:extLst>
        </p:cNvPr>
        <p:cNvGrpSpPr/>
        <p:nvPr/>
      </p:nvGrpSpPr>
      <p:grpSpPr>
        <a:xfrm>
          <a:off x="0" y="0"/>
          <a:ext cx="0" cy="0"/>
          <a:chOff x="0" y="0"/>
          <a:chExt cx="0" cy="0"/>
        </a:xfrm>
      </p:grpSpPr>
      <p:sp>
        <p:nvSpPr>
          <p:cNvPr id="24578" name="コンテンツ プレースホルダー 2">
            <a:extLst>
              <a:ext uri="{FF2B5EF4-FFF2-40B4-BE49-F238E27FC236}">
                <a16:creationId xmlns:a16="http://schemas.microsoft.com/office/drawing/2014/main" id="{3DCC71BD-3E2F-EB81-D1E5-9FD6903A4EA0}"/>
              </a:ext>
            </a:extLst>
          </p:cNvPr>
          <p:cNvSpPr txBox="1">
            <a:spLocks noChangeArrowheads="1"/>
          </p:cNvSpPr>
          <p:nvPr/>
        </p:nvSpPr>
        <p:spPr bwMode="auto">
          <a:xfrm>
            <a:off x="1029388" y="-15903"/>
            <a:ext cx="7231063" cy="58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3200" noProof="0" dirty="0"/>
              <a:t>Additional Activities / Project Updates</a:t>
            </a:r>
          </a:p>
        </p:txBody>
      </p:sp>
      <p:sp>
        <p:nvSpPr>
          <p:cNvPr id="24579" name="TextBox 1">
            <a:extLst>
              <a:ext uri="{FF2B5EF4-FFF2-40B4-BE49-F238E27FC236}">
                <a16:creationId xmlns:a16="http://schemas.microsoft.com/office/drawing/2014/main" id="{72618B33-812D-766F-2617-C925FC3EFE03}"/>
              </a:ext>
            </a:extLst>
          </p:cNvPr>
          <p:cNvSpPr txBox="1">
            <a:spLocks noChangeArrowheads="1"/>
          </p:cNvSpPr>
          <p:nvPr/>
        </p:nvSpPr>
        <p:spPr bwMode="auto">
          <a:xfrm>
            <a:off x="312784" y="278578"/>
            <a:ext cx="8590557"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endParaRPr lang="en-IN" sz="2400" b="1" u="sng" dirty="0"/>
          </a:p>
          <a:p>
            <a:r>
              <a:rPr lang="en-IN" sz="2400" b="1" u="sng" dirty="0"/>
              <a:t>Asia</a:t>
            </a:r>
            <a:r>
              <a:rPr lang="en-IN" sz="3600" dirty="0"/>
              <a:t> </a:t>
            </a:r>
            <a:r>
              <a:rPr lang="en-IN" sz="1600" dirty="0"/>
              <a:t>2 of 3</a:t>
            </a:r>
          </a:p>
          <a:p>
            <a:r>
              <a:rPr lang="en-IN" sz="2000" b="1" noProof="0" dirty="0"/>
              <a:t>Updates on the </a:t>
            </a:r>
            <a:r>
              <a:rPr lang="en-US" sz="2000" b="1" dirty="0"/>
              <a:t>Development of an HFE course which will cover the IEA Core Competencies</a:t>
            </a:r>
            <a:endParaRPr lang="en-IN" sz="2000" b="1" dirty="0"/>
          </a:p>
          <a:p>
            <a:pPr marL="342900" indent="-342900">
              <a:buFont typeface="Arial" panose="020B0604020202020204" pitchFamily="34" charset="0"/>
              <a:buChar char="•"/>
            </a:pPr>
            <a:r>
              <a:rPr lang="en-US" sz="1600" b="1" dirty="0"/>
              <a:t>Institutes</a:t>
            </a:r>
            <a:r>
              <a:rPr lang="en-US" sz="1600" dirty="0"/>
              <a:t> – 3 institutes agreed. 2 Govt (IITs) and 1 private (reported earlier).</a:t>
            </a:r>
          </a:p>
          <a:p>
            <a:pPr marL="342900" indent="-342900">
              <a:buFont typeface="Arial" panose="020B0604020202020204" pitchFamily="34" charset="0"/>
              <a:buChar char="•"/>
            </a:pPr>
            <a:r>
              <a:rPr lang="en-US" sz="1600" dirty="0"/>
              <a:t>They are finalizing the course details and obtaining </a:t>
            </a:r>
            <a:r>
              <a:rPr lang="en-US" sz="1600" i="1" dirty="0"/>
              <a:t>prima-facie</a:t>
            </a:r>
            <a:r>
              <a:rPr lang="en-US" sz="1600" dirty="0"/>
              <a:t> approval from their Directors.</a:t>
            </a:r>
          </a:p>
          <a:p>
            <a:pPr marL="342900" indent="-342900">
              <a:buFont typeface="Arial" panose="020B0604020202020204" pitchFamily="34" charset="0"/>
              <a:buChar char="•"/>
            </a:pPr>
            <a:r>
              <a:rPr lang="en-US" sz="1600" b="1" dirty="0"/>
              <a:t>Our stipulations</a:t>
            </a:r>
            <a:r>
              <a:rPr lang="en-US" sz="1600" dirty="0"/>
              <a:t>:</a:t>
            </a:r>
          </a:p>
          <a:p>
            <a:pPr marL="715963" indent="-358775">
              <a:buFont typeface="Arial" panose="020B0604020202020204" pitchFamily="34" charset="0"/>
              <a:buChar char="•"/>
            </a:pPr>
            <a:r>
              <a:rPr lang="en-US" sz="1600" dirty="0"/>
              <a:t>Curriculum to be approved by the Advisory Group (already formed for this purpose).</a:t>
            </a:r>
          </a:p>
          <a:p>
            <a:pPr marL="715963" indent="-358775">
              <a:buFont typeface="Arial" panose="020B0604020202020204" pitchFamily="34" charset="0"/>
              <a:buChar char="•"/>
            </a:pPr>
            <a:r>
              <a:rPr lang="en-US" sz="1600" dirty="0"/>
              <a:t>Curriculum and outcomes to be aligned to IEA Core Competencies.</a:t>
            </a:r>
          </a:p>
          <a:p>
            <a:pPr marL="715963" indent="-358775">
              <a:buFont typeface="Arial" panose="020B0604020202020204" pitchFamily="34" charset="0"/>
              <a:buChar char="•"/>
            </a:pPr>
            <a:r>
              <a:rPr lang="en-US" sz="1600" dirty="0"/>
              <a:t>At least one member of the Advisor Group in the evaluation process.</a:t>
            </a:r>
          </a:p>
          <a:p>
            <a:pPr marL="342900" indent="-342900">
              <a:buFont typeface="Arial" panose="020B0604020202020204" pitchFamily="34" charset="0"/>
              <a:buChar char="•"/>
            </a:pPr>
            <a:r>
              <a:rPr lang="en-US" sz="1600" b="1" dirty="0"/>
              <a:t>Target launch dates </a:t>
            </a:r>
            <a:r>
              <a:rPr lang="en-US" sz="1600" dirty="0"/>
              <a:t>– First quarter of 2027</a:t>
            </a:r>
          </a:p>
          <a:p>
            <a:pPr marL="342900" indent="-342900">
              <a:buFont typeface="Arial" panose="020B0604020202020204" pitchFamily="34" charset="0"/>
              <a:buChar char="•"/>
            </a:pPr>
            <a:endParaRPr lang="en-IN" sz="800" noProof="0" dirty="0"/>
          </a:p>
        </p:txBody>
      </p:sp>
      <p:sp>
        <p:nvSpPr>
          <p:cNvPr id="2" name="TextBox 1">
            <a:extLst>
              <a:ext uri="{FF2B5EF4-FFF2-40B4-BE49-F238E27FC236}">
                <a16:creationId xmlns:a16="http://schemas.microsoft.com/office/drawing/2014/main" id="{CA845D2E-E95C-8D51-FF9F-A802CB9D28C8}"/>
              </a:ext>
            </a:extLst>
          </p:cNvPr>
          <p:cNvSpPr txBox="1"/>
          <p:nvPr/>
        </p:nvSpPr>
        <p:spPr>
          <a:xfrm>
            <a:off x="8186737" y="133905"/>
            <a:ext cx="832975" cy="369332"/>
          </a:xfrm>
          <a:prstGeom prst="rect">
            <a:avLst/>
          </a:prstGeom>
          <a:noFill/>
        </p:spPr>
        <p:txBody>
          <a:bodyPr wrap="square" rtlCol="0">
            <a:spAutoFit/>
          </a:bodyPr>
          <a:lstStyle/>
          <a:p>
            <a:r>
              <a:rPr lang="en-IN" noProof="0" dirty="0"/>
              <a:t>5 of 8</a:t>
            </a:r>
          </a:p>
        </p:txBody>
      </p:sp>
    </p:spTree>
    <p:extLst>
      <p:ext uri="{BB962C8B-B14F-4D97-AF65-F5344CB8AC3E}">
        <p14:creationId xmlns:p14="http://schemas.microsoft.com/office/powerpoint/2010/main" val="39106131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59ABD-4695-4F9C-7E76-FB87E4B85F1A}"/>
            </a:ext>
          </a:extLst>
        </p:cNvPr>
        <p:cNvGrpSpPr/>
        <p:nvPr/>
      </p:nvGrpSpPr>
      <p:grpSpPr>
        <a:xfrm>
          <a:off x="0" y="0"/>
          <a:ext cx="0" cy="0"/>
          <a:chOff x="0" y="0"/>
          <a:chExt cx="0" cy="0"/>
        </a:xfrm>
      </p:grpSpPr>
      <p:sp>
        <p:nvSpPr>
          <p:cNvPr id="24578" name="コンテンツ プレースホルダー 2">
            <a:extLst>
              <a:ext uri="{FF2B5EF4-FFF2-40B4-BE49-F238E27FC236}">
                <a16:creationId xmlns:a16="http://schemas.microsoft.com/office/drawing/2014/main" id="{42D2DA01-19A7-4066-220E-3E9BBADFEC7B}"/>
              </a:ext>
            </a:extLst>
          </p:cNvPr>
          <p:cNvSpPr txBox="1">
            <a:spLocks noChangeArrowheads="1"/>
          </p:cNvSpPr>
          <p:nvPr/>
        </p:nvSpPr>
        <p:spPr bwMode="auto">
          <a:xfrm>
            <a:off x="1029388" y="-15903"/>
            <a:ext cx="7231063" cy="58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3200" noProof="0" dirty="0"/>
              <a:t>Additional Activities / Project Updates</a:t>
            </a:r>
          </a:p>
        </p:txBody>
      </p:sp>
      <p:sp>
        <p:nvSpPr>
          <p:cNvPr id="24579" name="TextBox 1">
            <a:extLst>
              <a:ext uri="{FF2B5EF4-FFF2-40B4-BE49-F238E27FC236}">
                <a16:creationId xmlns:a16="http://schemas.microsoft.com/office/drawing/2014/main" id="{4A89DBED-DA23-AD35-EED9-282FCA78C184}"/>
              </a:ext>
            </a:extLst>
          </p:cNvPr>
          <p:cNvSpPr txBox="1">
            <a:spLocks noChangeArrowheads="1"/>
          </p:cNvSpPr>
          <p:nvPr/>
        </p:nvSpPr>
        <p:spPr bwMode="auto">
          <a:xfrm>
            <a:off x="312784" y="-15903"/>
            <a:ext cx="8590557"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endParaRPr lang="en-IN" sz="2400" b="1" u="sng" dirty="0"/>
          </a:p>
          <a:p>
            <a:r>
              <a:rPr lang="en-IN" sz="2400" b="1" u="sng" dirty="0"/>
              <a:t>Asia</a:t>
            </a:r>
            <a:r>
              <a:rPr lang="en-IN" sz="3600" dirty="0"/>
              <a:t> </a:t>
            </a:r>
            <a:r>
              <a:rPr lang="en-IN" sz="1600" dirty="0"/>
              <a:t>3 of 3</a:t>
            </a:r>
          </a:p>
          <a:p>
            <a:r>
              <a:rPr lang="en-US" sz="2000" b="1" noProof="0" dirty="0"/>
              <a:t>ACED</a:t>
            </a:r>
          </a:p>
          <a:p>
            <a:pPr marL="342900" indent="-342900">
              <a:buFont typeface="Arial" panose="020B0604020202020204" pitchFamily="34" charset="0"/>
              <a:buChar char="•"/>
            </a:pPr>
            <a:r>
              <a:rPr lang="en-US" dirty="0"/>
              <a:t>The ACED presidency has moved from Singapore to Taiwan, where the next ACED triennial conference will be held in 2029. </a:t>
            </a:r>
          </a:p>
          <a:p>
            <a:pPr marL="342900" indent="-342900">
              <a:buFont typeface="Arial" panose="020B0604020202020204" pitchFamily="34" charset="0"/>
              <a:buChar char="•"/>
            </a:pPr>
            <a:r>
              <a:rPr lang="en-US" dirty="0"/>
              <a:t>The new President is Chris Su, and a new Executive Committee is in place.</a:t>
            </a:r>
            <a:endParaRPr lang="en-IN" dirty="0"/>
          </a:p>
          <a:p>
            <a:pPr marL="342900" indent="-342900">
              <a:buFont typeface="Arial" panose="020B0604020202020204" pitchFamily="34" charset="0"/>
              <a:buChar char="•"/>
            </a:pPr>
            <a:endParaRPr lang="en-IN" sz="800" noProof="0" dirty="0"/>
          </a:p>
          <a:p>
            <a:r>
              <a:rPr lang="en-US" sz="2000" b="1" dirty="0"/>
              <a:t>Bangladesh </a:t>
            </a:r>
          </a:p>
          <a:p>
            <a:pPr marL="285750" indent="-285750">
              <a:buFont typeface="Arial" panose="020B0604020202020204" pitchFamily="34" charset="0"/>
              <a:buChar char="•"/>
            </a:pPr>
            <a:r>
              <a:rPr lang="en-US" dirty="0"/>
              <a:t>Political instability continues to slow progress. The BES did not participate in the ACED 2026 conference and ACED Council meeting. Participation in HWWE 2026 is unlikely. Contacts with Bangladeshi colleagues continue through both the Indian Society and ACED networks, and further discussions are planned.</a:t>
            </a:r>
            <a:endParaRPr lang="en-US" b="1" dirty="0"/>
          </a:p>
        </p:txBody>
      </p:sp>
      <p:sp>
        <p:nvSpPr>
          <p:cNvPr id="2" name="TextBox 1">
            <a:extLst>
              <a:ext uri="{FF2B5EF4-FFF2-40B4-BE49-F238E27FC236}">
                <a16:creationId xmlns:a16="http://schemas.microsoft.com/office/drawing/2014/main" id="{45005361-8CF8-5D14-1D97-5AF367AC67C9}"/>
              </a:ext>
            </a:extLst>
          </p:cNvPr>
          <p:cNvSpPr txBox="1"/>
          <p:nvPr/>
        </p:nvSpPr>
        <p:spPr>
          <a:xfrm>
            <a:off x="8186737" y="133905"/>
            <a:ext cx="832975" cy="369332"/>
          </a:xfrm>
          <a:prstGeom prst="rect">
            <a:avLst/>
          </a:prstGeom>
          <a:noFill/>
        </p:spPr>
        <p:txBody>
          <a:bodyPr wrap="square" rtlCol="0">
            <a:spAutoFit/>
          </a:bodyPr>
          <a:lstStyle/>
          <a:p>
            <a:r>
              <a:rPr lang="en-IN" noProof="0" dirty="0"/>
              <a:t>6 of 8</a:t>
            </a:r>
          </a:p>
        </p:txBody>
      </p:sp>
    </p:spTree>
    <p:extLst>
      <p:ext uri="{BB962C8B-B14F-4D97-AF65-F5344CB8AC3E}">
        <p14:creationId xmlns:p14="http://schemas.microsoft.com/office/powerpoint/2010/main" val="37201279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B09493-91F6-8022-ABDA-857C2CF5F2F8}"/>
            </a:ext>
          </a:extLst>
        </p:cNvPr>
        <p:cNvGrpSpPr/>
        <p:nvPr/>
      </p:nvGrpSpPr>
      <p:grpSpPr>
        <a:xfrm>
          <a:off x="0" y="0"/>
          <a:ext cx="0" cy="0"/>
          <a:chOff x="0" y="0"/>
          <a:chExt cx="0" cy="0"/>
        </a:xfrm>
      </p:grpSpPr>
      <p:sp>
        <p:nvSpPr>
          <p:cNvPr id="26626" name="コンテンツ プレースホルダー 2">
            <a:extLst>
              <a:ext uri="{FF2B5EF4-FFF2-40B4-BE49-F238E27FC236}">
                <a16:creationId xmlns:a16="http://schemas.microsoft.com/office/drawing/2014/main" id="{338B72DF-B88D-12CE-84A5-A940767F97AE}"/>
              </a:ext>
            </a:extLst>
          </p:cNvPr>
          <p:cNvSpPr txBox="1">
            <a:spLocks noChangeArrowheads="1"/>
          </p:cNvSpPr>
          <p:nvPr/>
        </p:nvSpPr>
        <p:spPr bwMode="auto">
          <a:xfrm>
            <a:off x="803275" y="150813"/>
            <a:ext cx="7231063" cy="58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3200" noProof="0" dirty="0"/>
              <a:t>Additional Activities / Updates</a:t>
            </a:r>
          </a:p>
        </p:txBody>
      </p:sp>
      <p:sp>
        <p:nvSpPr>
          <p:cNvPr id="26627" name="TextBox 1">
            <a:extLst>
              <a:ext uri="{FF2B5EF4-FFF2-40B4-BE49-F238E27FC236}">
                <a16:creationId xmlns:a16="http://schemas.microsoft.com/office/drawing/2014/main" id="{529D4F49-DEDD-CB96-9A48-BA2B623880D6}"/>
              </a:ext>
            </a:extLst>
          </p:cNvPr>
          <p:cNvSpPr txBox="1">
            <a:spLocks noChangeArrowheads="1"/>
          </p:cNvSpPr>
          <p:nvPr/>
        </p:nvSpPr>
        <p:spPr bwMode="auto">
          <a:xfrm>
            <a:off x="364331" y="503237"/>
            <a:ext cx="8415338" cy="390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IN" sz="1400" noProof="0" dirty="0"/>
              <a:t> </a:t>
            </a:r>
          </a:p>
          <a:p>
            <a:r>
              <a:rPr lang="en-IN" sz="2400" b="1" u="sng" dirty="0"/>
              <a:t>Africa</a:t>
            </a:r>
            <a:endParaRPr lang="en-IN" sz="2400" dirty="0"/>
          </a:p>
          <a:p>
            <a:r>
              <a:rPr lang="en-US" sz="2000" b="1" dirty="0"/>
              <a:t>1. Update on capacity building: Master's programme in HFE in Ghana</a:t>
            </a:r>
          </a:p>
          <a:p>
            <a:pPr marL="285750" indent="-285750">
              <a:buFont typeface="Arial" panose="020B0604020202020204" pitchFamily="34" charset="0"/>
              <a:buChar char="•"/>
            </a:pPr>
            <a:r>
              <a:rPr lang="en-US" dirty="0"/>
              <a:t>The MSc or MPhil in Ergonomics programme being hosted at University of Ghana is the flagship programme for HFE capacity building in Sub-Sahara Africa. The contact person, Dr Augustine Acquah informed that the activities on the Sub-Saharan African Postgraduate Programme in Ergonomics were stalled by some challenges. It is proposed to convene a meeting of stakeholders to discuss the challenges, and then appropriately form a clear roadmap for further progress of the Master's programme. </a:t>
            </a:r>
          </a:p>
          <a:p>
            <a:r>
              <a:rPr lang="en-US" sz="2000" b="1" dirty="0"/>
              <a:t>2. Upcoming events</a:t>
            </a:r>
          </a:p>
          <a:p>
            <a:pPr marL="285750" indent="-285750">
              <a:buFont typeface="Arial" panose="020B0604020202020204" pitchFamily="34" charset="0"/>
              <a:buChar char="•"/>
            </a:pPr>
            <a:r>
              <a:rPr lang="en-US" dirty="0"/>
              <a:t>There are no new societies and regional networks emerging from Sub-Saharan Africa. Unfortunately, the proposed 2026 conference by the Ergonomics Society of Nigeria did not receive the required support of members required.</a:t>
            </a:r>
            <a:endParaRPr lang="en-IN" sz="1600" b="1" noProof="0" dirty="0"/>
          </a:p>
        </p:txBody>
      </p:sp>
      <p:sp>
        <p:nvSpPr>
          <p:cNvPr id="2" name="TextBox 1">
            <a:extLst>
              <a:ext uri="{FF2B5EF4-FFF2-40B4-BE49-F238E27FC236}">
                <a16:creationId xmlns:a16="http://schemas.microsoft.com/office/drawing/2014/main" id="{8FDE52A0-A2F7-9D14-5599-5757213626A8}"/>
              </a:ext>
            </a:extLst>
          </p:cNvPr>
          <p:cNvSpPr txBox="1"/>
          <p:nvPr/>
        </p:nvSpPr>
        <p:spPr>
          <a:xfrm>
            <a:off x="8186737" y="133905"/>
            <a:ext cx="832975" cy="369332"/>
          </a:xfrm>
          <a:prstGeom prst="rect">
            <a:avLst/>
          </a:prstGeom>
          <a:noFill/>
        </p:spPr>
        <p:txBody>
          <a:bodyPr wrap="square" rtlCol="0">
            <a:spAutoFit/>
          </a:bodyPr>
          <a:lstStyle/>
          <a:p>
            <a:r>
              <a:rPr lang="en-IN" noProof="0" dirty="0"/>
              <a:t>7 of 8</a:t>
            </a:r>
          </a:p>
        </p:txBody>
      </p:sp>
    </p:spTree>
    <p:extLst>
      <p:ext uri="{BB962C8B-B14F-4D97-AF65-F5344CB8AC3E}">
        <p14:creationId xmlns:p14="http://schemas.microsoft.com/office/powerpoint/2010/main" val="2073540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E10771-DC8B-434A-493F-D597A088B330}"/>
            </a:ext>
          </a:extLst>
        </p:cNvPr>
        <p:cNvGrpSpPr/>
        <p:nvPr/>
      </p:nvGrpSpPr>
      <p:grpSpPr>
        <a:xfrm>
          <a:off x="0" y="0"/>
          <a:ext cx="0" cy="0"/>
          <a:chOff x="0" y="0"/>
          <a:chExt cx="0" cy="0"/>
        </a:xfrm>
      </p:grpSpPr>
      <p:sp>
        <p:nvSpPr>
          <p:cNvPr id="26626" name="コンテンツ プレースホルダー 2">
            <a:extLst>
              <a:ext uri="{FF2B5EF4-FFF2-40B4-BE49-F238E27FC236}">
                <a16:creationId xmlns:a16="http://schemas.microsoft.com/office/drawing/2014/main" id="{1AADB578-A38A-C9CC-E35C-CD31E5DB8D77}"/>
              </a:ext>
            </a:extLst>
          </p:cNvPr>
          <p:cNvSpPr txBox="1">
            <a:spLocks noChangeArrowheads="1"/>
          </p:cNvSpPr>
          <p:nvPr/>
        </p:nvSpPr>
        <p:spPr bwMode="auto">
          <a:xfrm>
            <a:off x="1027112" y="24090"/>
            <a:ext cx="7231063" cy="58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3200" noProof="0" dirty="0"/>
              <a:t>Additional Activities / Updates</a:t>
            </a:r>
          </a:p>
        </p:txBody>
      </p:sp>
      <p:sp>
        <p:nvSpPr>
          <p:cNvPr id="2" name="TextBox 1">
            <a:extLst>
              <a:ext uri="{FF2B5EF4-FFF2-40B4-BE49-F238E27FC236}">
                <a16:creationId xmlns:a16="http://schemas.microsoft.com/office/drawing/2014/main" id="{BB67595B-A36D-53FB-7B45-F4AEAF12417A}"/>
              </a:ext>
            </a:extLst>
          </p:cNvPr>
          <p:cNvSpPr txBox="1"/>
          <p:nvPr/>
        </p:nvSpPr>
        <p:spPr>
          <a:xfrm>
            <a:off x="8186737" y="133905"/>
            <a:ext cx="832975" cy="369332"/>
          </a:xfrm>
          <a:prstGeom prst="rect">
            <a:avLst/>
          </a:prstGeom>
          <a:noFill/>
        </p:spPr>
        <p:txBody>
          <a:bodyPr wrap="square" rtlCol="0">
            <a:spAutoFit/>
          </a:bodyPr>
          <a:lstStyle/>
          <a:p>
            <a:r>
              <a:rPr lang="en-IN" noProof="0" dirty="0"/>
              <a:t>8 of 8</a:t>
            </a:r>
          </a:p>
        </p:txBody>
      </p:sp>
      <p:sp>
        <p:nvSpPr>
          <p:cNvPr id="3" name="TextBox 1">
            <a:extLst>
              <a:ext uri="{FF2B5EF4-FFF2-40B4-BE49-F238E27FC236}">
                <a16:creationId xmlns:a16="http://schemas.microsoft.com/office/drawing/2014/main" id="{90678998-8051-4942-5AF7-3CE5CBBAC723}"/>
              </a:ext>
            </a:extLst>
          </p:cNvPr>
          <p:cNvSpPr txBox="1">
            <a:spLocks noChangeArrowheads="1"/>
          </p:cNvSpPr>
          <p:nvPr/>
        </p:nvSpPr>
        <p:spPr bwMode="auto">
          <a:xfrm>
            <a:off x="434975" y="572259"/>
            <a:ext cx="8415338" cy="4555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IN" sz="2400" b="1" u="sng" noProof="0" dirty="0"/>
              <a:t>Latin </a:t>
            </a:r>
            <a:r>
              <a:rPr lang="en-IN" sz="2400" b="1" u="sng" noProof="0" dirty="0" err="1"/>
              <a:t>Americ</a:t>
            </a:r>
            <a:r>
              <a:rPr lang="en-IN" sz="2400" b="1" u="sng" dirty="0"/>
              <a:t>a, North America including </a:t>
            </a:r>
            <a:r>
              <a:rPr lang="en-IN" sz="2400" b="1" u="sng"/>
              <a:t>the Caribbean </a:t>
            </a:r>
            <a:endParaRPr lang="en-IN" sz="2400" dirty="0"/>
          </a:p>
          <a:p>
            <a:r>
              <a:rPr lang="en-IN" sz="800" dirty="0"/>
              <a:t> </a:t>
            </a:r>
          </a:p>
          <a:p>
            <a:r>
              <a:rPr lang="en-US" sz="2000" b="1" dirty="0"/>
              <a:t>FPE, IFPE and BCPE</a:t>
            </a:r>
          </a:p>
          <a:p>
            <a:pPr marL="285750" indent="-285750">
              <a:buFont typeface="Arial" panose="020B0604020202020204" pitchFamily="34" charset="0"/>
              <a:buChar char="•"/>
            </a:pPr>
            <a:r>
              <a:rPr lang="en-US" sz="1600" dirty="0"/>
              <a:t>FPE changed its name to the International Foundation of Professional Ergonomics (IFPE).</a:t>
            </a:r>
          </a:p>
          <a:p>
            <a:pPr marL="285750" indent="-285750">
              <a:buFont typeface="Arial" panose="020B0604020202020204" pitchFamily="34" charset="0"/>
              <a:buChar char="•"/>
            </a:pPr>
            <a:r>
              <a:rPr lang="en-US" sz="1600" dirty="0"/>
              <a:t>IFPE established a fellowship to give Latin American students access to the </a:t>
            </a:r>
            <a:r>
              <a:rPr lang="en-US" sz="1600" dirty="0" err="1"/>
              <a:t>Ergoeyes</a:t>
            </a:r>
            <a:r>
              <a:rPr lang="en-US" sz="1600" dirty="0"/>
              <a:t> platform. This year we received more than 45 applications.</a:t>
            </a:r>
          </a:p>
          <a:p>
            <a:pPr marL="285750" indent="-285750">
              <a:buFont typeface="Arial" panose="020B0604020202020204" pitchFamily="34" charset="0"/>
              <a:buChar char="•"/>
            </a:pPr>
            <a:r>
              <a:rPr lang="en-US" sz="1600" dirty="0"/>
              <a:t>IFPE expanded its HFES Corresponding Membership program. Last year 22 memberships were awarded internationally.</a:t>
            </a:r>
          </a:p>
          <a:p>
            <a:pPr marL="285750" indent="-285750">
              <a:buFont typeface="Arial" panose="020B0604020202020204" pitchFamily="34" charset="0"/>
              <a:buChar char="•"/>
            </a:pPr>
            <a:r>
              <a:rPr lang="en-US" sz="1600" dirty="0"/>
              <a:t>IFPE provided two Impact Grants to applicants in Ghana and India.</a:t>
            </a:r>
          </a:p>
          <a:p>
            <a:pPr marL="285750" indent="-285750">
              <a:buFont typeface="Arial" panose="020B0604020202020204" pitchFamily="34" charset="0"/>
              <a:buChar char="•"/>
            </a:pPr>
            <a:r>
              <a:rPr lang="en-US" sz="1600" dirty="0"/>
              <a:t>IFPE established an Inaugural Industry Advisory Board to provide insights and guidance to IFPE from industry practitioners.</a:t>
            </a:r>
          </a:p>
          <a:p>
            <a:pPr marL="285750" indent="-285750">
              <a:buFont typeface="Arial" panose="020B0604020202020204" pitchFamily="34" charset="0"/>
              <a:buChar char="•"/>
            </a:pPr>
            <a:r>
              <a:rPr lang="en-US" sz="1600" dirty="0"/>
              <a:t>BCPE and IFPE created a Memorandum of Understanding (MoU) between their organizations for further collaboration.</a:t>
            </a:r>
          </a:p>
          <a:p>
            <a:endParaRPr lang="en-US" sz="800" dirty="0"/>
          </a:p>
          <a:p>
            <a:r>
              <a:rPr lang="en-US" sz="2000" b="1" dirty="0"/>
              <a:t>Masters in HFE and the CHFES in Costa Rica</a:t>
            </a:r>
          </a:p>
          <a:p>
            <a:r>
              <a:rPr lang="en-US" sz="1600" dirty="0"/>
              <a:t>Both activities - the Masters in HFE and the CHFES are in progress, but the effect of recent changes in Government on the education budget are awaited.</a:t>
            </a:r>
            <a:endParaRPr lang="en-IN" sz="1600" dirty="0"/>
          </a:p>
          <a:p>
            <a:endParaRPr lang="en-IN" sz="1400" noProof="0" dirty="0"/>
          </a:p>
        </p:txBody>
      </p:sp>
    </p:spTree>
    <p:extLst>
      <p:ext uri="{BB962C8B-B14F-4D97-AF65-F5344CB8AC3E}">
        <p14:creationId xmlns:p14="http://schemas.microsoft.com/office/powerpoint/2010/main" val="985993136"/>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oposed reporting structure for IEA 2024" id="{321020AC-1284-EB40-915E-3DD0204F01EB}" vid="{E2D9CD7B-EB96-7C43-8ED9-78636B0546E9}"/>
    </a:ext>
  </a:extLst>
</a:theme>
</file>

<file path=ppt/theme/theme2.xml><?xml version="1.0" encoding="utf-8"?>
<a:theme xmlns:a="http://schemas.openxmlformats.org/drawingml/2006/main" name="ホワイ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Yu Gothic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Yu Gothic"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 reporting structure for IEA 2024</Template>
  <TotalTime>11059</TotalTime>
  <Words>5164</Words>
  <Application>Microsoft Office PowerPoint</Application>
  <PresentationFormat>On-screen Show (16:10)</PresentationFormat>
  <Paragraphs>546</Paragraphs>
  <Slides>18</Slides>
  <Notes>18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メイリオ</vt:lpstr>
      <vt:lpstr>Yu Gothic</vt:lpstr>
      <vt:lpstr>Arial</vt:lpstr>
      <vt:lpstr>Calibri</vt:lpstr>
      <vt:lpstr>Lato</vt:lpstr>
      <vt:lpstr>Lato Black</vt:lpstr>
      <vt:lpstr>Symbol</vt:lpstr>
      <vt:lpstr>Verdana</vt:lpstr>
      <vt:lpstr>Wingdings</vt:lpstr>
      <vt:lpstr>Office テーマ</vt:lpstr>
      <vt:lpstr>Report of International Development Committee</vt:lpstr>
      <vt:lpstr>Collaborative HFE PhD programme for Asia</vt:lpstr>
      <vt:lpstr>What stakeholders are involved in project &amp; how?</vt:lpstr>
      <vt:lpstr>PowerPoint Presentation</vt:lpstr>
      <vt:lpstr>Development of an HFE course which will cover the IEA Core Competencies</vt:lpstr>
      <vt:lpstr>What stakeholders are involved in project &amp; how?</vt:lpstr>
      <vt:lpstr>PowerPoint Presentation</vt:lpstr>
      <vt:lpstr>HFE Training programme for Vietnam</vt:lpstr>
      <vt:lpstr>What stakeholders are involved in project &amp; how?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Nancy Black</dc:creator>
  <cp:lastModifiedBy>Anindya Ganguli</cp:lastModifiedBy>
  <cp:revision>98</cp:revision>
  <dcterms:created xsi:type="dcterms:W3CDTF">2025-02-05T20:28:12Z</dcterms:created>
  <dcterms:modified xsi:type="dcterms:W3CDTF">2026-09-18T06:22:11Z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0689301-32b1-463b-ba86-10202492460a_Enabled">
    <vt:lpwstr>true</vt:lpwstr>
  </property>
  <property fmtid="{D5CDD505-2E9C-101B-9397-08002B2CF9AE}" pid="3" name="MSIP_Label_d0689301-32b1-463b-ba86-10202492460a_SetDate">
    <vt:lpwstr>2026-04-02T00:27:52Z</vt:lpwstr>
  </property>
  <property fmtid="{D5CDD505-2E9C-101B-9397-08002B2CF9AE}" pid="4" name="MSIP_Label_d0689301-32b1-463b-ba86-10202492460a_Method">
    <vt:lpwstr>Standard</vt:lpwstr>
  </property>
  <property fmtid="{D5CDD505-2E9C-101B-9397-08002B2CF9AE}" pid="5" name="MSIP_Label_d0689301-32b1-463b-ba86-10202492460a_Name">
    <vt:lpwstr>defa4170-0d19-0005-0003-bc88714345d2</vt:lpwstr>
  </property>
  <property fmtid="{D5CDD505-2E9C-101B-9397-08002B2CF9AE}" pid="6" name="MSIP_Label_d0689301-32b1-463b-ba86-10202492460a_SiteId">
    <vt:lpwstr>810c295f-e817-4c4e-8996-9b66369b8012</vt:lpwstr>
  </property>
  <property fmtid="{D5CDD505-2E9C-101B-9397-08002B2CF9AE}" pid="7" name="MSIP_Label_d0689301-32b1-463b-ba86-10202492460a_ActionId">
    <vt:lpwstr>69794fe2-9938-4dfa-893f-f422de0ede7d</vt:lpwstr>
  </property>
  <property fmtid="{D5CDD505-2E9C-101B-9397-08002B2CF9AE}" pid="8" name="MSIP_Label_d0689301-32b1-463b-ba86-10202492460a_ContentBits">
    <vt:lpwstr>0</vt:lpwstr>
  </property>
  <property fmtid="{D5CDD505-2E9C-101B-9397-08002B2CF9AE}" pid="9" name="MSIP_Label_d0689301-32b1-463b-ba86-10202492460a_Tag">
    <vt:lpwstr>10, 3, 0, 1</vt:lpwstr>
  </property>
</Properties>
</file>