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>
        <p:scale>
          <a:sx n="110" d="100"/>
          <a:sy n="110" d="100"/>
        </p:scale>
        <p:origin x="-2850" y="2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7176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3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w/assets/logo_whit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640" y="457200"/>
            <a:ext cx="1737360" cy="762995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548640" y="1600200"/>
            <a:ext cx="65836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3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Professional Standards &amp;</a:t>
            </a:r>
            <a:endParaRPr lang="en-US" sz="3600" dirty="0"/>
          </a:p>
          <a:p>
            <a:pPr marL="0" indent="0">
              <a:buNone/>
            </a:pPr>
            <a:r>
              <a:rPr lang="en-US" sz="3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Education Committee</a:t>
            </a:r>
            <a:endParaRPr lang="en-US" sz="36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2834640"/>
            <a:ext cx="6400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rgbClr val="C7E7E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Progress report on four projects</a:t>
            </a:r>
            <a:endParaRPr lang="en-US" sz="180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3931920"/>
            <a:ext cx="64008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spcAft>
                <a:spcPts val="400"/>
              </a:spcAft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IEA Council Meeting  ·  November 2026  ·  Florianópolis, Brazil</a:t>
            </a:r>
            <a:endParaRPr lang="en-US" sz="1200" dirty="0"/>
          </a:p>
          <a:p>
            <a:pPr marL="0" indent="0">
              <a:spcAft>
                <a:spcPts val="400"/>
              </a:spcAft>
              <a:buNone/>
            </a:pPr>
            <a:r>
              <a:rPr lang="en-US" sz="1200" b="1" dirty="0">
                <a:solidFill>
                  <a:srgbClr val="E2B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Verena Nitsch, Chair PSE</a:t>
            </a:r>
            <a:endParaRPr lang="en-US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02920" y="292608"/>
            <a:ext cx="6858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200" dirty="0">
                <a:solidFill>
                  <a:srgbClr val="00969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PROFESSIONAL STANDARDS &amp; EDUCATION</a:t>
            </a:r>
            <a:endParaRPr lang="en-US" sz="1000" dirty="0"/>
          </a:p>
        </p:txBody>
      </p:sp>
      <p:sp>
        <p:nvSpPr>
          <p:cNvPr id="3" name="Text 1"/>
          <p:cNvSpPr txBox="1"/>
          <p:nvPr/>
        </p:nvSpPr>
        <p:spPr>
          <a:xfrm>
            <a:off x="502920" y="512064"/>
            <a:ext cx="74980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4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Our mission and team</a:t>
            </a:r>
            <a:endParaRPr lang="en-US" sz="2400" dirty="0"/>
          </a:p>
        </p:txBody>
      </p:sp>
      <p:sp>
        <p:nvSpPr>
          <p:cNvPr id="4" name="Text 2"/>
          <p:cNvSpPr txBox="1"/>
          <p:nvPr/>
        </p:nvSpPr>
        <p:spPr>
          <a:xfrm>
            <a:off x="502920" y="4809744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9AA6A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PSE Committee · IEA Council Meeting 2026    2</a:t>
            </a:r>
            <a:endParaRPr lang="en-US" sz="800" dirty="0"/>
          </a:p>
        </p:txBody>
      </p:sp>
      <p:pic>
        <p:nvPicPr>
          <p:cNvPr id="5" name="Image 0" descr="/home/claude/w/assets/logo_colo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3568" y="4681728"/>
            <a:ext cx="731520" cy="321261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502920" y="1188720"/>
            <a:ext cx="42062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i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 advance global HFE by improving education standards, expanding certification access and engaging the next generation of professionals.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02920" y="2148840"/>
            <a:ext cx="420624" cy="420624"/>
          </a:xfrm>
          <a:prstGeom prst="ellipse">
            <a:avLst/>
          </a:prstGeom>
          <a:solidFill>
            <a:srgbClr val="009697"/>
          </a:solidFill>
          <a:ln w="12700">
            <a:solidFill>
              <a:srgbClr val="00969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8" name="Text 5"/>
          <p:cNvSpPr txBox="1"/>
          <p:nvPr/>
        </p:nvSpPr>
        <p:spPr>
          <a:xfrm>
            <a:off x="502920" y="2148840"/>
            <a:ext cx="42062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600" dirty="0"/>
          </a:p>
        </p:txBody>
      </p:sp>
      <p:sp>
        <p:nvSpPr>
          <p:cNvPr id="9" name="Text 6"/>
          <p:cNvSpPr txBox="1"/>
          <p:nvPr/>
        </p:nvSpPr>
        <p:spPr>
          <a:xfrm>
            <a:off x="1051560" y="2148840"/>
            <a:ext cx="365760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Strengthen global HFE education and certification</a:t>
            </a:r>
            <a:endParaRPr lang="en-US" sz="1300" dirty="0"/>
          </a:p>
        </p:txBody>
      </p:sp>
      <p:sp>
        <p:nvSpPr>
          <p:cNvPr id="10" name="Shape 7"/>
          <p:cNvSpPr/>
          <p:nvPr/>
        </p:nvSpPr>
        <p:spPr>
          <a:xfrm>
            <a:off x="502920" y="2807208"/>
            <a:ext cx="420624" cy="420624"/>
          </a:xfrm>
          <a:prstGeom prst="ellipse">
            <a:avLst/>
          </a:prstGeom>
          <a:solidFill>
            <a:srgbClr val="009697"/>
          </a:solidFill>
          <a:ln w="12700">
            <a:solidFill>
              <a:srgbClr val="00969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1" name="Text 8"/>
          <p:cNvSpPr txBox="1"/>
          <p:nvPr/>
        </p:nvSpPr>
        <p:spPr>
          <a:xfrm>
            <a:off x="502920" y="2807208"/>
            <a:ext cx="42062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600" dirty="0"/>
          </a:p>
        </p:txBody>
      </p:sp>
      <p:sp>
        <p:nvSpPr>
          <p:cNvPr id="12" name="Text 9"/>
          <p:cNvSpPr txBox="1"/>
          <p:nvPr/>
        </p:nvSpPr>
        <p:spPr>
          <a:xfrm>
            <a:off x="1051560" y="2807208"/>
            <a:ext cx="365760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Attract and develop young professionals</a:t>
            </a:r>
            <a:endParaRPr lang="en-US" sz="1300" dirty="0"/>
          </a:p>
        </p:txBody>
      </p:sp>
      <p:sp>
        <p:nvSpPr>
          <p:cNvPr id="13" name="Text 10"/>
          <p:cNvSpPr txBox="1"/>
          <p:nvPr/>
        </p:nvSpPr>
        <p:spPr>
          <a:xfrm>
            <a:off x="502920" y="3566160"/>
            <a:ext cx="4206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collaboration with the International Development Committee, with a focus on developing regions.</a:t>
            </a:r>
            <a:endParaRPr lang="en-US" sz="1100" dirty="0"/>
          </a:p>
        </p:txBody>
      </p:sp>
      <p:sp>
        <p:nvSpPr>
          <p:cNvPr id="14" name="Shape 11"/>
          <p:cNvSpPr/>
          <p:nvPr/>
        </p:nvSpPr>
        <p:spPr>
          <a:xfrm>
            <a:off x="5074920" y="1143000"/>
            <a:ext cx="3611880" cy="3429000"/>
          </a:xfrm>
          <a:prstGeom prst="rect">
            <a:avLst/>
          </a:prstGeom>
          <a:solidFill>
            <a:srgbClr val="E7F4F4"/>
          </a:solidFill>
          <a:ln w="12700">
            <a:solidFill>
              <a:srgbClr val="E7F4F4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5" name="Text 12"/>
          <p:cNvSpPr txBox="1"/>
          <p:nvPr/>
        </p:nvSpPr>
        <p:spPr>
          <a:xfrm>
            <a:off x="5303520" y="1298448"/>
            <a:ext cx="32004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00969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PSE CO-CHAIRS</a:t>
            </a:r>
            <a:endParaRPr lang="en-US" sz="1000" dirty="0"/>
          </a:p>
        </p:txBody>
      </p:sp>
      <p:sp>
        <p:nvSpPr>
          <p:cNvPr id="16" name="Text 13"/>
          <p:cNvSpPr txBox="1"/>
          <p:nvPr/>
        </p:nvSpPr>
        <p:spPr>
          <a:xfrm>
            <a:off x="5303520" y="1572768"/>
            <a:ext cx="25603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Liang Ma</a:t>
            </a:r>
            <a:r>
              <a:rPr lang="en-US" sz="110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CHN</a:t>
            </a:r>
            <a:endParaRPr lang="en-US" sz="1100" dirty="0"/>
          </a:p>
        </p:txBody>
      </p:sp>
      <p:sp>
        <p:nvSpPr>
          <p:cNvPr id="17" name="Text 14"/>
          <p:cNvSpPr txBox="1"/>
          <p:nvPr/>
        </p:nvSpPr>
        <p:spPr>
          <a:xfrm>
            <a:off x="5303520" y="1819656"/>
            <a:ext cx="25603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Rob Becker</a:t>
            </a:r>
            <a:r>
              <a:rPr lang="en-US" sz="110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UK</a:t>
            </a:r>
            <a:endParaRPr lang="en-US" sz="1100" dirty="0"/>
          </a:p>
        </p:txBody>
      </p:sp>
      <p:sp>
        <p:nvSpPr>
          <p:cNvPr id="18" name="Text 15"/>
          <p:cNvSpPr txBox="1"/>
          <p:nvPr/>
        </p:nvSpPr>
        <p:spPr>
          <a:xfrm>
            <a:off x="5303520" y="2066544"/>
            <a:ext cx="25603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Andrew Todd</a:t>
            </a:r>
            <a:r>
              <a:rPr lang="en-US" sz="110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ZAF</a:t>
            </a:r>
            <a:endParaRPr lang="en-US" sz="1100" dirty="0"/>
          </a:p>
        </p:txBody>
      </p:sp>
      <p:sp>
        <p:nvSpPr>
          <p:cNvPr id="19" name="Text 16"/>
          <p:cNvSpPr txBox="1"/>
          <p:nvPr/>
        </p:nvSpPr>
        <p:spPr>
          <a:xfrm>
            <a:off x="5303520" y="2313432"/>
            <a:ext cx="25603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Daniel Braatz</a:t>
            </a:r>
            <a:r>
              <a:rPr lang="en-US" sz="110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BRA</a:t>
            </a:r>
            <a:endParaRPr lang="en-US" sz="1100" dirty="0"/>
          </a:p>
        </p:txBody>
      </p:sp>
      <p:sp>
        <p:nvSpPr>
          <p:cNvPr id="20" name="Text 17"/>
          <p:cNvSpPr txBox="1"/>
          <p:nvPr/>
        </p:nvSpPr>
        <p:spPr>
          <a:xfrm>
            <a:off x="5303520" y="2560320"/>
            <a:ext cx="25603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Farzan Sasangohar</a:t>
            </a:r>
            <a:r>
              <a:rPr lang="en-US" sz="110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USA</a:t>
            </a:r>
            <a:endParaRPr lang="en-US" sz="1100" dirty="0"/>
          </a:p>
        </p:txBody>
      </p:sp>
      <p:sp>
        <p:nvSpPr>
          <p:cNvPr id="21" name="Shape 18"/>
          <p:cNvSpPr/>
          <p:nvPr/>
        </p:nvSpPr>
        <p:spPr>
          <a:xfrm>
            <a:off x="7818120" y="2578608"/>
            <a:ext cx="548640" cy="219456"/>
          </a:xfrm>
          <a:prstGeom prst="roundRect">
            <a:avLst>
              <a:gd name="adj" fmla="val 50000"/>
            </a:avLst>
          </a:prstGeom>
          <a:solidFill>
            <a:srgbClr val="DB9437"/>
          </a:solidFill>
          <a:ln w="12700">
            <a:solidFill>
              <a:srgbClr val="DB943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22" name="Text 19"/>
          <p:cNvSpPr txBox="1"/>
          <p:nvPr/>
        </p:nvSpPr>
        <p:spPr>
          <a:xfrm>
            <a:off x="7818120" y="2578608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NEW</a:t>
            </a:r>
            <a:endParaRPr lang="en-US" sz="850" dirty="0"/>
          </a:p>
        </p:txBody>
      </p:sp>
      <p:sp>
        <p:nvSpPr>
          <p:cNvPr id="23" name="Text 20"/>
          <p:cNvSpPr txBox="1"/>
          <p:nvPr/>
        </p:nvSpPr>
        <p:spPr>
          <a:xfrm>
            <a:off x="5303520" y="2880360"/>
            <a:ext cx="32004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00969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CERTIFICATION SUBCOMMITTEE</a:t>
            </a:r>
            <a:endParaRPr lang="en-US" sz="1000" dirty="0"/>
          </a:p>
        </p:txBody>
      </p:sp>
      <p:sp>
        <p:nvSpPr>
          <p:cNvPr id="24" name="Text 21"/>
          <p:cNvSpPr txBox="1"/>
          <p:nvPr/>
        </p:nvSpPr>
        <p:spPr>
          <a:xfrm>
            <a:off x="5303520" y="3154680"/>
            <a:ext cx="25603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Stephven Kolose</a:t>
            </a:r>
            <a:r>
              <a:rPr lang="en-US" sz="110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NZ</a:t>
            </a:r>
            <a:endParaRPr lang="en-US" sz="1100" dirty="0"/>
          </a:p>
        </p:txBody>
      </p:sp>
      <p:sp>
        <p:nvSpPr>
          <p:cNvPr id="25" name="Text 22"/>
          <p:cNvSpPr txBox="1"/>
          <p:nvPr/>
        </p:nvSpPr>
        <p:spPr>
          <a:xfrm>
            <a:off x="5303520" y="3401568"/>
            <a:ext cx="25603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Valerie O'Keefe</a:t>
            </a:r>
            <a:r>
              <a:rPr lang="en-US" sz="110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AUS</a:t>
            </a:r>
            <a:endParaRPr lang="en-US" sz="1100" dirty="0"/>
          </a:p>
        </p:txBody>
      </p:sp>
      <p:sp>
        <p:nvSpPr>
          <p:cNvPr id="26" name="Text 23"/>
          <p:cNvSpPr txBox="1"/>
          <p:nvPr/>
        </p:nvSpPr>
        <p:spPr>
          <a:xfrm>
            <a:off x="5303520" y="3648456"/>
            <a:ext cx="25603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Rose Figueroa </a:t>
            </a:r>
            <a:r>
              <a:rPr lang="en-US" sz="110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USA</a:t>
            </a:r>
            <a:endParaRPr lang="en-US" sz="1100" dirty="0"/>
          </a:p>
        </p:txBody>
      </p:sp>
      <p:sp>
        <p:nvSpPr>
          <p:cNvPr id="27" name="Shape 24"/>
          <p:cNvSpPr/>
          <p:nvPr/>
        </p:nvSpPr>
        <p:spPr>
          <a:xfrm>
            <a:off x="7818120" y="3666744"/>
            <a:ext cx="548640" cy="219456"/>
          </a:xfrm>
          <a:prstGeom prst="roundRect">
            <a:avLst>
              <a:gd name="adj" fmla="val 50000"/>
            </a:avLst>
          </a:prstGeom>
          <a:solidFill>
            <a:srgbClr val="DB9437"/>
          </a:solidFill>
          <a:ln w="12700">
            <a:solidFill>
              <a:srgbClr val="DB943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28" name="Text 25"/>
          <p:cNvSpPr txBox="1"/>
          <p:nvPr/>
        </p:nvSpPr>
        <p:spPr>
          <a:xfrm>
            <a:off x="7818120" y="3666744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NEW</a:t>
            </a:r>
            <a:endParaRPr lang="en-US" sz="850" dirty="0"/>
          </a:p>
        </p:txBody>
      </p:sp>
      <p:sp>
        <p:nvSpPr>
          <p:cNvPr id="29" name="Text 26"/>
          <p:cNvSpPr txBox="1"/>
          <p:nvPr/>
        </p:nvSpPr>
        <p:spPr>
          <a:xfrm>
            <a:off x="5303520" y="3977640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i="1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Thank you to Yining Ye and Denizsu Topkaya for their supporting work.</a:t>
            </a:r>
            <a:endParaRPr lang="en-US" sz="9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02920" y="292608"/>
            <a:ext cx="6858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200" dirty="0">
                <a:solidFill>
                  <a:srgbClr val="00969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OVERVIEW</a:t>
            </a:r>
            <a:endParaRPr lang="en-US" sz="1000" dirty="0"/>
          </a:p>
        </p:txBody>
      </p:sp>
      <p:sp>
        <p:nvSpPr>
          <p:cNvPr id="3" name="Text 1"/>
          <p:cNvSpPr txBox="1"/>
          <p:nvPr/>
        </p:nvSpPr>
        <p:spPr>
          <a:xfrm>
            <a:off x="502920" y="512064"/>
            <a:ext cx="74980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4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Four projects at a glance</a:t>
            </a:r>
            <a:endParaRPr lang="en-US" sz="2400" dirty="0"/>
          </a:p>
        </p:txBody>
      </p:sp>
      <p:sp>
        <p:nvSpPr>
          <p:cNvPr id="4" name="Text 2"/>
          <p:cNvSpPr txBox="1"/>
          <p:nvPr/>
        </p:nvSpPr>
        <p:spPr>
          <a:xfrm>
            <a:off x="502920" y="4809744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9AA6A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PSE Committee · IEA Council Meeting 2026    3</a:t>
            </a:r>
            <a:endParaRPr lang="en-US" sz="800" dirty="0"/>
          </a:p>
        </p:txBody>
      </p:sp>
      <p:pic>
        <p:nvPicPr>
          <p:cNvPr id="5" name="Image 0" descr="/home/claude/w/assets/logo_colo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3568" y="4681728"/>
            <a:ext cx="731520" cy="321261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502920" y="1234440"/>
            <a:ext cx="1892808" cy="3246120"/>
          </a:xfrm>
          <a:prstGeom prst="rect">
            <a:avLst/>
          </a:prstGeom>
          <a:solidFill>
            <a:srgbClr val="E7F4F4"/>
          </a:solidFill>
          <a:ln w="12700">
            <a:solidFill>
              <a:srgbClr val="E7F4F4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7" name="Shape 4"/>
          <p:cNvSpPr/>
          <p:nvPr/>
        </p:nvSpPr>
        <p:spPr>
          <a:xfrm>
            <a:off x="685800" y="1435608"/>
            <a:ext cx="502920" cy="502920"/>
          </a:xfrm>
          <a:prstGeom prst="ellipse">
            <a:avLst/>
          </a:prstGeom>
          <a:solidFill>
            <a:srgbClr val="009697"/>
          </a:solidFill>
          <a:ln w="12700">
            <a:solidFill>
              <a:srgbClr val="00969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1530" y="1561338"/>
            <a:ext cx="251460" cy="251460"/>
          </a:xfrm>
          <a:prstGeom prst="rect">
            <a:avLst/>
          </a:prstGeom>
        </p:spPr>
      </p:pic>
      <p:sp>
        <p:nvSpPr>
          <p:cNvPr id="9" name="Text 5"/>
          <p:cNvSpPr txBox="1"/>
          <p:nvPr/>
        </p:nvSpPr>
        <p:spPr>
          <a:xfrm>
            <a:off x="1847088" y="1417320"/>
            <a:ext cx="4114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2600" b="1" dirty="0">
                <a:solidFill>
                  <a:srgbClr val="C7E7E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</a:t>
            </a:r>
            <a:endParaRPr lang="en-US" sz="2600" dirty="0"/>
          </a:p>
        </p:txBody>
      </p:sp>
      <p:sp>
        <p:nvSpPr>
          <p:cNvPr id="10" name="Text 6"/>
          <p:cNvSpPr txBox="1"/>
          <p:nvPr/>
        </p:nvSpPr>
        <p:spPr>
          <a:xfrm>
            <a:off x="685800" y="2075688"/>
            <a:ext cx="152704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3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International Mentoring Network</a:t>
            </a:r>
            <a:endParaRPr lang="en-US" sz="1300" dirty="0"/>
          </a:p>
        </p:txBody>
      </p:sp>
      <p:sp>
        <p:nvSpPr>
          <p:cNvPr id="11" name="Text 7"/>
          <p:cNvSpPr txBox="1"/>
          <p:nvPr/>
        </p:nvSpPr>
        <p:spPr>
          <a:xfrm>
            <a:off x="685800" y="2679192"/>
            <a:ext cx="152704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Connect existing society-led mentoring programmes</a:t>
            </a:r>
            <a:endParaRPr lang="en-US" sz="1050" dirty="0"/>
          </a:p>
        </p:txBody>
      </p:sp>
      <p:sp>
        <p:nvSpPr>
          <p:cNvPr id="12" name="Shape 8"/>
          <p:cNvSpPr/>
          <p:nvPr/>
        </p:nvSpPr>
        <p:spPr>
          <a:xfrm>
            <a:off x="685800" y="3447288"/>
            <a:ext cx="1527048" cy="0"/>
          </a:xfrm>
          <a:prstGeom prst="line">
            <a:avLst/>
          </a:prstGeom>
          <a:noFill/>
          <a:ln w="12700">
            <a:solidFill>
              <a:srgbClr val="C7E7E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3" name="Text 9"/>
          <p:cNvSpPr txBox="1"/>
          <p:nvPr/>
        </p:nvSpPr>
        <p:spPr>
          <a:xfrm>
            <a:off x="685800" y="3538728"/>
            <a:ext cx="1527048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007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Survey sent to all Federated Societies</a:t>
            </a:r>
            <a:endParaRPr lang="en-US" sz="1100" dirty="0"/>
          </a:p>
        </p:txBody>
      </p:sp>
      <p:sp>
        <p:nvSpPr>
          <p:cNvPr id="14" name="Shape 10"/>
          <p:cNvSpPr/>
          <p:nvPr/>
        </p:nvSpPr>
        <p:spPr>
          <a:xfrm>
            <a:off x="685800" y="4096512"/>
            <a:ext cx="960120" cy="219456"/>
          </a:xfrm>
          <a:prstGeom prst="roundRect">
            <a:avLst>
              <a:gd name="adj" fmla="val 50000"/>
            </a:avLst>
          </a:prstGeom>
          <a:solidFill>
            <a:srgbClr val="DB9437"/>
          </a:solidFill>
          <a:ln w="12700">
            <a:solidFill>
              <a:srgbClr val="DB943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5" name="Text 11"/>
          <p:cNvSpPr txBox="1"/>
          <p:nvPr/>
        </p:nvSpPr>
        <p:spPr>
          <a:xfrm>
            <a:off x="685800" y="4096512"/>
            <a:ext cx="9601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PROGRESS</a:t>
            </a:r>
            <a:endParaRPr lang="en-US" sz="850" dirty="0"/>
          </a:p>
        </p:txBody>
      </p:sp>
      <p:sp>
        <p:nvSpPr>
          <p:cNvPr id="16" name="Shape 12"/>
          <p:cNvSpPr/>
          <p:nvPr/>
        </p:nvSpPr>
        <p:spPr>
          <a:xfrm>
            <a:off x="2560320" y="1234440"/>
            <a:ext cx="1892808" cy="3246120"/>
          </a:xfrm>
          <a:prstGeom prst="rect">
            <a:avLst/>
          </a:prstGeom>
          <a:solidFill>
            <a:srgbClr val="E7F4F4"/>
          </a:solidFill>
          <a:ln w="12700">
            <a:solidFill>
              <a:srgbClr val="E7F4F4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7" name="Shape 13"/>
          <p:cNvSpPr/>
          <p:nvPr/>
        </p:nvSpPr>
        <p:spPr>
          <a:xfrm>
            <a:off x="2743200" y="1435608"/>
            <a:ext cx="502920" cy="502920"/>
          </a:xfrm>
          <a:prstGeom prst="ellipse">
            <a:avLst/>
          </a:prstGeom>
          <a:solidFill>
            <a:srgbClr val="009697"/>
          </a:solidFill>
          <a:ln w="12700">
            <a:solidFill>
              <a:srgbClr val="00969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8930" y="1561338"/>
            <a:ext cx="251460" cy="251460"/>
          </a:xfrm>
          <a:prstGeom prst="rect">
            <a:avLst/>
          </a:prstGeom>
        </p:spPr>
      </p:pic>
      <p:sp>
        <p:nvSpPr>
          <p:cNvPr id="19" name="Text 14"/>
          <p:cNvSpPr txBox="1"/>
          <p:nvPr/>
        </p:nvSpPr>
        <p:spPr>
          <a:xfrm>
            <a:off x="3904488" y="1417320"/>
            <a:ext cx="4114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2600" b="1" dirty="0">
                <a:solidFill>
                  <a:srgbClr val="C7E7E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</a:t>
            </a:r>
            <a:endParaRPr lang="en-US" sz="2600" dirty="0"/>
          </a:p>
        </p:txBody>
      </p:sp>
      <p:sp>
        <p:nvSpPr>
          <p:cNvPr id="20" name="Text 15"/>
          <p:cNvSpPr txBox="1"/>
          <p:nvPr/>
        </p:nvSpPr>
        <p:spPr>
          <a:xfrm>
            <a:off x="2743200" y="2075688"/>
            <a:ext cx="152704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3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Shared HFE Educational Resources</a:t>
            </a:r>
            <a:endParaRPr lang="en-US" sz="1300" dirty="0"/>
          </a:p>
        </p:txBody>
      </p:sp>
      <p:sp>
        <p:nvSpPr>
          <p:cNvPr id="21" name="Text 16"/>
          <p:cNvSpPr txBox="1"/>
          <p:nvPr/>
        </p:nvSpPr>
        <p:spPr>
          <a:xfrm>
            <a:off x="2743200" y="2679192"/>
            <a:ext cx="152704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governed platform for open learning resources</a:t>
            </a:r>
            <a:endParaRPr lang="en-US" sz="1050" dirty="0"/>
          </a:p>
        </p:txBody>
      </p:sp>
      <p:sp>
        <p:nvSpPr>
          <p:cNvPr id="22" name="Shape 17"/>
          <p:cNvSpPr/>
          <p:nvPr/>
        </p:nvSpPr>
        <p:spPr>
          <a:xfrm>
            <a:off x="2743200" y="3447288"/>
            <a:ext cx="1527048" cy="0"/>
          </a:xfrm>
          <a:prstGeom prst="line">
            <a:avLst/>
          </a:prstGeom>
          <a:noFill/>
          <a:ln w="12700">
            <a:solidFill>
              <a:srgbClr val="C7E7E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23" name="Text 18"/>
          <p:cNvSpPr txBox="1"/>
          <p:nvPr/>
        </p:nvSpPr>
        <p:spPr>
          <a:xfrm>
            <a:off x="2743200" y="3538728"/>
            <a:ext cx="1527048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007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Interactive prototype ready for review</a:t>
            </a:r>
            <a:endParaRPr lang="en-US" sz="1100" dirty="0"/>
          </a:p>
        </p:txBody>
      </p:sp>
      <p:sp>
        <p:nvSpPr>
          <p:cNvPr id="24" name="Shape 19"/>
          <p:cNvSpPr/>
          <p:nvPr/>
        </p:nvSpPr>
        <p:spPr>
          <a:xfrm>
            <a:off x="2743200" y="4096512"/>
            <a:ext cx="960120" cy="219456"/>
          </a:xfrm>
          <a:prstGeom prst="roundRect">
            <a:avLst>
              <a:gd name="adj" fmla="val 50000"/>
            </a:avLst>
          </a:prstGeom>
          <a:solidFill>
            <a:srgbClr val="DB9437"/>
          </a:solidFill>
          <a:ln w="12700">
            <a:solidFill>
              <a:srgbClr val="DB943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25" name="Text 20"/>
          <p:cNvSpPr txBox="1"/>
          <p:nvPr/>
        </p:nvSpPr>
        <p:spPr>
          <a:xfrm>
            <a:off x="2743200" y="4096512"/>
            <a:ext cx="9601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PROGRESS</a:t>
            </a:r>
            <a:endParaRPr lang="en-US" sz="850" dirty="0"/>
          </a:p>
        </p:txBody>
      </p:sp>
      <p:sp>
        <p:nvSpPr>
          <p:cNvPr id="26" name="Shape 21"/>
          <p:cNvSpPr/>
          <p:nvPr/>
        </p:nvSpPr>
        <p:spPr>
          <a:xfrm>
            <a:off x="4617720" y="1234440"/>
            <a:ext cx="1892808" cy="3246120"/>
          </a:xfrm>
          <a:prstGeom prst="rect">
            <a:avLst/>
          </a:prstGeom>
          <a:solidFill>
            <a:srgbClr val="E7F4F4"/>
          </a:solidFill>
          <a:ln w="12700">
            <a:solidFill>
              <a:srgbClr val="E7F4F4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27" name="Shape 22"/>
          <p:cNvSpPr/>
          <p:nvPr/>
        </p:nvSpPr>
        <p:spPr>
          <a:xfrm>
            <a:off x="4800600" y="1435608"/>
            <a:ext cx="502920" cy="502920"/>
          </a:xfrm>
          <a:prstGeom prst="ellipse">
            <a:avLst/>
          </a:prstGeom>
          <a:solidFill>
            <a:srgbClr val="009697"/>
          </a:solidFill>
          <a:ln w="12700">
            <a:solidFill>
              <a:srgbClr val="00969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pic>
        <p:nvPicPr>
          <p:cNvPr id="2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26330" y="1561338"/>
            <a:ext cx="251460" cy="251460"/>
          </a:xfrm>
          <a:prstGeom prst="rect">
            <a:avLst/>
          </a:prstGeom>
        </p:spPr>
      </p:pic>
      <p:sp>
        <p:nvSpPr>
          <p:cNvPr id="29" name="Text 23"/>
          <p:cNvSpPr txBox="1"/>
          <p:nvPr/>
        </p:nvSpPr>
        <p:spPr>
          <a:xfrm>
            <a:off x="5961888" y="1417320"/>
            <a:ext cx="4114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2600" b="1" dirty="0">
                <a:solidFill>
                  <a:srgbClr val="C7E7E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</a:t>
            </a:r>
            <a:endParaRPr lang="en-US" sz="2600" dirty="0"/>
          </a:p>
        </p:txBody>
      </p:sp>
      <p:sp>
        <p:nvSpPr>
          <p:cNvPr id="30" name="Text 24"/>
          <p:cNvSpPr txBox="1"/>
          <p:nvPr/>
        </p:nvSpPr>
        <p:spPr>
          <a:xfrm>
            <a:off x="4800600" y="2075688"/>
            <a:ext cx="152704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3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HFE Curricula &amp; Programme Database</a:t>
            </a:r>
            <a:endParaRPr lang="en-US" sz="1300" dirty="0"/>
          </a:p>
        </p:txBody>
      </p:sp>
      <p:sp>
        <p:nvSpPr>
          <p:cNvPr id="31" name="Text 25"/>
          <p:cNvSpPr txBox="1"/>
          <p:nvPr/>
        </p:nvSpPr>
        <p:spPr>
          <a:xfrm>
            <a:off x="4800600" y="2679192"/>
            <a:ext cx="152704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Best-practice curricula and a searchable programme overview</a:t>
            </a:r>
            <a:endParaRPr lang="en-US" sz="1050" dirty="0"/>
          </a:p>
        </p:txBody>
      </p:sp>
      <p:sp>
        <p:nvSpPr>
          <p:cNvPr id="32" name="Shape 26"/>
          <p:cNvSpPr/>
          <p:nvPr/>
        </p:nvSpPr>
        <p:spPr>
          <a:xfrm>
            <a:off x="4800600" y="3447288"/>
            <a:ext cx="1527048" cy="0"/>
          </a:xfrm>
          <a:prstGeom prst="line">
            <a:avLst/>
          </a:prstGeom>
          <a:noFill/>
          <a:ln w="12700">
            <a:solidFill>
              <a:srgbClr val="C7E7E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33" name="Text 27"/>
          <p:cNvSpPr txBox="1"/>
          <p:nvPr/>
        </p:nvSpPr>
        <p:spPr>
          <a:xfrm>
            <a:off x="4800600" y="3538728"/>
            <a:ext cx="1527048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007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303 HFE programmes in the new database</a:t>
            </a:r>
            <a:endParaRPr lang="en-US" sz="1100" dirty="0"/>
          </a:p>
        </p:txBody>
      </p:sp>
      <p:sp>
        <p:nvSpPr>
          <p:cNvPr id="34" name="Shape 28"/>
          <p:cNvSpPr/>
          <p:nvPr/>
        </p:nvSpPr>
        <p:spPr>
          <a:xfrm>
            <a:off x="4800600" y="4096512"/>
            <a:ext cx="960120" cy="219456"/>
          </a:xfrm>
          <a:prstGeom prst="roundRect">
            <a:avLst>
              <a:gd name="adj" fmla="val 50000"/>
            </a:avLst>
          </a:prstGeom>
          <a:solidFill>
            <a:srgbClr val="DB9437"/>
          </a:solidFill>
          <a:ln w="12700">
            <a:solidFill>
              <a:srgbClr val="DB943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35" name="Text 29"/>
          <p:cNvSpPr txBox="1"/>
          <p:nvPr/>
        </p:nvSpPr>
        <p:spPr>
          <a:xfrm>
            <a:off x="4800600" y="4096512"/>
            <a:ext cx="9601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PROGRESS</a:t>
            </a:r>
            <a:endParaRPr lang="en-US" sz="850" dirty="0"/>
          </a:p>
        </p:txBody>
      </p:sp>
      <p:sp>
        <p:nvSpPr>
          <p:cNvPr id="36" name="Shape 30"/>
          <p:cNvSpPr/>
          <p:nvPr/>
        </p:nvSpPr>
        <p:spPr>
          <a:xfrm>
            <a:off x="6675120" y="1234440"/>
            <a:ext cx="1892808" cy="3246120"/>
          </a:xfrm>
          <a:prstGeom prst="rect">
            <a:avLst/>
          </a:prstGeom>
          <a:solidFill>
            <a:srgbClr val="E7F4F4"/>
          </a:solidFill>
          <a:ln w="12700">
            <a:solidFill>
              <a:srgbClr val="E7F4F4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37" name="Shape 31"/>
          <p:cNvSpPr/>
          <p:nvPr/>
        </p:nvSpPr>
        <p:spPr>
          <a:xfrm>
            <a:off x="6858000" y="1435608"/>
            <a:ext cx="502920" cy="502920"/>
          </a:xfrm>
          <a:prstGeom prst="ellipse">
            <a:avLst/>
          </a:prstGeom>
          <a:solidFill>
            <a:srgbClr val="009697"/>
          </a:solidFill>
          <a:ln w="12700">
            <a:solidFill>
              <a:srgbClr val="00969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pic>
        <p:nvPicPr>
          <p:cNvPr id="38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83730" y="1561338"/>
            <a:ext cx="251460" cy="251460"/>
          </a:xfrm>
          <a:prstGeom prst="rect">
            <a:avLst/>
          </a:prstGeom>
        </p:spPr>
      </p:pic>
      <p:sp>
        <p:nvSpPr>
          <p:cNvPr id="39" name="Text 32"/>
          <p:cNvSpPr txBox="1"/>
          <p:nvPr/>
        </p:nvSpPr>
        <p:spPr>
          <a:xfrm>
            <a:off x="8019288" y="1417320"/>
            <a:ext cx="4114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2600" b="1" dirty="0">
                <a:solidFill>
                  <a:srgbClr val="C7E7E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</a:t>
            </a:r>
            <a:endParaRPr lang="en-US" sz="2600" dirty="0"/>
          </a:p>
        </p:txBody>
      </p:sp>
      <p:sp>
        <p:nvSpPr>
          <p:cNvPr id="40" name="Text 33"/>
          <p:cNvSpPr txBox="1"/>
          <p:nvPr/>
        </p:nvSpPr>
        <p:spPr>
          <a:xfrm>
            <a:off x="6858000" y="2075688"/>
            <a:ext cx="152704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3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Certification (Re-)Endorsement</a:t>
            </a:r>
            <a:endParaRPr lang="en-US" sz="1300" dirty="0"/>
          </a:p>
        </p:txBody>
      </p:sp>
      <p:sp>
        <p:nvSpPr>
          <p:cNvPr id="41" name="Text 34"/>
          <p:cNvSpPr txBox="1"/>
          <p:nvPr/>
        </p:nvSpPr>
        <p:spPr>
          <a:xfrm>
            <a:off x="6858000" y="2679192"/>
            <a:ext cx="152704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Guide certification bodies through (re-)endorsement</a:t>
            </a:r>
            <a:endParaRPr lang="en-US" sz="1050" dirty="0"/>
          </a:p>
        </p:txBody>
      </p:sp>
      <p:sp>
        <p:nvSpPr>
          <p:cNvPr id="42" name="Shape 35"/>
          <p:cNvSpPr/>
          <p:nvPr/>
        </p:nvSpPr>
        <p:spPr>
          <a:xfrm>
            <a:off x="6858000" y="3447288"/>
            <a:ext cx="1527048" cy="0"/>
          </a:xfrm>
          <a:prstGeom prst="line">
            <a:avLst/>
          </a:prstGeom>
          <a:noFill/>
          <a:ln w="12700">
            <a:solidFill>
              <a:srgbClr val="C7E7E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43" name="Text 36"/>
          <p:cNvSpPr txBox="1"/>
          <p:nvPr/>
        </p:nvSpPr>
        <p:spPr>
          <a:xfrm>
            <a:off x="6858000" y="3538728"/>
            <a:ext cx="1527048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007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CREE &amp; ESSA scored by three assessors</a:t>
            </a:r>
            <a:endParaRPr lang="en-US" sz="1100" dirty="0"/>
          </a:p>
        </p:txBody>
      </p:sp>
      <p:sp>
        <p:nvSpPr>
          <p:cNvPr id="44" name="Shape 37"/>
          <p:cNvSpPr/>
          <p:nvPr/>
        </p:nvSpPr>
        <p:spPr>
          <a:xfrm>
            <a:off x="6858000" y="4096512"/>
            <a:ext cx="960120" cy="219456"/>
          </a:xfrm>
          <a:prstGeom prst="roundRect">
            <a:avLst>
              <a:gd name="adj" fmla="val 50000"/>
            </a:avLst>
          </a:prstGeom>
          <a:solidFill>
            <a:srgbClr val="DB9437"/>
          </a:solidFill>
          <a:ln w="12700">
            <a:solidFill>
              <a:srgbClr val="DB943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45" name="Text 38"/>
          <p:cNvSpPr txBox="1"/>
          <p:nvPr/>
        </p:nvSpPr>
        <p:spPr>
          <a:xfrm>
            <a:off x="6858000" y="4096512"/>
            <a:ext cx="9601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PROGRESS</a:t>
            </a:r>
            <a:endParaRPr lang="en-US" sz="8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02920" y="292608"/>
            <a:ext cx="6858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200" dirty="0">
                <a:solidFill>
                  <a:srgbClr val="00969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PROJECT A · INTERNATIONAL MENTORING NETWORK</a:t>
            </a:r>
            <a:endParaRPr lang="en-US" sz="1000" dirty="0"/>
          </a:p>
        </p:txBody>
      </p:sp>
      <p:sp>
        <p:nvSpPr>
          <p:cNvPr id="3" name="Text 1"/>
          <p:cNvSpPr txBox="1"/>
          <p:nvPr/>
        </p:nvSpPr>
        <p:spPr>
          <a:xfrm>
            <a:off x="502920" y="512064"/>
            <a:ext cx="74980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4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Connecting mentoring programmes across societies</a:t>
            </a:r>
            <a:endParaRPr lang="en-US" sz="2400" dirty="0"/>
          </a:p>
        </p:txBody>
      </p:sp>
      <p:sp>
        <p:nvSpPr>
          <p:cNvPr id="4" name="Text 2"/>
          <p:cNvSpPr txBox="1"/>
          <p:nvPr/>
        </p:nvSpPr>
        <p:spPr>
          <a:xfrm>
            <a:off x="502920" y="4809744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9AA6A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PSE Committee · IEA Council Meeting 2026    4</a:t>
            </a:r>
            <a:endParaRPr lang="en-US" sz="800" dirty="0"/>
          </a:p>
        </p:txBody>
      </p:sp>
      <p:pic>
        <p:nvPicPr>
          <p:cNvPr id="5" name="Image 0" descr="/home/claude/w/assets/logo_colo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3568" y="4681728"/>
            <a:ext cx="731520" cy="321261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502920" y="1170432"/>
            <a:ext cx="8138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0969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Goal  </a:t>
            </a:r>
            <a:r>
              <a:rPr lang="en-US" sz="12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Make society-led mentoring visible, identify collaboration opportunities and let IEA facilitate connections</a:t>
            </a:r>
            <a:endParaRPr lang="en-US" sz="1250" dirty="0"/>
          </a:p>
        </p:txBody>
      </p:sp>
      <p:sp>
        <p:nvSpPr>
          <p:cNvPr id="7" name="Shape 4"/>
          <p:cNvSpPr/>
          <p:nvPr/>
        </p:nvSpPr>
        <p:spPr>
          <a:xfrm>
            <a:off x="685800" y="1956816"/>
            <a:ext cx="7772400" cy="0"/>
          </a:xfrm>
          <a:prstGeom prst="line">
            <a:avLst/>
          </a:prstGeom>
          <a:noFill/>
          <a:ln w="25400">
            <a:solidFill>
              <a:srgbClr val="D5E3E3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8" name="Shape 5"/>
          <p:cNvSpPr/>
          <p:nvPr/>
        </p:nvSpPr>
        <p:spPr>
          <a:xfrm>
            <a:off x="521208" y="1828800"/>
            <a:ext cx="256032" cy="256032"/>
          </a:xfrm>
          <a:prstGeom prst="ellipse">
            <a:avLst/>
          </a:prstGeom>
          <a:solidFill>
            <a:srgbClr val="009697"/>
          </a:solidFill>
          <a:ln w="254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9" name="Text 6"/>
          <p:cNvSpPr txBox="1"/>
          <p:nvPr/>
        </p:nvSpPr>
        <p:spPr>
          <a:xfrm>
            <a:off x="502920" y="2176272"/>
            <a:ext cx="151790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Discussions with HFES &amp; IFPE</a:t>
            </a:r>
            <a:endParaRPr lang="en-US" sz="1100" dirty="0"/>
          </a:p>
        </p:txBody>
      </p:sp>
      <p:sp>
        <p:nvSpPr>
          <p:cNvPr id="10" name="Text 7"/>
          <p:cNvSpPr txBox="1"/>
          <p:nvPr/>
        </p:nvSpPr>
        <p:spPr>
          <a:xfrm>
            <a:off x="502920" y="2670048"/>
            <a:ext cx="151790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00969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Completed</a:t>
            </a:r>
            <a:endParaRPr lang="en-US" sz="900" dirty="0"/>
          </a:p>
        </p:txBody>
      </p:sp>
      <p:sp>
        <p:nvSpPr>
          <p:cNvPr id="11" name="Shape 8"/>
          <p:cNvSpPr/>
          <p:nvPr/>
        </p:nvSpPr>
        <p:spPr>
          <a:xfrm>
            <a:off x="2176272" y="1828800"/>
            <a:ext cx="256032" cy="256032"/>
          </a:xfrm>
          <a:prstGeom prst="ellipse">
            <a:avLst/>
          </a:prstGeom>
          <a:solidFill>
            <a:srgbClr val="009697"/>
          </a:solidFill>
          <a:ln w="254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2" name="Text 9"/>
          <p:cNvSpPr txBox="1"/>
          <p:nvPr/>
        </p:nvSpPr>
        <p:spPr>
          <a:xfrm>
            <a:off x="2157984" y="2176272"/>
            <a:ext cx="151790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Survey developed &amp; sent to all societies</a:t>
            </a:r>
            <a:endParaRPr lang="en-US" sz="1100" dirty="0"/>
          </a:p>
        </p:txBody>
      </p:sp>
      <p:sp>
        <p:nvSpPr>
          <p:cNvPr id="13" name="Text 10"/>
          <p:cNvSpPr txBox="1"/>
          <p:nvPr/>
        </p:nvSpPr>
        <p:spPr>
          <a:xfrm>
            <a:off x="2157984" y="2670048"/>
            <a:ext cx="151790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00969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Completed</a:t>
            </a:r>
            <a:endParaRPr lang="en-US" sz="900" dirty="0"/>
          </a:p>
        </p:txBody>
      </p:sp>
      <p:sp>
        <p:nvSpPr>
          <p:cNvPr id="14" name="Shape 11"/>
          <p:cNvSpPr/>
          <p:nvPr/>
        </p:nvSpPr>
        <p:spPr>
          <a:xfrm>
            <a:off x="3831336" y="1828800"/>
            <a:ext cx="256032" cy="256032"/>
          </a:xfrm>
          <a:prstGeom prst="ellipse">
            <a:avLst/>
          </a:prstGeom>
          <a:solidFill>
            <a:srgbClr val="DB9437"/>
          </a:solidFill>
          <a:ln w="254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5" name="Text 12"/>
          <p:cNvSpPr txBox="1"/>
          <p:nvPr/>
        </p:nvSpPr>
        <p:spPr>
          <a:xfrm>
            <a:off x="3813048" y="2176272"/>
            <a:ext cx="151790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 collection &amp; follow-up</a:t>
            </a:r>
            <a:endParaRPr lang="en-US" sz="1100" dirty="0"/>
          </a:p>
        </p:txBody>
      </p:sp>
      <p:sp>
        <p:nvSpPr>
          <p:cNvPr id="16" name="Text 13"/>
          <p:cNvSpPr txBox="1"/>
          <p:nvPr/>
        </p:nvSpPr>
        <p:spPr>
          <a:xfrm>
            <a:off x="3813048" y="2670048"/>
            <a:ext cx="151790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DB943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progress</a:t>
            </a:r>
            <a:endParaRPr lang="en-US" sz="900" dirty="0"/>
          </a:p>
        </p:txBody>
      </p:sp>
      <p:sp>
        <p:nvSpPr>
          <p:cNvPr id="17" name="Shape 14"/>
          <p:cNvSpPr/>
          <p:nvPr/>
        </p:nvSpPr>
        <p:spPr>
          <a:xfrm>
            <a:off x="5486400" y="1828800"/>
            <a:ext cx="256032" cy="256032"/>
          </a:xfrm>
          <a:prstGeom prst="ellipse">
            <a:avLst/>
          </a:prstGeom>
          <a:solidFill>
            <a:srgbClr val="9AA6A7"/>
          </a:solidFill>
          <a:ln w="254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8" name="Text 15"/>
          <p:cNvSpPr txBox="1"/>
          <p:nvPr/>
        </p:nvSpPr>
        <p:spPr>
          <a:xfrm>
            <a:off x="5468112" y="2176272"/>
            <a:ext cx="151790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Inventory of mentoring activities</a:t>
            </a:r>
            <a:endParaRPr lang="en-US" sz="1100" dirty="0"/>
          </a:p>
        </p:txBody>
      </p:sp>
      <p:sp>
        <p:nvSpPr>
          <p:cNvPr id="19" name="Text 16"/>
          <p:cNvSpPr txBox="1"/>
          <p:nvPr/>
        </p:nvSpPr>
        <p:spPr>
          <a:xfrm>
            <a:off x="5468112" y="2670048"/>
            <a:ext cx="151790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9AA6A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Next</a:t>
            </a:r>
            <a:endParaRPr lang="en-US" sz="900" dirty="0"/>
          </a:p>
        </p:txBody>
      </p:sp>
      <p:sp>
        <p:nvSpPr>
          <p:cNvPr id="20" name="Shape 17"/>
          <p:cNvSpPr/>
          <p:nvPr/>
        </p:nvSpPr>
        <p:spPr>
          <a:xfrm>
            <a:off x="7141464" y="1828800"/>
            <a:ext cx="256032" cy="256032"/>
          </a:xfrm>
          <a:prstGeom prst="ellipse">
            <a:avLst/>
          </a:prstGeom>
          <a:solidFill>
            <a:srgbClr val="9AA6A7"/>
          </a:solidFill>
          <a:ln w="254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21" name="Text 18"/>
          <p:cNvSpPr txBox="1"/>
          <p:nvPr/>
        </p:nvSpPr>
        <p:spPr>
          <a:xfrm>
            <a:off x="7123176" y="2176272"/>
            <a:ext cx="151790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Recommendations for IEA coordination</a:t>
            </a:r>
            <a:endParaRPr lang="en-US" sz="1100" dirty="0"/>
          </a:p>
        </p:txBody>
      </p:sp>
      <p:sp>
        <p:nvSpPr>
          <p:cNvPr id="22" name="Text 19"/>
          <p:cNvSpPr txBox="1"/>
          <p:nvPr/>
        </p:nvSpPr>
        <p:spPr>
          <a:xfrm>
            <a:off x="7123176" y="2670048"/>
            <a:ext cx="151790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9AA6A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Next</a:t>
            </a:r>
            <a:endParaRPr lang="en-US" sz="900" dirty="0"/>
          </a:p>
        </p:txBody>
      </p:sp>
      <p:sp>
        <p:nvSpPr>
          <p:cNvPr id="23" name="Shape 20"/>
          <p:cNvSpPr/>
          <p:nvPr/>
        </p:nvSpPr>
        <p:spPr>
          <a:xfrm>
            <a:off x="502920" y="3063240"/>
            <a:ext cx="3977640" cy="1508760"/>
          </a:xfrm>
          <a:prstGeom prst="rect">
            <a:avLst/>
          </a:prstGeom>
          <a:solidFill>
            <a:srgbClr val="E7F4F4"/>
          </a:solidFill>
          <a:ln w="12700">
            <a:solidFill>
              <a:srgbClr val="E7F4F4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24" name="Text 21"/>
          <p:cNvSpPr txBox="1"/>
          <p:nvPr/>
        </p:nvSpPr>
        <p:spPr>
          <a:xfrm>
            <a:off x="685800" y="3182112"/>
            <a:ext cx="36576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00969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WE LEARNED</a:t>
            </a:r>
            <a:endParaRPr lang="en-US" sz="1000" dirty="0"/>
          </a:p>
        </p:txBody>
      </p:sp>
      <p:sp>
        <p:nvSpPr>
          <p:cNvPr id="25" name="Text 22"/>
          <p:cNvSpPr txBox="1"/>
          <p:nvPr/>
        </p:nvSpPr>
        <p:spPr>
          <a:xfrm>
            <a:off x="685800" y="3456432"/>
            <a:ext cx="36118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Mentoring takes very different forms across societies: formal committees (e.g. HFES), mentor matching, student mentoring, conference programming and leadership mentoring.</a:t>
            </a:r>
            <a:endParaRPr lang="en-US" sz="1100" dirty="0"/>
          </a:p>
        </p:txBody>
      </p:sp>
      <p:sp>
        <p:nvSpPr>
          <p:cNvPr id="26" name="Shape 23"/>
          <p:cNvSpPr/>
          <p:nvPr/>
        </p:nvSpPr>
        <p:spPr>
          <a:xfrm>
            <a:off x="4663440" y="3063240"/>
            <a:ext cx="4023360" cy="1508760"/>
          </a:xfrm>
          <a:prstGeom prst="rect">
            <a:avLst/>
          </a:prstGeom>
          <a:solidFill>
            <a:srgbClr val="E7F4F4"/>
          </a:solidFill>
          <a:ln w="12700">
            <a:solidFill>
              <a:srgbClr val="E7F4F4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27" name="Text 24"/>
          <p:cNvSpPr txBox="1"/>
          <p:nvPr/>
        </p:nvSpPr>
        <p:spPr>
          <a:xfrm>
            <a:off x="4846320" y="3182112"/>
            <a:ext cx="36576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00969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PLANNED OUTCOMES</a:t>
            </a:r>
            <a:endParaRPr lang="en-US" sz="1000" dirty="0"/>
          </a:p>
        </p:txBody>
      </p:sp>
      <p:sp>
        <p:nvSpPr>
          <p:cNvPr id="28" name="Text 25"/>
          <p:cNvSpPr txBox="1"/>
          <p:nvPr/>
        </p:nvSpPr>
        <p:spPr>
          <a:xfrm>
            <a:off x="4846320" y="3438144"/>
            <a:ext cx="37033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52400" indent="-152400">
              <a:spcAft>
                <a:spcPts val="200"/>
              </a:spcAft>
              <a:buSzPct val="100000"/>
              <a:buChar char="•"/>
            </a:pPr>
            <a:r>
              <a:rPr lang="en-US" sz="10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Inventory of mentorship activities</a:t>
            </a:r>
            <a:endParaRPr lang="en-US" sz="1050" dirty="0"/>
          </a:p>
          <a:p>
            <a:pPr marL="152400" indent="-152400">
              <a:spcAft>
                <a:spcPts val="200"/>
              </a:spcAft>
              <a:buSzPct val="100000"/>
              <a:buChar char="•"/>
            </a:pPr>
            <a:r>
              <a:rPr lang="en-US" sz="10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Good practices and shareable resources</a:t>
            </a:r>
            <a:endParaRPr lang="en-US" sz="1050" dirty="0"/>
          </a:p>
          <a:p>
            <a:pPr marL="152400" indent="-152400">
              <a:spcAft>
                <a:spcPts val="200"/>
              </a:spcAft>
              <a:buSzPct val="100000"/>
              <a:buChar char="•"/>
            </a:pPr>
            <a:r>
              <a:rPr lang="en-US" sz="10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Unmet needs &amp; map of collaboration interest</a:t>
            </a:r>
            <a:endParaRPr lang="en-US" sz="1050" dirty="0"/>
          </a:p>
          <a:p>
            <a:pPr marL="152400" indent="-152400">
              <a:spcAft>
                <a:spcPts val="200"/>
              </a:spcAft>
              <a:buSzPct val="100000"/>
              <a:buChar char="•"/>
            </a:pPr>
            <a:r>
              <a:rPr lang="en-US" sz="10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Recommendations: cross-promotion, joint virtual activities, mentor referral</a:t>
            </a:r>
            <a:endParaRPr lang="en-US" sz="1050" dirty="0"/>
          </a:p>
        </p:txBody>
      </p:sp>
      <p:sp>
        <p:nvSpPr>
          <p:cNvPr id="29" name="Text 26"/>
          <p:cNvSpPr txBox="1"/>
          <p:nvPr/>
        </p:nvSpPr>
        <p:spPr>
          <a:xfrm>
            <a:off x="5943600" y="310896"/>
            <a:ext cx="27432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Lead: Farzan Sasangohar (HFES)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02920" y="292608"/>
            <a:ext cx="6858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200" dirty="0">
                <a:solidFill>
                  <a:srgbClr val="00969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PROJECT B · SHARED HFE EDUCATIONAL RESOURCES</a:t>
            </a:r>
            <a:endParaRPr lang="en-US" sz="1000" dirty="0"/>
          </a:p>
        </p:txBody>
      </p:sp>
      <p:sp>
        <p:nvSpPr>
          <p:cNvPr id="3" name="Text 1"/>
          <p:cNvSpPr txBox="1"/>
          <p:nvPr/>
        </p:nvSpPr>
        <p:spPr>
          <a:xfrm>
            <a:off x="502920" y="512064"/>
            <a:ext cx="74980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4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governed platform for open HFE learning resources</a:t>
            </a:r>
            <a:endParaRPr lang="en-US" sz="2400" dirty="0"/>
          </a:p>
        </p:txBody>
      </p:sp>
      <p:sp>
        <p:nvSpPr>
          <p:cNvPr id="4" name="Text 2"/>
          <p:cNvSpPr txBox="1"/>
          <p:nvPr/>
        </p:nvSpPr>
        <p:spPr>
          <a:xfrm>
            <a:off x="502920" y="4809744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9AA6A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PSE Committee · IEA Council Meeting 2026    5</a:t>
            </a:r>
            <a:endParaRPr lang="en-US" sz="800" dirty="0"/>
          </a:p>
        </p:txBody>
      </p:sp>
      <p:pic>
        <p:nvPicPr>
          <p:cNvPr id="5" name="Image 0" descr="/home/claude/w/assets/logo_colo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3568" y="4681728"/>
            <a:ext cx="731520" cy="321261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5943600" y="310896"/>
            <a:ext cx="27432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Lead: Liang Ma · with Yining Ye</a:t>
            </a:r>
            <a:endParaRPr lang="en-US" sz="900" dirty="0"/>
          </a:p>
        </p:txBody>
      </p:sp>
      <p:sp>
        <p:nvSpPr>
          <p:cNvPr id="7" name="Text 4"/>
          <p:cNvSpPr txBox="1"/>
          <p:nvPr/>
        </p:nvSpPr>
        <p:spPr>
          <a:xfrm>
            <a:off x="502920" y="1188720"/>
            <a:ext cx="41148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00969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BENCHMARK OF FIVE PLATFORMS</a:t>
            </a:r>
            <a:endParaRPr lang="en-US" sz="1000" dirty="0"/>
          </a:p>
        </p:txBody>
      </p:sp>
      <p:sp>
        <p:nvSpPr>
          <p:cNvPr id="8" name="Shape 5"/>
          <p:cNvSpPr/>
          <p:nvPr/>
        </p:nvSpPr>
        <p:spPr>
          <a:xfrm>
            <a:off x="502920" y="1463040"/>
            <a:ext cx="731520" cy="27432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2700">
            <a:solidFill>
              <a:srgbClr val="C7E7E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9" name="Text 6"/>
          <p:cNvSpPr txBox="1"/>
          <p:nvPr/>
        </p:nvSpPr>
        <p:spPr>
          <a:xfrm>
            <a:off x="502920" y="1463040"/>
            <a:ext cx="731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Coursera</a:t>
            </a:r>
            <a:endParaRPr lang="en-US" sz="950" dirty="0"/>
          </a:p>
        </p:txBody>
      </p:sp>
      <p:sp>
        <p:nvSpPr>
          <p:cNvPr id="10" name="Shape 7"/>
          <p:cNvSpPr/>
          <p:nvPr/>
        </p:nvSpPr>
        <p:spPr>
          <a:xfrm>
            <a:off x="1325880" y="1463040"/>
            <a:ext cx="388620" cy="27432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2700">
            <a:solidFill>
              <a:srgbClr val="C7E7E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1" name="Text 8"/>
          <p:cNvSpPr txBox="1"/>
          <p:nvPr/>
        </p:nvSpPr>
        <p:spPr>
          <a:xfrm>
            <a:off x="1325880" y="1463040"/>
            <a:ext cx="3886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edX</a:t>
            </a:r>
            <a:endParaRPr lang="en-US" sz="950" dirty="0"/>
          </a:p>
        </p:txBody>
      </p:sp>
      <p:sp>
        <p:nvSpPr>
          <p:cNvPr id="12" name="Shape 9"/>
          <p:cNvSpPr/>
          <p:nvPr/>
        </p:nvSpPr>
        <p:spPr>
          <a:xfrm>
            <a:off x="1805940" y="1463040"/>
            <a:ext cx="937260" cy="27432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2700">
            <a:solidFill>
              <a:srgbClr val="C7E7E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3" name="Text 10"/>
          <p:cNvSpPr txBox="1"/>
          <p:nvPr/>
        </p:nvSpPr>
        <p:spPr>
          <a:xfrm>
            <a:off x="1805940" y="1463040"/>
            <a:ext cx="9372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FutureLearn</a:t>
            </a:r>
            <a:endParaRPr lang="en-US" sz="950" dirty="0"/>
          </a:p>
        </p:txBody>
      </p:sp>
      <p:sp>
        <p:nvSpPr>
          <p:cNvPr id="14" name="Shape 11"/>
          <p:cNvSpPr/>
          <p:nvPr/>
        </p:nvSpPr>
        <p:spPr>
          <a:xfrm>
            <a:off x="2834640" y="1463040"/>
            <a:ext cx="800100" cy="27432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2700">
            <a:solidFill>
              <a:srgbClr val="C7E7E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5" name="Text 12"/>
          <p:cNvSpPr txBox="1"/>
          <p:nvPr/>
        </p:nvSpPr>
        <p:spPr>
          <a:xfrm>
            <a:off x="2834640" y="1463040"/>
            <a:ext cx="8001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OpenLearn</a:t>
            </a:r>
            <a:endParaRPr lang="en-US" sz="950" dirty="0"/>
          </a:p>
        </p:txBody>
      </p:sp>
      <p:sp>
        <p:nvSpPr>
          <p:cNvPr id="16" name="Shape 13"/>
          <p:cNvSpPr/>
          <p:nvPr/>
        </p:nvSpPr>
        <p:spPr>
          <a:xfrm>
            <a:off x="3726180" y="1463040"/>
            <a:ext cx="937260" cy="27432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2700">
            <a:solidFill>
              <a:srgbClr val="C7E7E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7" name="Text 14"/>
          <p:cNvSpPr txBox="1"/>
          <p:nvPr/>
        </p:nvSpPr>
        <p:spPr>
          <a:xfrm>
            <a:off x="3726180" y="1463040"/>
            <a:ext cx="9372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OER Commons</a:t>
            </a:r>
            <a:endParaRPr lang="en-US" sz="950" dirty="0"/>
          </a:p>
        </p:txBody>
      </p:sp>
      <p:sp>
        <p:nvSpPr>
          <p:cNvPr id="18" name="Text 15"/>
          <p:cNvSpPr txBox="1"/>
          <p:nvPr/>
        </p:nvSpPr>
        <p:spPr>
          <a:xfrm>
            <a:off x="502920" y="1965960"/>
            <a:ext cx="41148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00969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DESIGN PRIORITIES</a:t>
            </a:r>
            <a:endParaRPr lang="en-US" sz="1000" dirty="0"/>
          </a:p>
        </p:txBody>
      </p:sp>
      <p:pic>
        <p:nvPicPr>
          <p:cNvPr id="1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920" y="2276856"/>
            <a:ext cx="274320" cy="274320"/>
          </a:xfrm>
          <a:prstGeom prst="rect">
            <a:avLst/>
          </a:prstGeom>
        </p:spPr>
      </p:pic>
      <p:sp>
        <p:nvSpPr>
          <p:cNvPr id="20" name="Text 16"/>
          <p:cNvSpPr txBox="1"/>
          <p:nvPr/>
        </p:nvSpPr>
        <p:spPr>
          <a:xfrm>
            <a:off x="886968" y="2258568"/>
            <a:ext cx="1645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Easy to find</a:t>
            </a:r>
            <a:endParaRPr lang="en-US" sz="1150" dirty="0"/>
          </a:p>
        </p:txBody>
      </p:sp>
      <p:sp>
        <p:nvSpPr>
          <p:cNvPr id="21" name="Text 17"/>
          <p:cNvSpPr txBox="1"/>
          <p:nvPr/>
        </p:nvSpPr>
        <p:spPr>
          <a:xfrm>
            <a:off x="886968" y="2551176"/>
            <a:ext cx="1645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5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Search, topic entry points and course cards</a:t>
            </a:r>
            <a:endParaRPr lang="en-US" sz="950" dirty="0"/>
          </a:p>
        </p:txBody>
      </p:sp>
      <p:pic>
        <p:nvPicPr>
          <p:cNvPr id="2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06040" y="2276856"/>
            <a:ext cx="274320" cy="274320"/>
          </a:xfrm>
          <a:prstGeom prst="rect">
            <a:avLst/>
          </a:prstGeom>
        </p:spPr>
      </p:pic>
      <p:sp>
        <p:nvSpPr>
          <p:cNvPr id="23" name="Text 18"/>
          <p:cNvSpPr txBox="1"/>
          <p:nvPr/>
        </p:nvSpPr>
        <p:spPr>
          <a:xfrm>
            <a:off x="2990088" y="2258568"/>
            <a:ext cx="1645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Provenance &amp; licence</a:t>
            </a:r>
            <a:endParaRPr lang="en-US" sz="1150" dirty="0"/>
          </a:p>
        </p:txBody>
      </p:sp>
      <p:sp>
        <p:nvSpPr>
          <p:cNvPr id="24" name="Text 19"/>
          <p:cNvSpPr txBox="1"/>
          <p:nvPr/>
        </p:nvSpPr>
        <p:spPr>
          <a:xfrm>
            <a:off x="2990088" y="2551176"/>
            <a:ext cx="1645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5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Licence and third-party material as mandatory fields</a:t>
            </a:r>
            <a:endParaRPr lang="en-US" sz="950" dirty="0"/>
          </a:p>
        </p:txBody>
      </p:sp>
      <p:pic>
        <p:nvPicPr>
          <p:cNvPr id="2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2920" y="3374136"/>
            <a:ext cx="274320" cy="274320"/>
          </a:xfrm>
          <a:prstGeom prst="rect">
            <a:avLst/>
          </a:prstGeom>
        </p:spPr>
      </p:pic>
      <p:sp>
        <p:nvSpPr>
          <p:cNvPr id="26" name="Text 20"/>
          <p:cNvSpPr txBox="1"/>
          <p:nvPr/>
        </p:nvSpPr>
        <p:spPr>
          <a:xfrm>
            <a:off x="886968" y="3355848"/>
            <a:ext cx="1645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Clear review roles</a:t>
            </a:r>
            <a:endParaRPr lang="en-US" sz="1150" dirty="0"/>
          </a:p>
        </p:txBody>
      </p:sp>
      <p:sp>
        <p:nvSpPr>
          <p:cNvPr id="27" name="Text 21"/>
          <p:cNvSpPr txBox="1"/>
          <p:nvPr/>
        </p:nvSpPr>
        <p:spPr>
          <a:xfrm>
            <a:off x="886968" y="3648456"/>
            <a:ext cx="1645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5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Professional and compliance review separated</a:t>
            </a:r>
            <a:endParaRPr lang="en-US" sz="950" dirty="0"/>
          </a:p>
        </p:txBody>
      </p:sp>
      <p:pic>
        <p:nvPicPr>
          <p:cNvPr id="28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06040" y="3374136"/>
            <a:ext cx="274320" cy="274320"/>
          </a:xfrm>
          <a:prstGeom prst="rect">
            <a:avLst/>
          </a:prstGeom>
        </p:spPr>
      </p:pic>
      <p:sp>
        <p:nvSpPr>
          <p:cNvPr id="29" name="Text 22"/>
          <p:cNvSpPr txBox="1"/>
          <p:nvPr/>
        </p:nvSpPr>
        <p:spPr>
          <a:xfrm>
            <a:off x="2990088" y="3355848"/>
            <a:ext cx="1645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Complete records</a:t>
            </a:r>
            <a:endParaRPr lang="en-US" sz="1150" dirty="0"/>
          </a:p>
        </p:txBody>
      </p:sp>
      <p:sp>
        <p:nvSpPr>
          <p:cNvPr id="30" name="Text 23"/>
          <p:cNvSpPr txBox="1"/>
          <p:nvPr/>
        </p:nvSpPr>
        <p:spPr>
          <a:xfrm>
            <a:off x="2990088" y="3648456"/>
            <a:ext cx="1645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5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Versions, review outcomes and access status kept</a:t>
            </a:r>
            <a:endParaRPr lang="en-US" sz="950" dirty="0"/>
          </a:p>
        </p:txBody>
      </p:sp>
      <p:sp>
        <p:nvSpPr>
          <p:cNvPr id="31" name="Shape 24"/>
          <p:cNvSpPr/>
          <p:nvPr/>
        </p:nvSpPr>
        <p:spPr>
          <a:xfrm>
            <a:off x="4937760" y="1188720"/>
            <a:ext cx="3749040" cy="3383280"/>
          </a:xfrm>
          <a:prstGeom prst="rect">
            <a:avLst/>
          </a:prstGeom>
          <a:solidFill>
            <a:srgbClr val="0A2426"/>
          </a:solidFill>
          <a:ln w="12700">
            <a:solidFill>
              <a:srgbClr val="0A2426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32" name="Text 25"/>
          <p:cNvSpPr txBox="1"/>
          <p:nvPr/>
        </p:nvSpPr>
        <p:spPr>
          <a:xfrm>
            <a:off x="5166360" y="1325880"/>
            <a:ext cx="32918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200" dirty="0">
                <a:solidFill>
                  <a:srgbClr val="E2B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TWO-STAGE REVIEW</a:t>
            </a:r>
            <a:endParaRPr lang="en-US" sz="1000" dirty="0"/>
          </a:p>
        </p:txBody>
      </p:sp>
      <p:sp>
        <p:nvSpPr>
          <p:cNvPr id="33" name="Shape 26"/>
          <p:cNvSpPr/>
          <p:nvPr/>
        </p:nvSpPr>
        <p:spPr>
          <a:xfrm>
            <a:off x="5166360" y="1691640"/>
            <a:ext cx="3291840" cy="548640"/>
          </a:xfrm>
          <a:prstGeom prst="rect">
            <a:avLst/>
          </a:prstGeom>
          <a:solidFill>
            <a:srgbClr val="0F3E40"/>
          </a:solidFill>
          <a:ln w="12700">
            <a:solidFill>
              <a:srgbClr val="0F3E40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34" name="Text 27"/>
          <p:cNvSpPr txBox="1"/>
          <p:nvPr/>
        </p:nvSpPr>
        <p:spPr>
          <a:xfrm>
            <a:off x="5303520" y="1737360"/>
            <a:ext cx="30632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Submission</a:t>
            </a:r>
            <a:endParaRPr lang="en-US" sz="1100" dirty="0"/>
          </a:p>
        </p:txBody>
      </p:sp>
      <p:sp>
        <p:nvSpPr>
          <p:cNvPr id="35" name="Text 28"/>
          <p:cNvSpPr txBox="1"/>
          <p:nvPr/>
        </p:nvSpPr>
        <p:spPr>
          <a:xfrm>
            <a:off x="5303520" y="1956816"/>
            <a:ext cx="30632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C7E7E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Creator selects licence, confirms rights, flags third-party material</a:t>
            </a:r>
            <a:endParaRPr lang="en-US" sz="850" dirty="0"/>
          </a:p>
        </p:txBody>
      </p:sp>
      <p:sp>
        <p:nvSpPr>
          <p:cNvPr id="36" name="Text 29"/>
          <p:cNvSpPr txBox="1"/>
          <p:nvPr/>
        </p:nvSpPr>
        <p:spPr>
          <a:xfrm>
            <a:off x="6675120" y="2221992"/>
            <a:ext cx="2743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dirty="0">
                <a:solidFill>
                  <a:srgbClr val="E2B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▼</a:t>
            </a:r>
            <a:endParaRPr lang="en-US" sz="700" dirty="0"/>
          </a:p>
        </p:txBody>
      </p:sp>
      <p:sp>
        <p:nvSpPr>
          <p:cNvPr id="37" name="Shape 30"/>
          <p:cNvSpPr/>
          <p:nvPr/>
        </p:nvSpPr>
        <p:spPr>
          <a:xfrm>
            <a:off x="5166360" y="2395728"/>
            <a:ext cx="3291840" cy="548640"/>
          </a:xfrm>
          <a:prstGeom prst="rect">
            <a:avLst/>
          </a:prstGeom>
          <a:solidFill>
            <a:srgbClr val="009697"/>
          </a:solidFill>
          <a:ln w="12700">
            <a:solidFill>
              <a:srgbClr val="0F3E40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38" name="Text 31"/>
          <p:cNvSpPr txBox="1"/>
          <p:nvPr/>
        </p:nvSpPr>
        <p:spPr>
          <a:xfrm>
            <a:off x="5303520" y="2441448"/>
            <a:ext cx="30632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 · HFE content review</a:t>
            </a:r>
            <a:endParaRPr lang="en-US" sz="1100" dirty="0"/>
          </a:p>
        </p:txBody>
      </p:sp>
      <p:sp>
        <p:nvSpPr>
          <p:cNvPr id="39" name="Text 32"/>
          <p:cNvSpPr txBox="1"/>
          <p:nvPr/>
        </p:nvSpPr>
        <p:spPr>
          <a:xfrm>
            <a:off x="5303520" y="2660904"/>
            <a:ext cx="30632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C7E7E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Professional relevance, classification, completeness</a:t>
            </a:r>
            <a:endParaRPr lang="en-US" sz="850" dirty="0"/>
          </a:p>
        </p:txBody>
      </p:sp>
      <p:sp>
        <p:nvSpPr>
          <p:cNvPr id="40" name="Text 33"/>
          <p:cNvSpPr txBox="1"/>
          <p:nvPr/>
        </p:nvSpPr>
        <p:spPr>
          <a:xfrm>
            <a:off x="6675120" y="2926080"/>
            <a:ext cx="2743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dirty="0">
                <a:solidFill>
                  <a:srgbClr val="E2B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▼</a:t>
            </a:r>
            <a:endParaRPr lang="en-US" sz="700" dirty="0"/>
          </a:p>
        </p:txBody>
      </p:sp>
      <p:sp>
        <p:nvSpPr>
          <p:cNvPr id="41" name="Shape 34"/>
          <p:cNvSpPr/>
          <p:nvPr/>
        </p:nvSpPr>
        <p:spPr>
          <a:xfrm>
            <a:off x="5166360" y="3099816"/>
            <a:ext cx="3291840" cy="548640"/>
          </a:xfrm>
          <a:prstGeom prst="rect">
            <a:avLst/>
          </a:prstGeom>
          <a:solidFill>
            <a:srgbClr val="009697"/>
          </a:solidFill>
          <a:ln w="12700">
            <a:solidFill>
              <a:srgbClr val="0F3E40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42" name="Text 35"/>
          <p:cNvSpPr txBox="1"/>
          <p:nvPr/>
        </p:nvSpPr>
        <p:spPr>
          <a:xfrm>
            <a:off x="5303520" y="3145536"/>
            <a:ext cx="30632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 · IEA final review</a:t>
            </a:r>
            <a:endParaRPr lang="en-US" sz="1100" dirty="0"/>
          </a:p>
        </p:txBody>
      </p:sp>
      <p:sp>
        <p:nvSpPr>
          <p:cNvPr id="43" name="Text 36"/>
          <p:cNvSpPr txBox="1"/>
          <p:nvPr/>
        </p:nvSpPr>
        <p:spPr>
          <a:xfrm>
            <a:off x="5303520" y="3364992"/>
            <a:ext cx="30632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C7E7E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Copyright, privacy, conditions for public release</a:t>
            </a:r>
            <a:endParaRPr lang="en-US" sz="850" dirty="0"/>
          </a:p>
        </p:txBody>
      </p:sp>
      <p:sp>
        <p:nvSpPr>
          <p:cNvPr id="44" name="Text 37"/>
          <p:cNvSpPr txBox="1"/>
          <p:nvPr/>
        </p:nvSpPr>
        <p:spPr>
          <a:xfrm>
            <a:off x="6675120" y="3630168"/>
            <a:ext cx="2743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dirty="0">
                <a:solidFill>
                  <a:srgbClr val="E2B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▼</a:t>
            </a:r>
            <a:endParaRPr lang="en-US" sz="700" dirty="0"/>
          </a:p>
        </p:txBody>
      </p:sp>
      <p:sp>
        <p:nvSpPr>
          <p:cNvPr id="45" name="Shape 38"/>
          <p:cNvSpPr/>
          <p:nvPr/>
        </p:nvSpPr>
        <p:spPr>
          <a:xfrm>
            <a:off x="5166360" y="3803904"/>
            <a:ext cx="3291840" cy="548640"/>
          </a:xfrm>
          <a:prstGeom prst="rect">
            <a:avLst/>
          </a:prstGeom>
          <a:solidFill>
            <a:srgbClr val="0F3E40"/>
          </a:solidFill>
          <a:ln w="12700">
            <a:solidFill>
              <a:srgbClr val="0F3E40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46" name="Text 39"/>
          <p:cNvSpPr txBox="1"/>
          <p:nvPr/>
        </p:nvSpPr>
        <p:spPr>
          <a:xfrm>
            <a:off x="5303520" y="3849624"/>
            <a:ext cx="30632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Publication</a:t>
            </a:r>
            <a:endParaRPr lang="en-US" sz="1100" dirty="0"/>
          </a:p>
        </p:txBody>
      </p:sp>
      <p:sp>
        <p:nvSpPr>
          <p:cNvPr id="47" name="Text 40"/>
          <p:cNvSpPr txBox="1"/>
          <p:nvPr/>
        </p:nvSpPr>
        <p:spPr>
          <a:xfrm>
            <a:off x="5303520" y="4069080"/>
            <a:ext cx="30632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C7E7E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Version control, link checks, complaint handling</a:t>
            </a:r>
            <a:endParaRPr lang="en-US" sz="8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02920" y="292608"/>
            <a:ext cx="6858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200" dirty="0">
                <a:solidFill>
                  <a:srgbClr val="00969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PROJECT B · SHARED HFE EDUCATIONAL RESOURCES</a:t>
            </a:r>
            <a:endParaRPr lang="en-US" sz="1000" dirty="0"/>
          </a:p>
        </p:txBody>
      </p:sp>
      <p:sp>
        <p:nvSpPr>
          <p:cNvPr id="3" name="Text 1"/>
          <p:cNvSpPr txBox="1"/>
          <p:nvPr/>
        </p:nvSpPr>
        <p:spPr>
          <a:xfrm>
            <a:off x="502920" y="512064"/>
            <a:ext cx="74980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4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Interaction prototype of the IEA platform</a:t>
            </a:r>
            <a:endParaRPr lang="en-US" sz="2400" dirty="0"/>
          </a:p>
        </p:txBody>
      </p:sp>
      <p:sp>
        <p:nvSpPr>
          <p:cNvPr id="4" name="Text 2"/>
          <p:cNvSpPr txBox="1"/>
          <p:nvPr/>
        </p:nvSpPr>
        <p:spPr>
          <a:xfrm>
            <a:off x="502920" y="4809744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9AA6A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PSE Committee · IEA Council Meeting 2026    6</a:t>
            </a:r>
            <a:endParaRPr lang="en-US" sz="800" dirty="0"/>
          </a:p>
        </p:txBody>
      </p:sp>
      <p:pic>
        <p:nvPicPr>
          <p:cNvPr id="5" name="Image 0" descr="/home/claude/w/assets/logo_colo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3568" y="4681728"/>
            <a:ext cx="731520" cy="321261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502920" y="1188720"/>
            <a:ext cx="5394960" cy="3374136"/>
          </a:xfrm>
          <a:prstGeom prst="rect">
            <a:avLst/>
          </a:prstGeom>
          <a:solidFill>
            <a:srgbClr val="FFFFFF"/>
          </a:solidFill>
          <a:ln w="12700">
            <a:solidFill>
              <a:srgbClr val="D5E3E3"/>
            </a:solidFill>
            <a:prstDash val="solid"/>
          </a:ln>
          <a:effectLst>
            <a:outerShdw blurRad="101600" dist="25400" dir="5400000" algn="bl" rotWithShape="0">
              <a:srgbClr val="000000">
                <a:alpha val="18000"/>
              </a:srgbClr>
            </a:outerShdw>
          </a:effectLst>
        </p:spPr>
        <p:txBody>
          <a:bodyPr/>
          <a:lstStyle/>
          <a:p>
            <a:endParaRPr lang="de-DE"/>
          </a:p>
        </p:txBody>
      </p:sp>
      <p:pic>
        <p:nvPicPr>
          <p:cNvPr id="7" name="Image 1" descr="/home/claude/w/prot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352" y="1216152"/>
            <a:ext cx="5340096" cy="3319272"/>
          </a:xfrm>
          <a:prstGeom prst="rect">
            <a:avLst/>
          </a:prstGeom>
        </p:spPr>
      </p:pic>
      <p:sp>
        <p:nvSpPr>
          <p:cNvPr id="8" name="Text 4"/>
          <p:cNvSpPr txBox="1"/>
          <p:nvPr/>
        </p:nvSpPr>
        <p:spPr>
          <a:xfrm>
            <a:off x="6172200" y="1188720"/>
            <a:ext cx="457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DB943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1800" dirty="0"/>
          </a:p>
        </p:txBody>
      </p:sp>
      <p:sp>
        <p:nvSpPr>
          <p:cNvPr id="9" name="Text 5"/>
          <p:cNvSpPr txBox="1"/>
          <p:nvPr/>
        </p:nvSpPr>
        <p:spPr>
          <a:xfrm>
            <a:off x="6629400" y="1207008"/>
            <a:ext cx="2057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Trust by design</a:t>
            </a:r>
            <a:endParaRPr lang="en-US" sz="1200" dirty="0"/>
          </a:p>
        </p:txBody>
      </p:sp>
      <p:sp>
        <p:nvSpPr>
          <p:cNvPr id="10" name="Text 6"/>
          <p:cNvSpPr txBox="1"/>
          <p:nvPr/>
        </p:nvSpPr>
        <p:spPr>
          <a:xfrm>
            <a:off x="6629400" y="1490472"/>
            <a:ext cx="20574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5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published resource carries a traceable professional and legal review record.</a:t>
            </a:r>
            <a:endParaRPr lang="en-US" sz="950" dirty="0"/>
          </a:p>
        </p:txBody>
      </p:sp>
      <p:sp>
        <p:nvSpPr>
          <p:cNvPr id="11" name="Text 7"/>
          <p:cNvSpPr txBox="1"/>
          <p:nvPr/>
        </p:nvSpPr>
        <p:spPr>
          <a:xfrm>
            <a:off x="6172200" y="2212848"/>
            <a:ext cx="457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DB943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1800" dirty="0"/>
          </a:p>
        </p:txBody>
      </p:sp>
      <p:sp>
        <p:nvSpPr>
          <p:cNvPr id="12" name="Text 8"/>
          <p:cNvSpPr txBox="1"/>
          <p:nvPr/>
        </p:nvSpPr>
        <p:spPr>
          <a:xfrm>
            <a:off x="6629400" y="2231136"/>
            <a:ext cx="2057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Built on the research</a:t>
            </a:r>
            <a:endParaRPr lang="en-US" sz="1200" dirty="0"/>
          </a:p>
        </p:txBody>
      </p:sp>
      <p:sp>
        <p:nvSpPr>
          <p:cNvPr id="13" name="Text 9"/>
          <p:cNvSpPr txBox="1"/>
          <p:nvPr/>
        </p:nvSpPr>
        <p:spPr>
          <a:xfrm>
            <a:off x="6629400" y="2514600"/>
            <a:ext cx="20574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5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Translates platform structure, user roles and key workflows into an interactive interface.</a:t>
            </a:r>
            <a:endParaRPr lang="en-US" sz="950" dirty="0"/>
          </a:p>
        </p:txBody>
      </p:sp>
      <p:sp>
        <p:nvSpPr>
          <p:cNvPr id="14" name="Text 10"/>
          <p:cNvSpPr txBox="1"/>
          <p:nvPr/>
        </p:nvSpPr>
        <p:spPr>
          <a:xfrm>
            <a:off x="6172200" y="3236976"/>
            <a:ext cx="457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DB943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1800" dirty="0"/>
          </a:p>
        </p:txBody>
      </p:sp>
      <p:sp>
        <p:nvSpPr>
          <p:cNvPr id="15" name="Text 11"/>
          <p:cNvSpPr txBox="1"/>
          <p:nvPr/>
        </p:nvSpPr>
        <p:spPr>
          <a:xfrm>
            <a:off x="6629400" y="3255264"/>
            <a:ext cx="2057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Next step</a:t>
            </a:r>
            <a:endParaRPr lang="en-US" sz="1200" dirty="0"/>
          </a:p>
        </p:txBody>
      </p:sp>
      <p:sp>
        <p:nvSpPr>
          <p:cNvPr id="16" name="Text 12"/>
          <p:cNvSpPr txBox="1"/>
          <p:nvPr/>
        </p:nvSpPr>
        <p:spPr>
          <a:xfrm>
            <a:off x="6629400" y="3538728"/>
            <a:ext cx="20574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5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Review and discussion of the prototype with PSE and EC; decision on implementation and hosting.</a:t>
            </a:r>
            <a:endParaRPr lang="en-US" sz="950" dirty="0"/>
          </a:p>
        </p:txBody>
      </p:sp>
      <p:sp>
        <p:nvSpPr>
          <p:cNvPr id="17" name="Text 13"/>
          <p:cNvSpPr txBox="1"/>
          <p:nvPr/>
        </p:nvSpPr>
        <p:spPr>
          <a:xfrm>
            <a:off x="502920" y="4590288"/>
            <a:ext cx="53949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i="1" dirty="0">
                <a:solidFill>
                  <a:srgbClr val="9AA6A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Figures shown in the prototype are placeholder demo data.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02920" y="292608"/>
            <a:ext cx="6858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200" dirty="0">
                <a:solidFill>
                  <a:srgbClr val="00969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PROJECT C · HFE CURRICULA &amp; PROGRAMME DATABASE</a:t>
            </a:r>
            <a:endParaRPr lang="en-US" sz="1000" dirty="0"/>
          </a:p>
        </p:txBody>
      </p:sp>
      <p:sp>
        <p:nvSpPr>
          <p:cNvPr id="3" name="Text 1"/>
          <p:cNvSpPr txBox="1"/>
          <p:nvPr/>
        </p:nvSpPr>
        <p:spPr>
          <a:xfrm>
            <a:off x="502920" y="512064"/>
            <a:ext cx="74980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4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From the Global Map to a searchable programme database</a:t>
            </a:r>
            <a:endParaRPr lang="en-US" sz="2400" dirty="0"/>
          </a:p>
        </p:txBody>
      </p:sp>
      <p:sp>
        <p:nvSpPr>
          <p:cNvPr id="4" name="Text 2"/>
          <p:cNvSpPr txBox="1"/>
          <p:nvPr/>
        </p:nvSpPr>
        <p:spPr>
          <a:xfrm>
            <a:off x="502920" y="4809744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9AA6A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PSE Committee · IEA Council Meeting 2026    7</a:t>
            </a:r>
            <a:endParaRPr lang="en-US" sz="800" dirty="0"/>
          </a:p>
        </p:txBody>
      </p:sp>
      <p:pic>
        <p:nvPicPr>
          <p:cNvPr id="5" name="Image 0" descr="/home/claude/w/assets/logo_colo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3568" y="4681728"/>
            <a:ext cx="731520" cy="321261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502920" y="1188720"/>
            <a:ext cx="2743200" cy="1783080"/>
          </a:xfrm>
          <a:prstGeom prst="rect">
            <a:avLst/>
          </a:prstGeom>
          <a:solidFill>
            <a:srgbClr val="F4F6F6"/>
          </a:solidFill>
          <a:ln w="12700">
            <a:solidFill>
              <a:srgbClr val="F4F6F6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7" name="Text 4"/>
          <p:cNvSpPr txBox="1"/>
          <p:nvPr/>
        </p:nvSpPr>
        <p:spPr>
          <a:xfrm>
            <a:off x="685800" y="1298448"/>
            <a:ext cx="25603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BEFORE · GOOGLE GLOBAL MAP</a:t>
            </a:r>
            <a:endParaRPr lang="en-US" sz="1000" dirty="0"/>
          </a:p>
        </p:txBody>
      </p:sp>
      <p:sp>
        <p:nvSpPr>
          <p:cNvPr id="8" name="Text 5"/>
          <p:cNvSpPr txBox="1"/>
          <p:nvPr/>
        </p:nvSpPr>
        <p:spPr>
          <a:xfrm>
            <a:off x="685800" y="1600200"/>
            <a:ext cx="242316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52400" indent="-152400">
              <a:spcAft>
                <a:spcPts val="400"/>
              </a:spcAft>
              <a:buSzPct val="100000"/>
              <a:buChar char="•"/>
            </a:pPr>
            <a:r>
              <a:rPr lang="en-US" sz="10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Double work: data in Google Drive and Google Earth</a:t>
            </a:r>
            <a:endParaRPr lang="en-US" sz="1050" dirty="0"/>
          </a:p>
          <a:p>
            <a:pPr marL="152400" indent="-152400">
              <a:spcAft>
                <a:spcPts val="400"/>
              </a:spcAft>
              <a:buSzPct val="100000"/>
              <a:buChar char="•"/>
            </a:pPr>
            <a:r>
              <a:rPr lang="en-US" sz="10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Shared Google account caused login conflicts</a:t>
            </a:r>
            <a:endParaRPr lang="en-US" sz="1050" dirty="0"/>
          </a:p>
          <a:p>
            <a:pPr marL="152400" indent="-152400">
              <a:spcAft>
                <a:spcPts val="400"/>
              </a:spcAft>
              <a:buSzPct val="100000"/>
              <a:buChar char="•"/>
            </a:pPr>
            <a:r>
              <a:rPr lang="en-US" sz="10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Multi-step updates and coordination meetings</a:t>
            </a:r>
            <a:endParaRPr lang="en-US" sz="1050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9272" y="1920240"/>
            <a:ext cx="329184" cy="329184"/>
          </a:xfrm>
          <a:prstGeom prst="rect">
            <a:avLst/>
          </a:prstGeom>
        </p:spPr>
      </p:pic>
      <p:sp>
        <p:nvSpPr>
          <p:cNvPr id="10" name="Shape 6"/>
          <p:cNvSpPr/>
          <p:nvPr/>
        </p:nvSpPr>
        <p:spPr>
          <a:xfrm>
            <a:off x="3721608" y="1188720"/>
            <a:ext cx="2743200" cy="1783080"/>
          </a:xfrm>
          <a:prstGeom prst="rect">
            <a:avLst/>
          </a:prstGeom>
          <a:solidFill>
            <a:srgbClr val="E7F4F4"/>
          </a:solidFill>
          <a:ln w="12700">
            <a:solidFill>
              <a:srgbClr val="E7F4F4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1" name="Text 7"/>
          <p:cNvSpPr txBox="1"/>
          <p:nvPr/>
        </p:nvSpPr>
        <p:spPr>
          <a:xfrm>
            <a:off x="3904488" y="1298448"/>
            <a:ext cx="25603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00969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NOW · CENTRAL EXCEL DATABASE</a:t>
            </a:r>
            <a:endParaRPr lang="en-US" sz="1000" dirty="0"/>
          </a:p>
        </p:txBody>
      </p:sp>
      <p:sp>
        <p:nvSpPr>
          <p:cNvPr id="12" name="Text 8"/>
          <p:cNvSpPr txBox="1"/>
          <p:nvPr/>
        </p:nvSpPr>
        <p:spPr>
          <a:xfrm>
            <a:off x="3904488" y="1600200"/>
            <a:ext cx="242316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52400" indent="-152400">
              <a:spcAft>
                <a:spcPts val="400"/>
              </a:spcAft>
              <a:buSzPct val="100000"/>
              <a:buChar char="•"/>
            </a:pPr>
            <a:r>
              <a:rPr lang="en-US" sz="10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One central file – no shared account needed</a:t>
            </a:r>
            <a:endParaRPr lang="en-US" sz="1050" dirty="0"/>
          </a:p>
          <a:p>
            <a:pPr marL="152400" indent="-152400">
              <a:spcAft>
                <a:spcPts val="400"/>
              </a:spcAft>
              <a:buSzPct val="100000"/>
              <a:buChar char="•"/>
            </a:pPr>
            <a:r>
              <a:rPr lang="en-US" sz="10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Two layers: filter tab and main database tab</a:t>
            </a:r>
            <a:endParaRPr lang="en-US" sz="1050" dirty="0"/>
          </a:p>
          <a:p>
            <a:pPr marL="152400" indent="-152400">
              <a:spcAft>
                <a:spcPts val="400"/>
              </a:spcAft>
              <a:buSzPct val="100000"/>
              <a:buChar char="•"/>
            </a:pPr>
            <a:r>
              <a:rPr lang="en-US" sz="10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New programmes added as a simple new row</a:t>
            </a:r>
            <a:endParaRPr lang="en-US" sz="1050" dirty="0"/>
          </a:p>
        </p:txBody>
      </p:sp>
      <p:sp>
        <p:nvSpPr>
          <p:cNvPr id="13" name="Shape 9"/>
          <p:cNvSpPr/>
          <p:nvPr/>
        </p:nvSpPr>
        <p:spPr>
          <a:xfrm>
            <a:off x="6675120" y="1188720"/>
            <a:ext cx="2011680" cy="1783080"/>
          </a:xfrm>
          <a:prstGeom prst="rect">
            <a:avLst/>
          </a:prstGeom>
          <a:solidFill>
            <a:srgbClr val="0A2426"/>
          </a:solidFill>
          <a:ln w="12700">
            <a:solidFill>
              <a:srgbClr val="0A2426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4" name="Text 10"/>
          <p:cNvSpPr txBox="1"/>
          <p:nvPr/>
        </p:nvSpPr>
        <p:spPr>
          <a:xfrm>
            <a:off x="6675120" y="1280160"/>
            <a:ext cx="20116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5400" b="1" dirty="0">
                <a:solidFill>
                  <a:srgbClr val="E2B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303</a:t>
            </a:r>
            <a:endParaRPr lang="en-US" sz="5400" dirty="0"/>
          </a:p>
        </p:txBody>
      </p:sp>
      <p:sp>
        <p:nvSpPr>
          <p:cNvPr id="15" name="Text 11"/>
          <p:cNvSpPr txBox="1"/>
          <p:nvPr/>
        </p:nvSpPr>
        <p:spPr>
          <a:xfrm>
            <a:off x="6858000" y="2103120"/>
            <a:ext cx="16459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HFE programmes in the database to date</a:t>
            </a:r>
            <a:endParaRPr lang="en-US" sz="1100" dirty="0"/>
          </a:p>
        </p:txBody>
      </p:sp>
      <p:sp>
        <p:nvSpPr>
          <p:cNvPr id="16" name="Text 12"/>
          <p:cNvSpPr txBox="1"/>
          <p:nvPr/>
        </p:nvSpPr>
        <p:spPr>
          <a:xfrm>
            <a:off x="6858000" y="2542032"/>
            <a:ext cx="1645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dirty="0">
                <a:solidFill>
                  <a:srgbClr val="C7E7E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records migrated from the previous IEA database</a:t>
            </a:r>
            <a:endParaRPr lang="en-US" sz="850" dirty="0"/>
          </a:p>
        </p:txBody>
      </p:sp>
      <p:sp>
        <p:nvSpPr>
          <p:cNvPr id="17" name="Shape 13"/>
          <p:cNvSpPr/>
          <p:nvPr/>
        </p:nvSpPr>
        <p:spPr>
          <a:xfrm>
            <a:off x="502920" y="3200400"/>
            <a:ext cx="8183880" cy="109728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8" name="Shape 14"/>
          <p:cNvSpPr/>
          <p:nvPr/>
        </p:nvSpPr>
        <p:spPr>
          <a:xfrm>
            <a:off x="502920" y="3200400"/>
            <a:ext cx="8183880" cy="1097280"/>
          </a:xfrm>
          <a:prstGeom prst="rect">
            <a:avLst/>
          </a:prstGeom>
          <a:solidFill>
            <a:srgbClr val="FFFFFF"/>
          </a:solidFill>
          <a:ln w="12700">
            <a:solidFill>
              <a:srgbClr val="C7E7E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9" name="Shape 15"/>
          <p:cNvSpPr/>
          <p:nvPr/>
        </p:nvSpPr>
        <p:spPr>
          <a:xfrm>
            <a:off x="731520" y="3401568"/>
            <a:ext cx="502920" cy="502920"/>
          </a:xfrm>
          <a:prstGeom prst="ellipse">
            <a:avLst/>
          </a:prstGeom>
          <a:solidFill>
            <a:srgbClr val="009697"/>
          </a:solidFill>
          <a:ln w="12700">
            <a:solidFill>
              <a:srgbClr val="00969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pic>
        <p:nvPicPr>
          <p:cNvPr id="20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250" y="3527298"/>
            <a:ext cx="251460" cy="251460"/>
          </a:xfrm>
          <a:prstGeom prst="rect">
            <a:avLst/>
          </a:prstGeom>
        </p:spPr>
      </p:pic>
      <p:sp>
        <p:nvSpPr>
          <p:cNvPr id="21" name="Text 16"/>
          <p:cNvSpPr txBox="1"/>
          <p:nvPr/>
        </p:nvSpPr>
        <p:spPr>
          <a:xfrm>
            <a:off x="1417320" y="3364992"/>
            <a:ext cx="45720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200" dirty="0">
                <a:solidFill>
                  <a:srgbClr val="00969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BEST-PRACTICE HFE CURRICULA</a:t>
            </a:r>
            <a:endParaRPr lang="en-US" sz="1000" dirty="0"/>
          </a:p>
        </p:txBody>
      </p:sp>
      <p:sp>
        <p:nvSpPr>
          <p:cNvPr id="22" name="Text 17"/>
          <p:cNvSpPr txBox="1"/>
          <p:nvPr/>
        </p:nvSpPr>
        <p:spPr>
          <a:xfrm>
            <a:off x="1417320" y="3639312"/>
            <a:ext cx="70866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collection of HFE curricula with an overview of covered subjects has been compiled to guide those who wish to establish new courses. The overview is shared with Council members – further curricula are welcome.</a:t>
            </a:r>
            <a:endParaRPr lang="en-US" sz="11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02920" y="292608"/>
            <a:ext cx="6858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200" dirty="0">
                <a:solidFill>
                  <a:srgbClr val="00969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PROJECT C · HFE CURRICULA &amp; PROGRAMME DATABASE</a:t>
            </a:r>
            <a:endParaRPr lang="en-US" sz="1000" dirty="0"/>
          </a:p>
        </p:txBody>
      </p:sp>
      <p:sp>
        <p:nvSpPr>
          <p:cNvPr id="3" name="Text 1"/>
          <p:cNvSpPr txBox="1"/>
          <p:nvPr/>
        </p:nvSpPr>
        <p:spPr>
          <a:xfrm>
            <a:off x="502920" y="512064"/>
            <a:ext cx="74980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4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new database in practice</a:t>
            </a:r>
            <a:endParaRPr lang="en-US" sz="2400" dirty="0"/>
          </a:p>
        </p:txBody>
      </p:sp>
      <p:sp>
        <p:nvSpPr>
          <p:cNvPr id="4" name="Text 2"/>
          <p:cNvSpPr txBox="1"/>
          <p:nvPr/>
        </p:nvSpPr>
        <p:spPr>
          <a:xfrm>
            <a:off x="502920" y="4809744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9AA6A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PSE Committee · IEA Council Meeting 2026    8</a:t>
            </a:r>
            <a:endParaRPr lang="en-US" sz="800" dirty="0"/>
          </a:p>
        </p:txBody>
      </p:sp>
      <p:pic>
        <p:nvPicPr>
          <p:cNvPr id="5" name="Image 0" descr="/home/claude/w/assets/logo_colo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3568" y="4681728"/>
            <a:ext cx="731520" cy="321261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502920" y="1188720"/>
            <a:ext cx="3840480" cy="1762051"/>
          </a:xfrm>
          <a:prstGeom prst="rect">
            <a:avLst/>
          </a:prstGeom>
          <a:solidFill>
            <a:srgbClr val="FFFFFF"/>
          </a:solidFill>
          <a:ln w="12700">
            <a:solidFill>
              <a:srgbClr val="D5E3E3"/>
            </a:solidFill>
            <a:prstDash val="solid"/>
          </a:ln>
          <a:effectLst>
            <a:outerShdw blurRad="76200" dist="25400" dir="5400000" algn="bl" rotWithShape="0">
              <a:srgbClr val="000000">
                <a:alpha val="15000"/>
              </a:srgbClr>
            </a:outerShdw>
          </a:effectLst>
        </p:spPr>
        <p:txBody>
          <a:bodyPr/>
          <a:lstStyle/>
          <a:p>
            <a:endParaRPr lang="de-DE"/>
          </a:p>
        </p:txBody>
      </p:sp>
      <p:pic>
        <p:nvPicPr>
          <p:cNvPr id="7" name="Image 1" descr="/home/claude/w/assets/gm_filt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920" y="1188720"/>
            <a:ext cx="3840480" cy="1762051"/>
          </a:xfrm>
          <a:prstGeom prst="rect">
            <a:avLst/>
          </a:prstGeom>
        </p:spPr>
      </p:pic>
      <p:sp>
        <p:nvSpPr>
          <p:cNvPr id="8" name="Shape 4"/>
          <p:cNvSpPr/>
          <p:nvPr/>
        </p:nvSpPr>
        <p:spPr>
          <a:xfrm>
            <a:off x="4526280" y="1188720"/>
            <a:ext cx="4160520" cy="1445577"/>
          </a:xfrm>
          <a:prstGeom prst="rect">
            <a:avLst/>
          </a:prstGeom>
          <a:solidFill>
            <a:srgbClr val="FFFFFF"/>
          </a:solidFill>
          <a:ln w="12700">
            <a:solidFill>
              <a:srgbClr val="D5E3E3"/>
            </a:solidFill>
            <a:prstDash val="solid"/>
          </a:ln>
          <a:effectLst>
            <a:outerShdw blurRad="76200" dist="25400" dir="5400000" algn="bl" rotWithShape="0">
              <a:srgbClr val="000000">
                <a:alpha val="15000"/>
              </a:srgbClr>
            </a:outerShdw>
          </a:effectLst>
        </p:spPr>
        <p:txBody>
          <a:bodyPr/>
          <a:lstStyle/>
          <a:p>
            <a:endParaRPr lang="de-DE"/>
          </a:p>
        </p:txBody>
      </p:sp>
      <p:pic>
        <p:nvPicPr>
          <p:cNvPr id="9" name="Image 2" descr="/home/claude/w/assets/gm_databas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6280" y="1188720"/>
            <a:ext cx="4160520" cy="1445577"/>
          </a:xfrm>
          <a:prstGeom prst="rect">
            <a:avLst/>
          </a:prstGeom>
        </p:spPr>
      </p:pic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2920" y="3106219"/>
            <a:ext cx="237744" cy="237744"/>
          </a:xfrm>
          <a:prstGeom prst="rect">
            <a:avLst/>
          </a:prstGeom>
        </p:spPr>
      </p:pic>
      <p:sp>
        <p:nvSpPr>
          <p:cNvPr id="11" name="Text 5"/>
          <p:cNvSpPr txBox="1"/>
          <p:nvPr/>
        </p:nvSpPr>
        <p:spPr>
          <a:xfrm>
            <a:off x="841248" y="3087931"/>
            <a:ext cx="34747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5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Sheet 1 · Filter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Search tool: filter programmes by region, country, city and university</a:t>
            </a:r>
            <a:endParaRPr lang="en-US" sz="1050" dirty="0"/>
          </a:p>
        </p:txBody>
      </p:sp>
      <p:pic>
        <p:nvPicPr>
          <p:cNvPr id="12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26280" y="3106219"/>
            <a:ext cx="237744" cy="237744"/>
          </a:xfrm>
          <a:prstGeom prst="rect">
            <a:avLst/>
          </a:prstGeom>
        </p:spPr>
      </p:pic>
      <p:sp>
        <p:nvSpPr>
          <p:cNvPr id="13" name="Text 6"/>
          <p:cNvSpPr txBox="1"/>
          <p:nvPr/>
        </p:nvSpPr>
        <p:spPr>
          <a:xfrm>
            <a:off x="4864608" y="3087931"/>
            <a:ext cx="37947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5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Sheet 2 · Database</a:t>
            </a: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Single source: programme, degree, language, duration, contacts and links</a:t>
            </a:r>
            <a:endParaRPr lang="en-US" sz="1050" dirty="0"/>
          </a:p>
        </p:txBody>
      </p:sp>
      <p:sp>
        <p:nvSpPr>
          <p:cNvPr id="14" name="Text 7"/>
          <p:cNvSpPr txBox="1"/>
          <p:nvPr/>
        </p:nvSpPr>
        <p:spPr>
          <a:xfrm>
            <a:off x="502920" y="3913632"/>
            <a:ext cx="10972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200" dirty="0">
                <a:solidFill>
                  <a:srgbClr val="00969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NEXT STEPS</a:t>
            </a:r>
            <a:endParaRPr lang="en-US" sz="1000" dirty="0"/>
          </a:p>
        </p:txBody>
      </p:sp>
      <p:sp>
        <p:nvSpPr>
          <p:cNvPr id="15" name="Shape 8"/>
          <p:cNvSpPr/>
          <p:nvPr/>
        </p:nvSpPr>
        <p:spPr>
          <a:xfrm>
            <a:off x="1645920" y="3913632"/>
            <a:ext cx="2240280" cy="548640"/>
          </a:xfrm>
          <a:prstGeom prst="rect">
            <a:avLst/>
          </a:prstGeom>
          <a:solidFill>
            <a:srgbClr val="E7F4F4"/>
          </a:solidFill>
          <a:ln w="12700">
            <a:solidFill>
              <a:srgbClr val="E7F4F4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6" name="Text 9"/>
          <p:cNvSpPr txBox="1"/>
          <p:nvPr/>
        </p:nvSpPr>
        <p:spPr>
          <a:xfrm>
            <a:off x="1755648" y="3913632"/>
            <a:ext cx="20574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Share with initial users for feedback on usability and search</a:t>
            </a:r>
            <a:endParaRPr lang="en-US" sz="950" dirty="0"/>
          </a:p>
        </p:txBody>
      </p:sp>
      <p:sp>
        <p:nvSpPr>
          <p:cNvPr id="17" name="Shape 10"/>
          <p:cNvSpPr/>
          <p:nvPr/>
        </p:nvSpPr>
        <p:spPr>
          <a:xfrm>
            <a:off x="4005072" y="3913632"/>
            <a:ext cx="2240280" cy="548640"/>
          </a:xfrm>
          <a:prstGeom prst="rect">
            <a:avLst/>
          </a:prstGeom>
          <a:solidFill>
            <a:srgbClr val="E7F4F4"/>
          </a:solidFill>
          <a:ln w="12700">
            <a:solidFill>
              <a:srgbClr val="E7F4F4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8" name="Text 11"/>
          <p:cNvSpPr txBox="1"/>
          <p:nvPr/>
        </p:nvSpPr>
        <p:spPr>
          <a:xfrm>
            <a:off x="4114800" y="3913632"/>
            <a:ext cx="20574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Regional contacts verify, add and update programmes</a:t>
            </a:r>
            <a:endParaRPr lang="en-US" sz="950" dirty="0"/>
          </a:p>
        </p:txBody>
      </p:sp>
      <p:sp>
        <p:nvSpPr>
          <p:cNvPr id="19" name="Shape 12"/>
          <p:cNvSpPr/>
          <p:nvPr/>
        </p:nvSpPr>
        <p:spPr>
          <a:xfrm>
            <a:off x="6364224" y="3913632"/>
            <a:ext cx="2240280" cy="548640"/>
          </a:xfrm>
          <a:prstGeom prst="rect">
            <a:avLst/>
          </a:prstGeom>
          <a:solidFill>
            <a:srgbClr val="E7F4F4"/>
          </a:solidFill>
          <a:ln w="12700">
            <a:solidFill>
              <a:srgbClr val="E7F4F4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20" name="Text 13"/>
          <p:cNvSpPr txBox="1"/>
          <p:nvPr/>
        </p:nvSpPr>
        <p:spPr>
          <a:xfrm>
            <a:off x="6473952" y="3913632"/>
            <a:ext cx="20574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 reporting features (pivot tables, formatting)</a:t>
            </a:r>
            <a:endParaRPr lang="en-US" sz="9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02920" y="292608"/>
            <a:ext cx="6858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200" dirty="0">
                <a:solidFill>
                  <a:srgbClr val="00969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PROJECT D · CERTIFICATION (RE-)ENDORSEMENT</a:t>
            </a:r>
            <a:endParaRPr lang="en-US" sz="1000" dirty="0"/>
          </a:p>
        </p:txBody>
      </p:sp>
      <p:sp>
        <p:nvSpPr>
          <p:cNvPr id="3" name="Text 1"/>
          <p:cNvSpPr txBox="1"/>
          <p:nvPr/>
        </p:nvSpPr>
        <p:spPr>
          <a:xfrm>
            <a:off x="502920" y="512064"/>
            <a:ext cx="74980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4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Building a shared knowledge base on certification</a:t>
            </a:r>
            <a:endParaRPr lang="en-US" sz="2400" dirty="0"/>
          </a:p>
        </p:txBody>
      </p:sp>
      <p:sp>
        <p:nvSpPr>
          <p:cNvPr id="4" name="Text 2"/>
          <p:cNvSpPr txBox="1"/>
          <p:nvPr/>
        </p:nvSpPr>
        <p:spPr>
          <a:xfrm>
            <a:off x="502920" y="4809744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9AA6A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PSE Committee · IEA Council Meeting 2026    9</a:t>
            </a:r>
            <a:endParaRPr lang="en-US" sz="800" dirty="0"/>
          </a:p>
        </p:txBody>
      </p:sp>
      <p:pic>
        <p:nvPicPr>
          <p:cNvPr id="5" name="Image 0" descr="/home/claude/w/assets/logo_colo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3568" y="4681728"/>
            <a:ext cx="731520" cy="321261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4754880" y="310896"/>
            <a:ext cx="39319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Certification Subcommittee: S. Kolose, V. O'Keefe, R. Figueroa</a:t>
            </a:r>
            <a:endParaRPr lang="en-US" sz="900" dirty="0"/>
          </a:p>
        </p:txBody>
      </p:sp>
      <p:sp>
        <p:nvSpPr>
          <p:cNvPr id="7" name="Shape 4"/>
          <p:cNvSpPr/>
          <p:nvPr/>
        </p:nvSpPr>
        <p:spPr>
          <a:xfrm>
            <a:off x="502920" y="1170432"/>
            <a:ext cx="3977640" cy="3401568"/>
          </a:xfrm>
          <a:prstGeom prst="rect">
            <a:avLst/>
          </a:prstGeom>
          <a:solidFill>
            <a:srgbClr val="E7F4F4"/>
          </a:solidFill>
          <a:ln w="12700">
            <a:solidFill>
              <a:srgbClr val="E7F4F4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8" name="Shape 5"/>
          <p:cNvSpPr/>
          <p:nvPr/>
        </p:nvSpPr>
        <p:spPr>
          <a:xfrm>
            <a:off x="685800" y="1325880"/>
            <a:ext cx="420624" cy="420624"/>
          </a:xfrm>
          <a:prstGeom prst="ellipse">
            <a:avLst/>
          </a:prstGeom>
          <a:solidFill>
            <a:srgbClr val="009697"/>
          </a:solidFill>
          <a:ln w="12700">
            <a:solidFill>
              <a:srgbClr val="00969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0956" y="1431036"/>
            <a:ext cx="210312" cy="210312"/>
          </a:xfrm>
          <a:prstGeom prst="rect">
            <a:avLst/>
          </a:prstGeom>
        </p:spPr>
      </p:pic>
      <p:sp>
        <p:nvSpPr>
          <p:cNvPr id="10" name="Text 6"/>
          <p:cNvSpPr txBox="1"/>
          <p:nvPr/>
        </p:nvSpPr>
        <p:spPr>
          <a:xfrm>
            <a:off x="1207008" y="1307592"/>
            <a:ext cx="31546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History of the IEA Certification Endorsement System</a:t>
            </a:r>
            <a:endParaRPr lang="en-US" sz="1200" dirty="0"/>
          </a:p>
        </p:txBody>
      </p:sp>
      <p:sp>
        <p:nvSpPr>
          <p:cNvPr id="11" name="Text 7"/>
          <p:cNvSpPr txBox="1"/>
          <p:nvPr/>
        </p:nvSpPr>
        <p:spPr>
          <a:xfrm>
            <a:off x="685800" y="1810512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i="1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S. Kolose · January 2026 · foundational resource for the Subcommittee</a:t>
            </a:r>
            <a:endParaRPr lang="en-US" sz="850" dirty="0"/>
          </a:p>
        </p:txBody>
      </p:sp>
      <p:sp>
        <p:nvSpPr>
          <p:cNvPr id="12" name="Shape 8"/>
          <p:cNvSpPr/>
          <p:nvPr/>
        </p:nvSpPr>
        <p:spPr>
          <a:xfrm>
            <a:off x="786384" y="2267712"/>
            <a:ext cx="3063240" cy="0"/>
          </a:xfrm>
          <a:prstGeom prst="line">
            <a:avLst/>
          </a:prstGeom>
          <a:noFill/>
          <a:ln w="19050">
            <a:solidFill>
              <a:srgbClr val="00969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3" name="Shape 9"/>
          <p:cNvSpPr/>
          <p:nvPr/>
        </p:nvSpPr>
        <p:spPr>
          <a:xfrm>
            <a:off x="731520" y="2212848"/>
            <a:ext cx="109728" cy="109728"/>
          </a:xfrm>
          <a:prstGeom prst="ellipse">
            <a:avLst/>
          </a:prstGeom>
          <a:solidFill>
            <a:srgbClr val="009697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4" name="Text 10"/>
          <p:cNvSpPr txBox="1"/>
          <p:nvPr/>
        </p:nvSpPr>
        <p:spPr>
          <a:xfrm>
            <a:off x="713232" y="2368296"/>
            <a:ext cx="685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07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1961</a:t>
            </a:r>
            <a:endParaRPr lang="en-US" sz="950" dirty="0"/>
          </a:p>
        </p:txBody>
      </p:sp>
      <p:sp>
        <p:nvSpPr>
          <p:cNvPr id="15" name="Text 11"/>
          <p:cNvSpPr txBox="1"/>
          <p:nvPr/>
        </p:nvSpPr>
        <p:spPr>
          <a:xfrm>
            <a:off x="713232" y="2560320"/>
            <a:ext cx="676656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IEA mandate: science into practice</a:t>
            </a:r>
            <a:endParaRPr lang="en-US" sz="750" dirty="0"/>
          </a:p>
        </p:txBody>
      </p:sp>
      <p:sp>
        <p:nvSpPr>
          <p:cNvPr id="16" name="Shape 12"/>
          <p:cNvSpPr/>
          <p:nvPr/>
        </p:nvSpPr>
        <p:spPr>
          <a:xfrm>
            <a:off x="1435608" y="2212848"/>
            <a:ext cx="109728" cy="109728"/>
          </a:xfrm>
          <a:prstGeom prst="ellipse">
            <a:avLst/>
          </a:prstGeom>
          <a:solidFill>
            <a:srgbClr val="009697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7" name="Text 13"/>
          <p:cNvSpPr txBox="1"/>
          <p:nvPr/>
        </p:nvSpPr>
        <p:spPr>
          <a:xfrm>
            <a:off x="1417320" y="2368296"/>
            <a:ext cx="685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07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2000</a:t>
            </a:r>
            <a:endParaRPr lang="en-US" sz="950" dirty="0"/>
          </a:p>
        </p:txBody>
      </p:sp>
      <p:sp>
        <p:nvSpPr>
          <p:cNvPr id="18" name="Text 14"/>
          <p:cNvSpPr txBox="1"/>
          <p:nvPr/>
        </p:nvSpPr>
        <p:spPr>
          <a:xfrm>
            <a:off x="1417320" y="2560320"/>
            <a:ext cx="676656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Quality Assurance Committee; endorsement criteria</a:t>
            </a:r>
            <a:endParaRPr lang="en-US" sz="750" dirty="0"/>
          </a:p>
        </p:txBody>
      </p:sp>
      <p:sp>
        <p:nvSpPr>
          <p:cNvPr id="19" name="Shape 15"/>
          <p:cNvSpPr/>
          <p:nvPr/>
        </p:nvSpPr>
        <p:spPr>
          <a:xfrm>
            <a:off x="2139696" y="2212848"/>
            <a:ext cx="109728" cy="109728"/>
          </a:xfrm>
          <a:prstGeom prst="ellipse">
            <a:avLst/>
          </a:prstGeom>
          <a:solidFill>
            <a:srgbClr val="009697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20" name="Text 16"/>
          <p:cNvSpPr txBox="1"/>
          <p:nvPr/>
        </p:nvSpPr>
        <p:spPr>
          <a:xfrm>
            <a:off x="2121408" y="2368296"/>
            <a:ext cx="685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07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2001</a:t>
            </a:r>
            <a:endParaRPr lang="en-US" sz="950" dirty="0"/>
          </a:p>
        </p:txBody>
      </p:sp>
      <p:sp>
        <p:nvSpPr>
          <p:cNvPr id="21" name="Text 17"/>
          <p:cNvSpPr txBox="1"/>
          <p:nvPr/>
        </p:nvSpPr>
        <p:spPr>
          <a:xfrm>
            <a:off x="2121408" y="2560320"/>
            <a:ext cx="676656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IEA Core Competencies</a:t>
            </a:r>
            <a:endParaRPr lang="en-US" sz="750" dirty="0"/>
          </a:p>
        </p:txBody>
      </p:sp>
      <p:sp>
        <p:nvSpPr>
          <p:cNvPr id="22" name="Shape 18"/>
          <p:cNvSpPr/>
          <p:nvPr/>
        </p:nvSpPr>
        <p:spPr>
          <a:xfrm>
            <a:off x="2843784" y="2212848"/>
            <a:ext cx="109728" cy="109728"/>
          </a:xfrm>
          <a:prstGeom prst="ellipse">
            <a:avLst/>
          </a:prstGeom>
          <a:solidFill>
            <a:srgbClr val="009697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23" name="Text 19"/>
          <p:cNvSpPr txBox="1"/>
          <p:nvPr/>
        </p:nvSpPr>
        <p:spPr>
          <a:xfrm>
            <a:off x="2825496" y="2368296"/>
            <a:ext cx="685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07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2010s</a:t>
            </a:r>
            <a:endParaRPr lang="en-US" sz="950" dirty="0"/>
          </a:p>
        </p:txBody>
      </p:sp>
      <p:sp>
        <p:nvSpPr>
          <p:cNvPr id="24" name="Text 20"/>
          <p:cNvSpPr txBox="1"/>
          <p:nvPr/>
        </p:nvSpPr>
        <p:spPr>
          <a:xfrm>
            <a:off x="2825496" y="2560320"/>
            <a:ext cx="676656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Alignment with ISO/IEC 17024</a:t>
            </a:r>
            <a:endParaRPr lang="en-US" sz="750" dirty="0"/>
          </a:p>
        </p:txBody>
      </p:sp>
      <p:sp>
        <p:nvSpPr>
          <p:cNvPr id="25" name="Shape 21"/>
          <p:cNvSpPr/>
          <p:nvPr/>
        </p:nvSpPr>
        <p:spPr>
          <a:xfrm>
            <a:off x="3547872" y="2212848"/>
            <a:ext cx="109728" cy="109728"/>
          </a:xfrm>
          <a:prstGeom prst="ellipse">
            <a:avLst/>
          </a:prstGeom>
          <a:solidFill>
            <a:srgbClr val="009697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26" name="Text 22"/>
          <p:cNvSpPr txBox="1"/>
          <p:nvPr/>
        </p:nvSpPr>
        <p:spPr>
          <a:xfrm>
            <a:off x="3529584" y="2368296"/>
            <a:ext cx="685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07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2020s</a:t>
            </a:r>
            <a:endParaRPr lang="en-US" sz="950" dirty="0"/>
          </a:p>
        </p:txBody>
      </p:sp>
      <p:sp>
        <p:nvSpPr>
          <p:cNvPr id="27" name="Text 23"/>
          <p:cNvSpPr txBox="1"/>
          <p:nvPr/>
        </p:nvSpPr>
        <p:spPr>
          <a:xfrm>
            <a:off x="3529584" y="2560320"/>
            <a:ext cx="676656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Hybrid exam + portfolio models</a:t>
            </a:r>
            <a:endParaRPr lang="en-US" sz="750" dirty="0"/>
          </a:p>
        </p:txBody>
      </p:sp>
      <p:sp>
        <p:nvSpPr>
          <p:cNvPr id="28" name="Text 24"/>
          <p:cNvSpPr txBox="1"/>
          <p:nvPr/>
        </p:nvSpPr>
        <p:spPr>
          <a:xfrm>
            <a:off x="685800" y="3310128"/>
            <a:ext cx="35661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0969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CHALLENGES IDENTIFIED</a:t>
            </a:r>
            <a:endParaRPr lang="en-US" sz="950" dirty="0"/>
          </a:p>
        </p:txBody>
      </p:sp>
      <p:sp>
        <p:nvSpPr>
          <p:cNvPr id="29" name="Text 25"/>
          <p:cNvSpPr txBox="1"/>
          <p:nvPr/>
        </p:nvSpPr>
        <p:spPr>
          <a:xfrm>
            <a:off x="685800" y="3566160"/>
            <a:ext cx="36576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52400" indent="-152400">
              <a:spcAft>
                <a:spcPts val="200"/>
              </a:spcAft>
              <a:buSzPct val="100000"/>
              <a:buChar char="•"/>
            </a:pPr>
            <a:r>
              <a:rPr lang="en-US" sz="100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Language barriers in applications and assessment</a:t>
            </a:r>
            <a:endParaRPr lang="en-US" sz="1000" dirty="0"/>
          </a:p>
          <a:p>
            <a:pPr marL="152400" indent="-152400">
              <a:spcAft>
                <a:spcPts val="200"/>
              </a:spcAft>
              <a:buSzPct val="100000"/>
              <a:buChar char="•"/>
            </a:pPr>
            <a:r>
              <a:rPr lang="en-US" sz="100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Loss of institutional memory between committee cycles</a:t>
            </a:r>
            <a:endParaRPr lang="en-US" sz="1000" dirty="0"/>
          </a:p>
          <a:p>
            <a:pPr marL="152400" indent="-152400">
              <a:spcAft>
                <a:spcPts val="200"/>
              </a:spcAft>
              <a:buSzPct val="100000"/>
              <a:buChar char="•"/>
            </a:pPr>
            <a:r>
              <a:rPr lang="en-US" sz="100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Shrinking pool of volunteer assessors</a:t>
            </a:r>
            <a:endParaRPr lang="en-US" sz="1000" dirty="0"/>
          </a:p>
        </p:txBody>
      </p:sp>
      <p:sp>
        <p:nvSpPr>
          <p:cNvPr id="30" name="Shape 26"/>
          <p:cNvSpPr/>
          <p:nvPr/>
        </p:nvSpPr>
        <p:spPr>
          <a:xfrm>
            <a:off x="4663440" y="1170432"/>
            <a:ext cx="4023360" cy="3401568"/>
          </a:xfrm>
          <a:prstGeom prst="rect">
            <a:avLst/>
          </a:prstGeom>
          <a:solidFill>
            <a:srgbClr val="E7F4F4"/>
          </a:solidFill>
          <a:ln w="12700">
            <a:solidFill>
              <a:srgbClr val="E7F4F4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31" name="Shape 27"/>
          <p:cNvSpPr/>
          <p:nvPr/>
        </p:nvSpPr>
        <p:spPr>
          <a:xfrm>
            <a:off x="4846320" y="1325880"/>
            <a:ext cx="420624" cy="420624"/>
          </a:xfrm>
          <a:prstGeom prst="ellipse">
            <a:avLst/>
          </a:prstGeom>
          <a:solidFill>
            <a:srgbClr val="009697"/>
          </a:solidFill>
          <a:ln w="12700">
            <a:solidFill>
              <a:srgbClr val="00969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pic>
        <p:nvPicPr>
          <p:cNvPr id="3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51476" y="1431036"/>
            <a:ext cx="210312" cy="210312"/>
          </a:xfrm>
          <a:prstGeom prst="rect">
            <a:avLst/>
          </a:prstGeom>
        </p:spPr>
      </p:pic>
      <p:sp>
        <p:nvSpPr>
          <p:cNvPr id="33" name="Text 28"/>
          <p:cNvSpPr txBox="1"/>
          <p:nvPr/>
        </p:nvSpPr>
        <p:spPr>
          <a:xfrm>
            <a:off x="5367528" y="1307592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Overview and comparison of certification criteria</a:t>
            </a:r>
            <a:endParaRPr lang="en-US" sz="1200" dirty="0"/>
          </a:p>
        </p:txBody>
      </p:sp>
      <p:sp>
        <p:nvSpPr>
          <p:cNvPr id="34" name="Text 29"/>
          <p:cNvSpPr txBox="1"/>
          <p:nvPr/>
        </p:nvSpPr>
        <p:spPr>
          <a:xfrm>
            <a:off x="4846320" y="1810512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i="1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Circulated to certification bodies for review</a:t>
            </a:r>
            <a:endParaRPr lang="en-US" sz="850" dirty="0"/>
          </a:p>
        </p:txBody>
      </p:sp>
      <p:sp>
        <p:nvSpPr>
          <p:cNvPr id="35" name="Text 30"/>
          <p:cNvSpPr txBox="1"/>
          <p:nvPr/>
        </p:nvSpPr>
        <p:spPr>
          <a:xfrm>
            <a:off x="4846320" y="21031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00969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3000" dirty="0"/>
          </a:p>
        </p:txBody>
      </p:sp>
      <p:sp>
        <p:nvSpPr>
          <p:cNvPr id="36" name="Text 31"/>
          <p:cNvSpPr txBox="1"/>
          <p:nvPr/>
        </p:nvSpPr>
        <p:spPr>
          <a:xfrm>
            <a:off x="5303520" y="2103120"/>
            <a:ext cx="12801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certification bodies compared</a:t>
            </a:r>
            <a:endParaRPr lang="en-US" sz="950" dirty="0"/>
          </a:p>
        </p:txBody>
      </p:sp>
      <p:sp>
        <p:nvSpPr>
          <p:cNvPr id="37" name="Text 32"/>
          <p:cNvSpPr txBox="1"/>
          <p:nvPr/>
        </p:nvSpPr>
        <p:spPr>
          <a:xfrm>
            <a:off x="6720840" y="21031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00969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3000" dirty="0"/>
          </a:p>
        </p:txBody>
      </p:sp>
      <p:sp>
        <p:nvSpPr>
          <p:cNvPr id="38" name="Text 33"/>
          <p:cNvSpPr txBox="1"/>
          <p:nvPr/>
        </p:nvSpPr>
        <p:spPr>
          <a:xfrm>
            <a:off x="7178040" y="2103120"/>
            <a:ext cx="12801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dimensions per system</a:t>
            </a:r>
            <a:endParaRPr lang="en-US" sz="950" dirty="0"/>
          </a:p>
        </p:txBody>
      </p:sp>
      <p:sp>
        <p:nvSpPr>
          <p:cNvPr id="39" name="Text 34"/>
          <p:cNvSpPr txBox="1"/>
          <p:nvPr/>
        </p:nvSpPr>
        <p:spPr>
          <a:xfrm>
            <a:off x="4846320" y="2651760"/>
            <a:ext cx="3657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Education · work experience · supervised practice · portfolio · examination · referees · special notes</a:t>
            </a:r>
            <a:endParaRPr lang="en-US" sz="850" dirty="0"/>
          </a:p>
        </p:txBody>
      </p:sp>
      <p:sp>
        <p:nvSpPr>
          <p:cNvPr id="40" name="Text 35"/>
          <p:cNvSpPr txBox="1"/>
          <p:nvPr/>
        </p:nvSpPr>
        <p:spPr>
          <a:xfrm>
            <a:off x="4846320" y="3108960"/>
            <a:ext cx="35661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0969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OBSERVATIONS</a:t>
            </a:r>
            <a:endParaRPr lang="en-US" sz="950" dirty="0"/>
          </a:p>
        </p:txBody>
      </p:sp>
      <p:sp>
        <p:nvSpPr>
          <p:cNvPr id="41" name="Text 36"/>
          <p:cNvSpPr txBox="1"/>
          <p:nvPr/>
        </p:nvSpPr>
        <p:spPr>
          <a:xfrm>
            <a:off x="4846320" y="3364992"/>
            <a:ext cx="37033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52400" indent="-152400">
              <a:spcAft>
                <a:spcPts val="200"/>
              </a:spcAft>
              <a:buSzPct val="100000"/>
              <a:buChar char="•"/>
            </a:pPr>
            <a:r>
              <a:rPr lang="en-US" sz="100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All systems rely on work experience and work samples / portfolios</a:t>
            </a:r>
            <a:endParaRPr lang="en-US" sz="1000" dirty="0"/>
          </a:p>
          <a:p>
            <a:pPr marL="152400" indent="-152400">
              <a:spcAft>
                <a:spcPts val="200"/>
              </a:spcAft>
              <a:buSzPct val="100000"/>
              <a:buChar char="•"/>
            </a:pPr>
            <a:r>
              <a:rPr lang="en-US" sz="100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Only 2 of 9 use a written examination (BCPE, JES)</a:t>
            </a:r>
            <a:endParaRPr lang="en-US" sz="1000" dirty="0"/>
          </a:p>
          <a:p>
            <a:pPr marL="152400" indent="-152400">
              <a:spcAft>
                <a:spcPts val="200"/>
              </a:spcAft>
              <a:buSzPct val="100000"/>
              <a:buChar char="•"/>
            </a:pPr>
            <a:r>
              <a:rPr lang="en-US" sz="100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Endorsement so far focuses on process rather than content</a:t>
            </a:r>
            <a:endParaRPr lang="en-US" sz="1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02920" y="292608"/>
            <a:ext cx="6858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200" dirty="0">
                <a:solidFill>
                  <a:srgbClr val="00969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PROJECT D · CERTIFICATION (RE-)ENDORSEMENT</a:t>
            </a:r>
            <a:endParaRPr lang="en-US" sz="1000" dirty="0"/>
          </a:p>
        </p:txBody>
      </p:sp>
      <p:sp>
        <p:nvSpPr>
          <p:cNvPr id="3" name="Text 1"/>
          <p:cNvSpPr txBox="1"/>
          <p:nvPr/>
        </p:nvSpPr>
        <p:spPr>
          <a:xfrm>
            <a:off x="502920" y="512064"/>
            <a:ext cx="74980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4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rubric to standardise re-endorsement scoring</a:t>
            </a:r>
            <a:endParaRPr lang="en-US" sz="2400" dirty="0"/>
          </a:p>
        </p:txBody>
      </p:sp>
      <p:sp>
        <p:nvSpPr>
          <p:cNvPr id="4" name="Text 2"/>
          <p:cNvSpPr txBox="1"/>
          <p:nvPr/>
        </p:nvSpPr>
        <p:spPr>
          <a:xfrm>
            <a:off x="502920" y="4809744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9AA6A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PSE Committee · IEA Council Meeting 2026    10</a:t>
            </a:r>
            <a:endParaRPr lang="en-US" sz="800" dirty="0"/>
          </a:p>
        </p:txBody>
      </p:sp>
      <p:pic>
        <p:nvPicPr>
          <p:cNvPr id="5" name="Image 0" descr="/home/claude/w/assets/logo_colo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3568" y="4681728"/>
            <a:ext cx="731520" cy="321261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5943600" y="310896"/>
            <a:ext cx="27432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Rubric IEA-CSC-RUB-01</a:t>
            </a:r>
            <a:endParaRPr lang="en-US" sz="900" dirty="0"/>
          </a:p>
        </p:txBody>
      </p:sp>
      <p:sp>
        <p:nvSpPr>
          <p:cNvPr id="7" name="Text 4"/>
          <p:cNvSpPr txBox="1"/>
          <p:nvPr/>
        </p:nvSpPr>
        <p:spPr>
          <a:xfrm>
            <a:off x="502920" y="1143000"/>
            <a:ext cx="40233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0969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35 CRITERIA IN 7 WEIGHTED DOMAINS</a:t>
            </a:r>
            <a:endParaRPr lang="en-US" sz="950" dirty="0"/>
          </a:p>
        </p:txBody>
      </p:sp>
      <p:sp>
        <p:nvSpPr>
          <p:cNvPr id="8" name="Text 5"/>
          <p:cNvSpPr txBox="1"/>
          <p:nvPr/>
        </p:nvSpPr>
        <p:spPr>
          <a:xfrm>
            <a:off x="502920" y="1444752"/>
            <a:ext cx="19385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Core competency alignment</a:t>
            </a:r>
            <a:endParaRPr lang="en-US" sz="950" dirty="0"/>
          </a:p>
        </p:txBody>
      </p:sp>
      <p:sp>
        <p:nvSpPr>
          <p:cNvPr id="9" name="Shape 6"/>
          <p:cNvSpPr/>
          <p:nvPr/>
        </p:nvSpPr>
        <p:spPr>
          <a:xfrm>
            <a:off x="2487168" y="1490472"/>
            <a:ext cx="1600200" cy="164592"/>
          </a:xfrm>
          <a:prstGeom prst="rect">
            <a:avLst/>
          </a:prstGeom>
          <a:solidFill>
            <a:srgbClr val="EEF3F3"/>
          </a:solidFill>
          <a:ln w="12700">
            <a:solidFill>
              <a:srgbClr val="EEF3F3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0" name="Shape 7"/>
          <p:cNvSpPr/>
          <p:nvPr/>
        </p:nvSpPr>
        <p:spPr>
          <a:xfrm>
            <a:off x="2487168" y="1490472"/>
            <a:ext cx="1600200" cy="164592"/>
          </a:xfrm>
          <a:prstGeom prst="rect">
            <a:avLst/>
          </a:prstGeom>
          <a:solidFill>
            <a:srgbClr val="009697"/>
          </a:solidFill>
          <a:ln w="12700">
            <a:solidFill>
              <a:srgbClr val="00969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1" name="Text 8"/>
          <p:cNvSpPr txBox="1"/>
          <p:nvPr/>
        </p:nvSpPr>
        <p:spPr>
          <a:xfrm>
            <a:off x="4142232" y="1444752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25%</a:t>
            </a:r>
            <a:endParaRPr lang="en-US" sz="950" dirty="0"/>
          </a:p>
        </p:txBody>
      </p:sp>
      <p:sp>
        <p:nvSpPr>
          <p:cNvPr id="12" name="Text 9"/>
          <p:cNvSpPr txBox="1"/>
          <p:nvPr/>
        </p:nvSpPr>
        <p:spPr>
          <a:xfrm>
            <a:off x="4544568" y="1444752"/>
            <a:ext cx="228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900" dirty="0"/>
          </a:p>
        </p:txBody>
      </p:sp>
      <p:sp>
        <p:nvSpPr>
          <p:cNvPr id="13" name="Text 10"/>
          <p:cNvSpPr txBox="1"/>
          <p:nvPr/>
        </p:nvSpPr>
        <p:spPr>
          <a:xfrm>
            <a:off x="502920" y="1783080"/>
            <a:ext cx="19385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Professional behaviour &amp; ethics</a:t>
            </a:r>
            <a:endParaRPr lang="en-US" sz="950" dirty="0"/>
          </a:p>
        </p:txBody>
      </p:sp>
      <p:sp>
        <p:nvSpPr>
          <p:cNvPr id="14" name="Shape 11"/>
          <p:cNvSpPr/>
          <p:nvPr/>
        </p:nvSpPr>
        <p:spPr>
          <a:xfrm>
            <a:off x="2487168" y="1828800"/>
            <a:ext cx="1600200" cy="164592"/>
          </a:xfrm>
          <a:prstGeom prst="rect">
            <a:avLst/>
          </a:prstGeom>
          <a:solidFill>
            <a:srgbClr val="EEF3F3"/>
          </a:solidFill>
          <a:ln w="12700">
            <a:solidFill>
              <a:srgbClr val="EEF3F3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5" name="Shape 12"/>
          <p:cNvSpPr/>
          <p:nvPr/>
        </p:nvSpPr>
        <p:spPr>
          <a:xfrm>
            <a:off x="2487168" y="1828800"/>
            <a:ext cx="1600200" cy="164592"/>
          </a:xfrm>
          <a:prstGeom prst="rect">
            <a:avLst/>
          </a:prstGeom>
          <a:solidFill>
            <a:srgbClr val="009697"/>
          </a:solidFill>
          <a:ln w="12700">
            <a:solidFill>
              <a:srgbClr val="00969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6" name="Text 13"/>
          <p:cNvSpPr txBox="1"/>
          <p:nvPr/>
        </p:nvSpPr>
        <p:spPr>
          <a:xfrm>
            <a:off x="4142232" y="1783080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25%</a:t>
            </a:r>
            <a:endParaRPr lang="en-US" sz="950" dirty="0"/>
          </a:p>
        </p:txBody>
      </p:sp>
      <p:sp>
        <p:nvSpPr>
          <p:cNvPr id="17" name="Text 14"/>
          <p:cNvSpPr txBox="1"/>
          <p:nvPr/>
        </p:nvSpPr>
        <p:spPr>
          <a:xfrm>
            <a:off x="4544568" y="1783080"/>
            <a:ext cx="228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900" dirty="0"/>
          </a:p>
        </p:txBody>
      </p:sp>
      <p:sp>
        <p:nvSpPr>
          <p:cNvPr id="18" name="Text 15"/>
          <p:cNvSpPr txBox="1"/>
          <p:nvPr/>
        </p:nvSpPr>
        <p:spPr>
          <a:xfrm>
            <a:off x="502920" y="2121408"/>
            <a:ext cx="19385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Assessment methodology &amp; rigour</a:t>
            </a:r>
            <a:endParaRPr lang="en-US" sz="950" dirty="0"/>
          </a:p>
        </p:txBody>
      </p:sp>
      <p:sp>
        <p:nvSpPr>
          <p:cNvPr id="19" name="Shape 16"/>
          <p:cNvSpPr/>
          <p:nvPr/>
        </p:nvSpPr>
        <p:spPr>
          <a:xfrm>
            <a:off x="2487168" y="2167128"/>
            <a:ext cx="1600200" cy="164592"/>
          </a:xfrm>
          <a:prstGeom prst="rect">
            <a:avLst/>
          </a:prstGeom>
          <a:solidFill>
            <a:srgbClr val="EEF3F3"/>
          </a:solidFill>
          <a:ln w="12700">
            <a:solidFill>
              <a:srgbClr val="EEF3F3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20" name="Shape 17"/>
          <p:cNvSpPr/>
          <p:nvPr/>
        </p:nvSpPr>
        <p:spPr>
          <a:xfrm>
            <a:off x="2487168" y="2167128"/>
            <a:ext cx="1280160" cy="164592"/>
          </a:xfrm>
          <a:prstGeom prst="rect">
            <a:avLst/>
          </a:prstGeom>
          <a:solidFill>
            <a:srgbClr val="009697"/>
          </a:solidFill>
          <a:ln w="12700">
            <a:solidFill>
              <a:srgbClr val="00969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21" name="Text 18"/>
          <p:cNvSpPr txBox="1"/>
          <p:nvPr/>
        </p:nvSpPr>
        <p:spPr>
          <a:xfrm>
            <a:off x="4142232" y="212140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20%</a:t>
            </a:r>
            <a:endParaRPr lang="en-US" sz="950" dirty="0"/>
          </a:p>
        </p:txBody>
      </p:sp>
      <p:sp>
        <p:nvSpPr>
          <p:cNvPr id="22" name="Text 19"/>
          <p:cNvSpPr txBox="1"/>
          <p:nvPr/>
        </p:nvSpPr>
        <p:spPr>
          <a:xfrm>
            <a:off x="4544568" y="2121408"/>
            <a:ext cx="228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900" dirty="0"/>
          </a:p>
        </p:txBody>
      </p:sp>
      <p:sp>
        <p:nvSpPr>
          <p:cNvPr id="23" name="Text 20"/>
          <p:cNvSpPr txBox="1"/>
          <p:nvPr/>
        </p:nvSpPr>
        <p:spPr>
          <a:xfrm>
            <a:off x="502920" y="2459736"/>
            <a:ext cx="19385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Governance &amp; independence</a:t>
            </a:r>
            <a:endParaRPr lang="en-US" sz="950" dirty="0"/>
          </a:p>
        </p:txBody>
      </p:sp>
      <p:sp>
        <p:nvSpPr>
          <p:cNvPr id="24" name="Shape 21"/>
          <p:cNvSpPr/>
          <p:nvPr/>
        </p:nvSpPr>
        <p:spPr>
          <a:xfrm>
            <a:off x="2487168" y="2505456"/>
            <a:ext cx="1600200" cy="164592"/>
          </a:xfrm>
          <a:prstGeom prst="rect">
            <a:avLst/>
          </a:prstGeom>
          <a:solidFill>
            <a:srgbClr val="EEF3F3"/>
          </a:solidFill>
          <a:ln w="12700">
            <a:solidFill>
              <a:srgbClr val="EEF3F3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25" name="Shape 22"/>
          <p:cNvSpPr/>
          <p:nvPr/>
        </p:nvSpPr>
        <p:spPr>
          <a:xfrm>
            <a:off x="2487168" y="2505456"/>
            <a:ext cx="960120" cy="164592"/>
          </a:xfrm>
          <a:prstGeom prst="rect">
            <a:avLst/>
          </a:prstGeom>
          <a:solidFill>
            <a:srgbClr val="009697"/>
          </a:solidFill>
          <a:ln w="12700">
            <a:solidFill>
              <a:srgbClr val="00969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26" name="Text 23"/>
          <p:cNvSpPr txBox="1"/>
          <p:nvPr/>
        </p:nvSpPr>
        <p:spPr>
          <a:xfrm>
            <a:off x="4142232" y="2459736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15%</a:t>
            </a:r>
            <a:endParaRPr lang="en-US" sz="950" dirty="0"/>
          </a:p>
        </p:txBody>
      </p:sp>
      <p:sp>
        <p:nvSpPr>
          <p:cNvPr id="27" name="Text 24"/>
          <p:cNvSpPr txBox="1"/>
          <p:nvPr/>
        </p:nvSpPr>
        <p:spPr>
          <a:xfrm>
            <a:off x="4544568" y="2459736"/>
            <a:ext cx="228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900" dirty="0"/>
          </a:p>
        </p:txBody>
      </p:sp>
      <p:sp>
        <p:nvSpPr>
          <p:cNvPr id="28" name="Text 25"/>
          <p:cNvSpPr txBox="1"/>
          <p:nvPr/>
        </p:nvSpPr>
        <p:spPr>
          <a:xfrm>
            <a:off x="502920" y="2798064"/>
            <a:ext cx="19385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Continuing professional development</a:t>
            </a:r>
            <a:endParaRPr lang="en-US" sz="950" dirty="0"/>
          </a:p>
        </p:txBody>
      </p:sp>
      <p:sp>
        <p:nvSpPr>
          <p:cNvPr id="29" name="Shape 26"/>
          <p:cNvSpPr/>
          <p:nvPr/>
        </p:nvSpPr>
        <p:spPr>
          <a:xfrm>
            <a:off x="2487168" y="2843784"/>
            <a:ext cx="1600200" cy="164592"/>
          </a:xfrm>
          <a:prstGeom prst="rect">
            <a:avLst/>
          </a:prstGeom>
          <a:solidFill>
            <a:srgbClr val="EEF3F3"/>
          </a:solidFill>
          <a:ln w="12700">
            <a:solidFill>
              <a:srgbClr val="EEF3F3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30" name="Shape 27"/>
          <p:cNvSpPr/>
          <p:nvPr/>
        </p:nvSpPr>
        <p:spPr>
          <a:xfrm>
            <a:off x="2487168" y="2843784"/>
            <a:ext cx="480060" cy="164592"/>
          </a:xfrm>
          <a:prstGeom prst="rect">
            <a:avLst/>
          </a:prstGeom>
          <a:solidFill>
            <a:srgbClr val="C7E7E7"/>
          </a:solidFill>
          <a:ln w="12700">
            <a:solidFill>
              <a:srgbClr val="C7E7E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31" name="Text 28"/>
          <p:cNvSpPr txBox="1"/>
          <p:nvPr/>
        </p:nvSpPr>
        <p:spPr>
          <a:xfrm>
            <a:off x="4142232" y="2798064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7.5%</a:t>
            </a:r>
            <a:endParaRPr lang="en-US" sz="950" dirty="0"/>
          </a:p>
        </p:txBody>
      </p:sp>
      <p:sp>
        <p:nvSpPr>
          <p:cNvPr id="32" name="Text 29"/>
          <p:cNvSpPr txBox="1"/>
          <p:nvPr/>
        </p:nvSpPr>
        <p:spPr>
          <a:xfrm>
            <a:off x="4544568" y="2798064"/>
            <a:ext cx="228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900" dirty="0"/>
          </a:p>
        </p:txBody>
      </p:sp>
      <p:sp>
        <p:nvSpPr>
          <p:cNvPr id="33" name="Text 30"/>
          <p:cNvSpPr txBox="1"/>
          <p:nvPr/>
        </p:nvSpPr>
        <p:spPr>
          <a:xfrm>
            <a:off x="502920" y="3136392"/>
            <a:ext cx="19385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Certification lifecycle management</a:t>
            </a:r>
            <a:endParaRPr lang="en-US" sz="950" dirty="0"/>
          </a:p>
        </p:txBody>
      </p:sp>
      <p:sp>
        <p:nvSpPr>
          <p:cNvPr id="34" name="Shape 31"/>
          <p:cNvSpPr/>
          <p:nvPr/>
        </p:nvSpPr>
        <p:spPr>
          <a:xfrm>
            <a:off x="2487168" y="3182112"/>
            <a:ext cx="1600200" cy="164592"/>
          </a:xfrm>
          <a:prstGeom prst="rect">
            <a:avLst/>
          </a:prstGeom>
          <a:solidFill>
            <a:srgbClr val="EEF3F3"/>
          </a:solidFill>
          <a:ln w="12700">
            <a:solidFill>
              <a:srgbClr val="EEF3F3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35" name="Shape 32"/>
          <p:cNvSpPr/>
          <p:nvPr/>
        </p:nvSpPr>
        <p:spPr>
          <a:xfrm>
            <a:off x="2487168" y="3182112"/>
            <a:ext cx="320040" cy="164592"/>
          </a:xfrm>
          <a:prstGeom prst="rect">
            <a:avLst/>
          </a:prstGeom>
          <a:solidFill>
            <a:srgbClr val="C7E7E7"/>
          </a:solidFill>
          <a:ln w="12700">
            <a:solidFill>
              <a:srgbClr val="C7E7E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36" name="Text 33"/>
          <p:cNvSpPr txBox="1"/>
          <p:nvPr/>
        </p:nvSpPr>
        <p:spPr>
          <a:xfrm>
            <a:off x="4142232" y="3136392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5%</a:t>
            </a:r>
            <a:endParaRPr lang="en-US" sz="950" dirty="0"/>
          </a:p>
        </p:txBody>
      </p:sp>
      <p:sp>
        <p:nvSpPr>
          <p:cNvPr id="37" name="Text 34"/>
          <p:cNvSpPr txBox="1"/>
          <p:nvPr/>
        </p:nvSpPr>
        <p:spPr>
          <a:xfrm>
            <a:off x="4544568" y="3136392"/>
            <a:ext cx="228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900" dirty="0"/>
          </a:p>
        </p:txBody>
      </p:sp>
      <p:sp>
        <p:nvSpPr>
          <p:cNvPr id="38" name="Text 35"/>
          <p:cNvSpPr txBox="1"/>
          <p:nvPr/>
        </p:nvSpPr>
        <p:spPr>
          <a:xfrm>
            <a:off x="502920" y="3474720"/>
            <a:ext cx="19385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Transparency &amp; documentation</a:t>
            </a:r>
            <a:endParaRPr lang="en-US" sz="950" dirty="0"/>
          </a:p>
        </p:txBody>
      </p:sp>
      <p:sp>
        <p:nvSpPr>
          <p:cNvPr id="39" name="Shape 36"/>
          <p:cNvSpPr/>
          <p:nvPr/>
        </p:nvSpPr>
        <p:spPr>
          <a:xfrm>
            <a:off x="2487168" y="3520440"/>
            <a:ext cx="1600200" cy="164592"/>
          </a:xfrm>
          <a:prstGeom prst="rect">
            <a:avLst/>
          </a:prstGeom>
          <a:solidFill>
            <a:srgbClr val="EEF3F3"/>
          </a:solidFill>
          <a:ln w="12700">
            <a:solidFill>
              <a:srgbClr val="EEF3F3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40" name="Shape 37"/>
          <p:cNvSpPr/>
          <p:nvPr/>
        </p:nvSpPr>
        <p:spPr>
          <a:xfrm>
            <a:off x="2487168" y="3520440"/>
            <a:ext cx="160020" cy="164592"/>
          </a:xfrm>
          <a:prstGeom prst="rect">
            <a:avLst/>
          </a:prstGeom>
          <a:solidFill>
            <a:srgbClr val="C7E7E7"/>
          </a:solidFill>
          <a:ln w="12700">
            <a:solidFill>
              <a:srgbClr val="C7E7E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41" name="Text 38"/>
          <p:cNvSpPr txBox="1"/>
          <p:nvPr/>
        </p:nvSpPr>
        <p:spPr>
          <a:xfrm>
            <a:off x="4142232" y="3474720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2.5%</a:t>
            </a:r>
            <a:endParaRPr lang="en-US" sz="950" dirty="0"/>
          </a:p>
        </p:txBody>
      </p:sp>
      <p:sp>
        <p:nvSpPr>
          <p:cNvPr id="42" name="Text 39"/>
          <p:cNvSpPr txBox="1"/>
          <p:nvPr/>
        </p:nvSpPr>
        <p:spPr>
          <a:xfrm>
            <a:off x="4544568" y="3474720"/>
            <a:ext cx="228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900" dirty="0"/>
          </a:p>
        </p:txBody>
      </p:sp>
      <p:sp>
        <p:nvSpPr>
          <p:cNvPr id="43" name="Text 40"/>
          <p:cNvSpPr txBox="1"/>
          <p:nvPr/>
        </p:nvSpPr>
        <p:spPr>
          <a:xfrm>
            <a:off x="502920" y="3840480"/>
            <a:ext cx="42062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00969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■ </a:t>
            </a:r>
            <a:r>
              <a:rPr lang="en-US" sz="80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critical domain   </a:t>
            </a:r>
            <a:r>
              <a:rPr lang="en-US" sz="800" dirty="0">
                <a:solidFill>
                  <a:srgbClr val="C7E7E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■ </a:t>
            </a:r>
            <a:r>
              <a:rPr lang="en-US" sz="80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non-critical   ·   right column: number of criteria</a:t>
            </a:r>
            <a:endParaRPr lang="en-US" sz="800" dirty="0"/>
          </a:p>
        </p:txBody>
      </p:sp>
      <p:sp>
        <p:nvSpPr>
          <p:cNvPr id="44" name="Text 41"/>
          <p:cNvSpPr txBox="1"/>
          <p:nvPr/>
        </p:nvSpPr>
        <p:spPr>
          <a:xfrm>
            <a:off x="502920" y="4114800"/>
            <a:ext cx="22860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0969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0–3 SCALE PER CRITERION</a:t>
            </a:r>
            <a:endParaRPr lang="en-US" sz="950" dirty="0"/>
          </a:p>
        </p:txBody>
      </p:sp>
      <p:sp>
        <p:nvSpPr>
          <p:cNvPr id="45" name="Shape 42"/>
          <p:cNvSpPr/>
          <p:nvPr/>
        </p:nvSpPr>
        <p:spPr>
          <a:xfrm>
            <a:off x="502920" y="4389120"/>
            <a:ext cx="237744" cy="237744"/>
          </a:xfrm>
          <a:prstGeom prst="ellipse">
            <a:avLst/>
          </a:prstGeom>
          <a:solidFill>
            <a:srgbClr val="2E8B57"/>
          </a:solidFill>
          <a:ln w="12700">
            <a:solidFill>
              <a:srgbClr val="2E8B5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46" name="Text 43"/>
          <p:cNvSpPr txBox="1"/>
          <p:nvPr/>
        </p:nvSpPr>
        <p:spPr>
          <a:xfrm>
            <a:off x="502920" y="4389120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900" dirty="0"/>
          </a:p>
        </p:txBody>
      </p:sp>
      <p:sp>
        <p:nvSpPr>
          <p:cNvPr id="47" name="Text 44"/>
          <p:cNvSpPr txBox="1"/>
          <p:nvPr/>
        </p:nvSpPr>
        <p:spPr>
          <a:xfrm>
            <a:off x="777240" y="4389120"/>
            <a:ext cx="7315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Fully</a:t>
            </a:r>
            <a:endParaRPr lang="en-US" sz="850" dirty="0"/>
          </a:p>
        </p:txBody>
      </p:sp>
      <p:sp>
        <p:nvSpPr>
          <p:cNvPr id="48" name="Shape 45"/>
          <p:cNvSpPr/>
          <p:nvPr/>
        </p:nvSpPr>
        <p:spPr>
          <a:xfrm>
            <a:off x="1508760" y="4389120"/>
            <a:ext cx="237744" cy="237744"/>
          </a:xfrm>
          <a:prstGeom prst="ellipse">
            <a:avLst/>
          </a:prstGeom>
          <a:solidFill>
            <a:srgbClr val="8CC084"/>
          </a:solidFill>
          <a:ln w="12700">
            <a:solidFill>
              <a:srgbClr val="8CC084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49" name="Text 46"/>
          <p:cNvSpPr txBox="1"/>
          <p:nvPr/>
        </p:nvSpPr>
        <p:spPr>
          <a:xfrm>
            <a:off x="1508760" y="4389120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900" dirty="0"/>
          </a:p>
        </p:txBody>
      </p:sp>
      <p:sp>
        <p:nvSpPr>
          <p:cNvPr id="50" name="Text 47"/>
          <p:cNvSpPr txBox="1"/>
          <p:nvPr/>
        </p:nvSpPr>
        <p:spPr>
          <a:xfrm>
            <a:off x="1783080" y="4389120"/>
            <a:ext cx="7315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Substantially</a:t>
            </a:r>
            <a:endParaRPr lang="en-US" sz="850" dirty="0"/>
          </a:p>
        </p:txBody>
      </p:sp>
      <p:sp>
        <p:nvSpPr>
          <p:cNvPr id="51" name="Shape 48"/>
          <p:cNvSpPr/>
          <p:nvPr/>
        </p:nvSpPr>
        <p:spPr>
          <a:xfrm>
            <a:off x="2514600" y="4389120"/>
            <a:ext cx="237744" cy="237744"/>
          </a:xfrm>
          <a:prstGeom prst="ellipse">
            <a:avLst/>
          </a:prstGeom>
          <a:solidFill>
            <a:srgbClr val="DB9437"/>
          </a:solidFill>
          <a:ln w="12700">
            <a:solidFill>
              <a:srgbClr val="DB943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52" name="Text 49"/>
          <p:cNvSpPr txBox="1"/>
          <p:nvPr/>
        </p:nvSpPr>
        <p:spPr>
          <a:xfrm>
            <a:off x="2514600" y="4389120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900" dirty="0"/>
          </a:p>
        </p:txBody>
      </p:sp>
      <p:sp>
        <p:nvSpPr>
          <p:cNvPr id="53" name="Text 50"/>
          <p:cNvSpPr txBox="1"/>
          <p:nvPr/>
        </p:nvSpPr>
        <p:spPr>
          <a:xfrm>
            <a:off x="2788920" y="4389120"/>
            <a:ext cx="7315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Partial</a:t>
            </a:r>
            <a:endParaRPr lang="en-US" sz="850" dirty="0"/>
          </a:p>
        </p:txBody>
      </p:sp>
      <p:sp>
        <p:nvSpPr>
          <p:cNvPr id="54" name="Shape 51"/>
          <p:cNvSpPr/>
          <p:nvPr/>
        </p:nvSpPr>
        <p:spPr>
          <a:xfrm>
            <a:off x="3520440" y="4389120"/>
            <a:ext cx="237744" cy="237744"/>
          </a:xfrm>
          <a:prstGeom prst="ellipse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55" name="Text 52"/>
          <p:cNvSpPr txBox="1"/>
          <p:nvPr/>
        </p:nvSpPr>
        <p:spPr>
          <a:xfrm>
            <a:off x="3520440" y="4389120"/>
            <a:ext cx="2377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</a:t>
            </a:r>
            <a:endParaRPr lang="en-US" sz="900" dirty="0"/>
          </a:p>
        </p:txBody>
      </p:sp>
      <p:sp>
        <p:nvSpPr>
          <p:cNvPr id="56" name="Text 53"/>
          <p:cNvSpPr txBox="1"/>
          <p:nvPr/>
        </p:nvSpPr>
        <p:spPr>
          <a:xfrm>
            <a:off x="3794760" y="4389120"/>
            <a:ext cx="7315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Gap</a:t>
            </a:r>
            <a:endParaRPr lang="en-US" sz="850" dirty="0"/>
          </a:p>
        </p:txBody>
      </p:sp>
      <p:sp>
        <p:nvSpPr>
          <p:cNvPr id="57" name="Shape 54"/>
          <p:cNvSpPr/>
          <p:nvPr/>
        </p:nvSpPr>
        <p:spPr>
          <a:xfrm>
            <a:off x="4983480" y="1143000"/>
            <a:ext cx="3703320" cy="3456432"/>
          </a:xfrm>
          <a:prstGeom prst="rect">
            <a:avLst/>
          </a:prstGeom>
          <a:solidFill>
            <a:srgbClr val="0A2426"/>
          </a:solidFill>
          <a:ln w="12700">
            <a:solidFill>
              <a:srgbClr val="0A2426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58" name="Text 55"/>
          <p:cNvSpPr txBox="1"/>
          <p:nvPr/>
        </p:nvSpPr>
        <p:spPr>
          <a:xfrm>
            <a:off x="5166360" y="1252728"/>
            <a:ext cx="33832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kern="0" spc="100" dirty="0">
                <a:solidFill>
                  <a:srgbClr val="E2B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MULTI-REVIEWER PROCESS</a:t>
            </a:r>
            <a:endParaRPr lang="en-US" sz="950" dirty="0"/>
          </a:p>
        </p:txBody>
      </p:sp>
      <p:sp>
        <p:nvSpPr>
          <p:cNvPr id="59" name="Shape 56"/>
          <p:cNvSpPr/>
          <p:nvPr/>
        </p:nvSpPr>
        <p:spPr>
          <a:xfrm>
            <a:off x="5166360" y="1536192"/>
            <a:ext cx="777240" cy="713232"/>
          </a:xfrm>
          <a:prstGeom prst="rect">
            <a:avLst/>
          </a:prstGeom>
          <a:solidFill>
            <a:srgbClr val="0F3E40"/>
          </a:solidFill>
          <a:ln w="12700">
            <a:solidFill>
              <a:srgbClr val="0F3E40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60" name="Text 57"/>
          <p:cNvSpPr txBox="1"/>
          <p:nvPr/>
        </p:nvSpPr>
        <p:spPr>
          <a:xfrm>
            <a:off x="5212080" y="1572768"/>
            <a:ext cx="685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Lead reviewer</a:t>
            </a:r>
            <a:endParaRPr lang="en-US" sz="850" dirty="0"/>
          </a:p>
        </p:txBody>
      </p:sp>
      <p:sp>
        <p:nvSpPr>
          <p:cNvPr id="61" name="Text 58"/>
          <p:cNvSpPr txBox="1"/>
          <p:nvPr/>
        </p:nvSpPr>
        <p:spPr>
          <a:xfrm>
            <a:off x="5212080" y="1847088"/>
            <a:ext cx="685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C7E7E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scores + justification</a:t>
            </a:r>
            <a:endParaRPr lang="en-US" sz="750" dirty="0"/>
          </a:p>
        </p:txBody>
      </p:sp>
      <p:sp>
        <p:nvSpPr>
          <p:cNvPr id="62" name="Shape 59"/>
          <p:cNvSpPr/>
          <p:nvPr/>
        </p:nvSpPr>
        <p:spPr>
          <a:xfrm>
            <a:off x="6016752" y="1536192"/>
            <a:ext cx="777240" cy="713232"/>
          </a:xfrm>
          <a:prstGeom prst="rect">
            <a:avLst/>
          </a:prstGeom>
          <a:solidFill>
            <a:srgbClr val="0F3E40"/>
          </a:solidFill>
          <a:ln w="12700">
            <a:solidFill>
              <a:srgbClr val="0F3E40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63" name="Text 60"/>
          <p:cNvSpPr txBox="1"/>
          <p:nvPr/>
        </p:nvSpPr>
        <p:spPr>
          <a:xfrm>
            <a:off x="6062472" y="1572768"/>
            <a:ext cx="685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Co-reviewer</a:t>
            </a:r>
            <a:endParaRPr lang="en-US" sz="850" dirty="0"/>
          </a:p>
        </p:txBody>
      </p:sp>
      <p:sp>
        <p:nvSpPr>
          <p:cNvPr id="64" name="Text 61"/>
          <p:cNvSpPr txBox="1"/>
          <p:nvPr/>
        </p:nvSpPr>
        <p:spPr>
          <a:xfrm>
            <a:off x="6062472" y="1847088"/>
            <a:ext cx="685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C7E7E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scores independently</a:t>
            </a:r>
            <a:endParaRPr lang="en-US" sz="750" dirty="0"/>
          </a:p>
        </p:txBody>
      </p:sp>
      <p:sp>
        <p:nvSpPr>
          <p:cNvPr id="65" name="Shape 62"/>
          <p:cNvSpPr/>
          <p:nvPr/>
        </p:nvSpPr>
        <p:spPr>
          <a:xfrm>
            <a:off x="6867144" y="1536192"/>
            <a:ext cx="777240" cy="713232"/>
          </a:xfrm>
          <a:prstGeom prst="rect">
            <a:avLst/>
          </a:prstGeom>
          <a:solidFill>
            <a:srgbClr val="0F3E40"/>
          </a:solidFill>
          <a:ln w="12700">
            <a:solidFill>
              <a:srgbClr val="0F3E40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66" name="Text 63"/>
          <p:cNvSpPr txBox="1"/>
          <p:nvPr/>
        </p:nvSpPr>
        <p:spPr>
          <a:xfrm>
            <a:off x="6912864" y="1572768"/>
            <a:ext cx="685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Divergences</a:t>
            </a:r>
            <a:endParaRPr lang="en-US" sz="850" dirty="0"/>
          </a:p>
        </p:txBody>
      </p:sp>
      <p:sp>
        <p:nvSpPr>
          <p:cNvPr id="67" name="Text 64"/>
          <p:cNvSpPr txBox="1"/>
          <p:nvPr/>
        </p:nvSpPr>
        <p:spPr>
          <a:xfrm>
            <a:off x="6912864" y="1847088"/>
            <a:ext cx="685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C7E7E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flagged for discussion</a:t>
            </a:r>
            <a:endParaRPr lang="en-US" sz="750" dirty="0"/>
          </a:p>
        </p:txBody>
      </p:sp>
      <p:sp>
        <p:nvSpPr>
          <p:cNvPr id="68" name="Shape 65"/>
          <p:cNvSpPr/>
          <p:nvPr/>
        </p:nvSpPr>
        <p:spPr>
          <a:xfrm>
            <a:off x="7717536" y="1536192"/>
            <a:ext cx="777240" cy="713232"/>
          </a:xfrm>
          <a:prstGeom prst="rect">
            <a:avLst/>
          </a:prstGeom>
          <a:solidFill>
            <a:srgbClr val="009697"/>
          </a:solidFill>
          <a:ln w="12700">
            <a:solidFill>
              <a:srgbClr val="0F3E40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69" name="Text 66"/>
          <p:cNvSpPr txBox="1"/>
          <p:nvPr/>
        </p:nvSpPr>
        <p:spPr>
          <a:xfrm>
            <a:off x="7763256" y="1572768"/>
            <a:ext cx="685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</a:t>
            </a:r>
            <a:endParaRPr lang="en-US" sz="850" dirty="0"/>
          </a:p>
        </p:txBody>
      </p:sp>
      <p:sp>
        <p:nvSpPr>
          <p:cNvPr id="70" name="Text 67"/>
          <p:cNvSpPr txBox="1"/>
          <p:nvPr/>
        </p:nvSpPr>
        <p:spPr>
          <a:xfrm>
            <a:off x="7763256" y="1847088"/>
            <a:ext cx="685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C7E7E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recommendation by fixed rules</a:t>
            </a:r>
            <a:endParaRPr lang="en-US" sz="750" dirty="0"/>
          </a:p>
        </p:txBody>
      </p:sp>
      <p:sp>
        <p:nvSpPr>
          <p:cNvPr id="71" name="Text 68"/>
          <p:cNvSpPr txBox="1"/>
          <p:nvPr/>
        </p:nvSpPr>
        <p:spPr>
          <a:xfrm>
            <a:off x="5166360" y="2286000"/>
            <a:ext cx="33832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i="1" dirty="0">
                <a:solidFill>
                  <a:srgbClr val="C7E7E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Optional third reviewer · final decision remains with the Subcommittee</a:t>
            </a:r>
            <a:endParaRPr lang="en-US" sz="800" dirty="0"/>
          </a:p>
        </p:txBody>
      </p:sp>
      <p:sp>
        <p:nvSpPr>
          <p:cNvPr id="72" name="Text 69"/>
          <p:cNvSpPr txBox="1"/>
          <p:nvPr/>
        </p:nvSpPr>
        <p:spPr>
          <a:xfrm>
            <a:off x="5166360" y="2606040"/>
            <a:ext cx="33832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kern="0" spc="100" dirty="0">
                <a:solidFill>
                  <a:srgbClr val="E2B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DECISION THRESHOLDS</a:t>
            </a:r>
            <a:endParaRPr lang="en-US" sz="950" dirty="0"/>
          </a:p>
        </p:txBody>
      </p:sp>
      <p:sp>
        <p:nvSpPr>
          <p:cNvPr id="73" name="Text 70"/>
          <p:cNvSpPr txBox="1"/>
          <p:nvPr/>
        </p:nvSpPr>
        <p:spPr>
          <a:xfrm>
            <a:off x="5166360" y="2852928"/>
            <a:ext cx="1143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800" dirty="0"/>
          </a:p>
        </p:txBody>
      </p:sp>
      <p:sp>
        <p:nvSpPr>
          <p:cNvPr id="74" name="Text 71"/>
          <p:cNvSpPr txBox="1"/>
          <p:nvPr/>
        </p:nvSpPr>
        <p:spPr>
          <a:xfrm>
            <a:off x="6309360" y="2852928"/>
            <a:ext cx="868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C7E7E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Weighted score</a:t>
            </a:r>
            <a:endParaRPr lang="en-US" sz="800" dirty="0"/>
          </a:p>
        </p:txBody>
      </p:sp>
      <p:sp>
        <p:nvSpPr>
          <p:cNvPr id="75" name="Text 72"/>
          <p:cNvSpPr txBox="1"/>
          <p:nvPr/>
        </p:nvSpPr>
        <p:spPr>
          <a:xfrm>
            <a:off x="7178040" y="2852928"/>
            <a:ext cx="7772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C7E7E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Critical Reds</a:t>
            </a:r>
            <a:endParaRPr lang="en-US" sz="800" dirty="0"/>
          </a:p>
        </p:txBody>
      </p:sp>
      <p:sp>
        <p:nvSpPr>
          <p:cNvPr id="76" name="Text 73"/>
          <p:cNvSpPr txBox="1"/>
          <p:nvPr/>
        </p:nvSpPr>
        <p:spPr>
          <a:xfrm>
            <a:off x="7955280" y="2852928"/>
            <a:ext cx="640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C7E7E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 Reds</a:t>
            </a:r>
            <a:endParaRPr lang="en-US" sz="800" dirty="0"/>
          </a:p>
        </p:txBody>
      </p:sp>
      <p:sp>
        <p:nvSpPr>
          <p:cNvPr id="77" name="Shape 74"/>
          <p:cNvSpPr/>
          <p:nvPr/>
        </p:nvSpPr>
        <p:spPr>
          <a:xfrm>
            <a:off x="5166360" y="3081528"/>
            <a:ext cx="3383280" cy="0"/>
          </a:xfrm>
          <a:prstGeom prst="line">
            <a:avLst/>
          </a:prstGeom>
          <a:noFill/>
          <a:ln w="9525">
            <a:solidFill>
              <a:srgbClr val="0F3E40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78" name="Shape 75"/>
          <p:cNvSpPr/>
          <p:nvPr/>
        </p:nvSpPr>
        <p:spPr>
          <a:xfrm>
            <a:off x="5166360" y="3163824"/>
            <a:ext cx="109728" cy="109728"/>
          </a:xfrm>
          <a:prstGeom prst="ellipse">
            <a:avLst/>
          </a:prstGeom>
          <a:solidFill>
            <a:srgbClr val="2E8B57"/>
          </a:solidFill>
          <a:ln w="12700">
            <a:solidFill>
              <a:srgbClr val="2E8B5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79" name="Text 76"/>
          <p:cNvSpPr txBox="1"/>
          <p:nvPr/>
        </p:nvSpPr>
        <p:spPr>
          <a:xfrm>
            <a:off x="5330952" y="3081528"/>
            <a:ext cx="1005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Full</a:t>
            </a:r>
            <a:endParaRPr lang="en-US" sz="900" dirty="0"/>
          </a:p>
        </p:txBody>
      </p:sp>
      <p:sp>
        <p:nvSpPr>
          <p:cNvPr id="80" name="Text 77"/>
          <p:cNvSpPr txBox="1"/>
          <p:nvPr/>
        </p:nvSpPr>
        <p:spPr>
          <a:xfrm>
            <a:off x="6309360" y="3081528"/>
            <a:ext cx="868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≥ 85%</a:t>
            </a:r>
            <a:endParaRPr lang="en-US" sz="900" dirty="0"/>
          </a:p>
        </p:txBody>
      </p:sp>
      <p:sp>
        <p:nvSpPr>
          <p:cNvPr id="81" name="Text 78"/>
          <p:cNvSpPr txBox="1"/>
          <p:nvPr/>
        </p:nvSpPr>
        <p:spPr>
          <a:xfrm>
            <a:off x="7178040" y="3081528"/>
            <a:ext cx="777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</a:t>
            </a:r>
            <a:endParaRPr lang="en-US" sz="900" dirty="0"/>
          </a:p>
        </p:txBody>
      </p:sp>
      <p:sp>
        <p:nvSpPr>
          <p:cNvPr id="82" name="Text 79"/>
          <p:cNvSpPr txBox="1"/>
          <p:nvPr/>
        </p:nvSpPr>
        <p:spPr>
          <a:xfrm>
            <a:off x="7955280" y="3081528"/>
            <a:ext cx="640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≤ 1</a:t>
            </a:r>
            <a:endParaRPr lang="en-US" sz="900" dirty="0"/>
          </a:p>
        </p:txBody>
      </p:sp>
      <p:sp>
        <p:nvSpPr>
          <p:cNvPr id="83" name="Shape 80"/>
          <p:cNvSpPr/>
          <p:nvPr/>
        </p:nvSpPr>
        <p:spPr>
          <a:xfrm>
            <a:off x="5166360" y="3355848"/>
            <a:ext cx="3383280" cy="0"/>
          </a:xfrm>
          <a:prstGeom prst="line">
            <a:avLst/>
          </a:prstGeom>
          <a:noFill/>
          <a:ln w="9525">
            <a:solidFill>
              <a:srgbClr val="0F3E40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84" name="Shape 81"/>
          <p:cNvSpPr/>
          <p:nvPr/>
        </p:nvSpPr>
        <p:spPr>
          <a:xfrm>
            <a:off x="5166360" y="3438144"/>
            <a:ext cx="109728" cy="109728"/>
          </a:xfrm>
          <a:prstGeom prst="ellipse">
            <a:avLst/>
          </a:prstGeom>
          <a:solidFill>
            <a:srgbClr val="DB9437"/>
          </a:solidFill>
          <a:ln w="12700">
            <a:solidFill>
              <a:srgbClr val="DB943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85" name="Text 82"/>
          <p:cNvSpPr txBox="1"/>
          <p:nvPr/>
        </p:nvSpPr>
        <p:spPr>
          <a:xfrm>
            <a:off x="5330952" y="3355848"/>
            <a:ext cx="1005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Conditional</a:t>
            </a:r>
            <a:endParaRPr lang="en-US" sz="900" dirty="0"/>
          </a:p>
        </p:txBody>
      </p:sp>
      <p:sp>
        <p:nvSpPr>
          <p:cNvPr id="86" name="Text 83"/>
          <p:cNvSpPr txBox="1"/>
          <p:nvPr/>
        </p:nvSpPr>
        <p:spPr>
          <a:xfrm>
            <a:off x="6309360" y="3355848"/>
            <a:ext cx="868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≥ 40%</a:t>
            </a:r>
            <a:endParaRPr lang="en-US" sz="900" dirty="0"/>
          </a:p>
        </p:txBody>
      </p:sp>
      <p:sp>
        <p:nvSpPr>
          <p:cNvPr id="87" name="Text 84"/>
          <p:cNvSpPr txBox="1"/>
          <p:nvPr/>
        </p:nvSpPr>
        <p:spPr>
          <a:xfrm>
            <a:off x="7178040" y="3355848"/>
            <a:ext cx="777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≤ 4</a:t>
            </a:r>
            <a:endParaRPr lang="en-US" sz="900" dirty="0"/>
          </a:p>
        </p:txBody>
      </p:sp>
      <p:sp>
        <p:nvSpPr>
          <p:cNvPr id="88" name="Text 85"/>
          <p:cNvSpPr txBox="1"/>
          <p:nvPr/>
        </p:nvSpPr>
        <p:spPr>
          <a:xfrm>
            <a:off x="7955280" y="3355848"/>
            <a:ext cx="640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≤ 6</a:t>
            </a:r>
            <a:endParaRPr lang="en-US" sz="900" dirty="0"/>
          </a:p>
        </p:txBody>
      </p:sp>
      <p:sp>
        <p:nvSpPr>
          <p:cNvPr id="89" name="Shape 86"/>
          <p:cNvSpPr/>
          <p:nvPr/>
        </p:nvSpPr>
        <p:spPr>
          <a:xfrm>
            <a:off x="5166360" y="3630168"/>
            <a:ext cx="3383280" cy="0"/>
          </a:xfrm>
          <a:prstGeom prst="line">
            <a:avLst/>
          </a:prstGeom>
          <a:noFill/>
          <a:ln w="9525">
            <a:solidFill>
              <a:srgbClr val="0F3E40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90" name="Shape 87"/>
          <p:cNvSpPr/>
          <p:nvPr/>
        </p:nvSpPr>
        <p:spPr>
          <a:xfrm>
            <a:off x="5166360" y="3712464"/>
            <a:ext cx="109728" cy="109728"/>
          </a:xfrm>
          <a:prstGeom prst="ellipse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91" name="Text 88"/>
          <p:cNvSpPr txBox="1"/>
          <p:nvPr/>
        </p:nvSpPr>
        <p:spPr>
          <a:xfrm>
            <a:off x="5330952" y="3630168"/>
            <a:ext cx="1005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Non-endorsement</a:t>
            </a:r>
            <a:endParaRPr lang="en-US" sz="900" dirty="0"/>
          </a:p>
        </p:txBody>
      </p:sp>
      <p:sp>
        <p:nvSpPr>
          <p:cNvPr id="92" name="Text 89"/>
          <p:cNvSpPr txBox="1"/>
          <p:nvPr/>
        </p:nvSpPr>
        <p:spPr>
          <a:xfrm>
            <a:off x="6309360" y="3630168"/>
            <a:ext cx="868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&lt; 40%</a:t>
            </a:r>
            <a:endParaRPr lang="en-US" sz="900" dirty="0"/>
          </a:p>
        </p:txBody>
      </p:sp>
      <p:sp>
        <p:nvSpPr>
          <p:cNvPr id="93" name="Text 90"/>
          <p:cNvSpPr txBox="1"/>
          <p:nvPr/>
        </p:nvSpPr>
        <p:spPr>
          <a:xfrm>
            <a:off x="7178040" y="3630168"/>
            <a:ext cx="777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≥ 5</a:t>
            </a:r>
            <a:endParaRPr lang="en-US" sz="900" dirty="0"/>
          </a:p>
        </p:txBody>
      </p:sp>
      <p:sp>
        <p:nvSpPr>
          <p:cNvPr id="94" name="Text 91"/>
          <p:cNvSpPr txBox="1"/>
          <p:nvPr/>
        </p:nvSpPr>
        <p:spPr>
          <a:xfrm>
            <a:off x="7955280" y="3630168"/>
            <a:ext cx="640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≥ 7</a:t>
            </a:r>
            <a:endParaRPr lang="en-US" sz="900" dirty="0"/>
          </a:p>
        </p:txBody>
      </p:sp>
      <p:sp>
        <p:nvSpPr>
          <p:cNvPr id="95" name="Text 92"/>
          <p:cNvSpPr txBox="1"/>
          <p:nvPr/>
        </p:nvSpPr>
        <p:spPr>
          <a:xfrm>
            <a:off x="5166360" y="3931920"/>
            <a:ext cx="33832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i="1" dirty="0">
                <a:solidFill>
                  <a:srgbClr val="C7E7E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Non-endorsement if weighted score &lt; 40% or either Red trigger is reached.</a:t>
            </a:r>
            <a:endParaRPr lang="en-US" sz="750" dirty="0"/>
          </a:p>
        </p:txBody>
      </p:sp>
      <p:sp>
        <p:nvSpPr>
          <p:cNvPr id="96" name="Text 93"/>
          <p:cNvSpPr txBox="1"/>
          <p:nvPr/>
        </p:nvSpPr>
        <p:spPr>
          <a:xfrm>
            <a:off x="5166360" y="4160520"/>
            <a:ext cx="3383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00" b="1" dirty="0">
                <a:solidFill>
                  <a:srgbClr val="E2B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Tested  </a:t>
            </a: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 the CREE and ESSA applications, scored independently by three assessors.</a:t>
            </a:r>
            <a:endParaRPr lang="en-US" sz="9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02920" y="292608"/>
            <a:ext cx="6858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200" dirty="0">
                <a:solidFill>
                  <a:srgbClr val="00969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PROJECT D · CERTIFICATION (RE-)ENDORSEMENT</a:t>
            </a:r>
            <a:endParaRPr lang="en-US" sz="1000" dirty="0"/>
          </a:p>
        </p:txBody>
      </p:sp>
      <p:sp>
        <p:nvSpPr>
          <p:cNvPr id="3" name="Text 1"/>
          <p:cNvSpPr txBox="1"/>
          <p:nvPr/>
        </p:nvSpPr>
        <p:spPr>
          <a:xfrm>
            <a:off x="502920" y="512064"/>
            <a:ext cx="74980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4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Re-endorsement schedule</a:t>
            </a:r>
            <a:endParaRPr lang="en-US" sz="2400" dirty="0"/>
          </a:p>
        </p:txBody>
      </p:sp>
      <p:sp>
        <p:nvSpPr>
          <p:cNvPr id="4" name="Text 2"/>
          <p:cNvSpPr txBox="1"/>
          <p:nvPr/>
        </p:nvSpPr>
        <p:spPr>
          <a:xfrm>
            <a:off x="502920" y="4809744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9AA6A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PSE Committee · IEA Council Meeting 2026    11</a:t>
            </a:r>
            <a:endParaRPr lang="en-US" sz="800" dirty="0"/>
          </a:p>
        </p:txBody>
      </p:sp>
      <p:pic>
        <p:nvPicPr>
          <p:cNvPr id="5" name="Image 0" descr="/home/claude/w/assets/logo_colo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3568" y="4681728"/>
            <a:ext cx="731520" cy="321261"/>
          </a:xfrm>
          <a:prstGeom prst="rect">
            <a:avLst/>
          </a:prstGeom>
        </p:spPr>
      </p:pic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02920" y="1143000"/>
          <a:ext cx="8138160" cy="3017520"/>
        </p:xfrm>
        <a:graphic>
          <a:graphicData uri="http://schemas.openxmlformats.org/drawingml/2006/table">
            <a:tbl>
              <a:tblPr/>
              <a:tblGrid>
                <a:gridCol w="2194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630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72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116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00969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Certification body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9050" cap="flat" cmpd="sng" algn="ctr">
                      <a:solidFill>
                        <a:srgbClr val="0096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00969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First endorsement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9050" cap="flat" cmpd="sng" algn="ctr">
                      <a:solidFill>
                        <a:srgbClr val="0096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00969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Last re-endorsement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9050" cap="flat" cmpd="sng" algn="ctr">
                      <a:solidFill>
                        <a:srgbClr val="0096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00969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Next due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9050" cap="flat" cmpd="sng" algn="ctr">
                      <a:solidFill>
                        <a:srgbClr val="0096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00969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Status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9050" cap="flat" cmpd="sng" algn="ctr">
                      <a:solidFill>
                        <a:srgbClr val="0096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Argentina (ADEA)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9050" cap="flat" cmpd="sng" algn="ctr">
                      <a:solidFill>
                        <a:srgbClr val="0096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2024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9050" cap="flat" cmpd="sng" algn="ctr">
                      <a:solidFill>
                        <a:srgbClr val="0096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–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9050" cap="flat" cmpd="sng" algn="ctr">
                      <a:solidFill>
                        <a:srgbClr val="0096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2030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9050" cap="flat" cmpd="sng" algn="ctr">
                      <a:solidFill>
                        <a:srgbClr val="0096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9AA6A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Not due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9050" cap="flat" cmpd="sng" algn="ctr">
                      <a:solidFill>
                        <a:srgbClr val="0096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Australia (HFESA)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prob. 2007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2021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2027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9AA6A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Not due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Brazil (ABERGO)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2018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–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2024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DB943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Re-endorsement required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Canada (CCCPE)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2020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–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2026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E2B44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Expected Jan 2027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Europe (CREE)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before 2009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2020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2026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00969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Submitted – scored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Japan (JES)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2006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2019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2025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DB943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Re-endorsement required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Malaysia (HFEM)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2025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–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2031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9AA6A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Not due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New Zealand (HFESNZ)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2007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2021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2027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9AA6A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Not due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South Africa (ESSA)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before 2022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–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2023–2027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00969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Submitted – scored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USA (BCPE)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before 2009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2020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dirty="0">
                          <a:solidFill>
                            <a:srgbClr val="1D2B2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2026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DB943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Due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0" marB="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5E3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7" name="Text 3"/>
          <p:cNvSpPr txBox="1"/>
          <p:nvPr/>
        </p:nvSpPr>
        <p:spPr>
          <a:xfrm>
            <a:off x="502920" y="429768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i="1" dirty="0">
                <a:solidFill>
                  <a:srgbClr val="9AA6A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Mexico has not applied, but maintains long-standing communication with IEA about its established system. Source: PSE re-endorsement overview, Sept 2026.</a:t>
            </a:r>
            <a:endParaRPr lang="en-US" sz="8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02920" y="292608"/>
            <a:ext cx="6858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200" dirty="0">
                <a:solidFill>
                  <a:srgbClr val="00969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COUNCIL MEMBERS CAN HELP</a:t>
            </a:r>
            <a:endParaRPr lang="en-US" sz="1000" dirty="0"/>
          </a:p>
        </p:txBody>
      </p:sp>
      <p:sp>
        <p:nvSpPr>
          <p:cNvPr id="3" name="Text 1"/>
          <p:cNvSpPr txBox="1"/>
          <p:nvPr/>
        </p:nvSpPr>
        <p:spPr>
          <a:xfrm>
            <a:off x="502920" y="512064"/>
            <a:ext cx="74980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40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Your contribution makes these projects work</a:t>
            </a:r>
            <a:endParaRPr lang="en-US" sz="2400" dirty="0"/>
          </a:p>
        </p:txBody>
      </p:sp>
      <p:sp>
        <p:nvSpPr>
          <p:cNvPr id="4" name="Text 2"/>
          <p:cNvSpPr txBox="1"/>
          <p:nvPr/>
        </p:nvSpPr>
        <p:spPr>
          <a:xfrm>
            <a:off x="502920" y="4809744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9AA6A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PSE Committee · IEA Council Meeting 2026    12</a:t>
            </a:r>
            <a:endParaRPr lang="en-US" sz="800" dirty="0"/>
          </a:p>
        </p:txBody>
      </p:sp>
      <p:pic>
        <p:nvPicPr>
          <p:cNvPr id="5" name="Image 0" descr="/home/claude/w/assets/logo_colo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3568" y="4681728"/>
            <a:ext cx="731520" cy="321261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502920" y="1188720"/>
            <a:ext cx="2651760" cy="1554480"/>
          </a:xfrm>
          <a:prstGeom prst="rect">
            <a:avLst/>
          </a:prstGeom>
          <a:solidFill>
            <a:srgbClr val="E7F4F4"/>
          </a:solidFill>
          <a:ln w="12700">
            <a:solidFill>
              <a:srgbClr val="E7F4F4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7" name="Shape 4"/>
          <p:cNvSpPr/>
          <p:nvPr/>
        </p:nvSpPr>
        <p:spPr>
          <a:xfrm>
            <a:off x="685800" y="1371600"/>
            <a:ext cx="457200" cy="457200"/>
          </a:xfrm>
          <a:prstGeom prst="ellipse">
            <a:avLst/>
          </a:prstGeom>
          <a:solidFill>
            <a:srgbClr val="009697"/>
          </a:solidFill>
          <a:ln w="12700">
            <a:solidFill>
              <a:srgbClr val="00969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100" y="1485900"/>
            <a:ext cx="228600" cy="228600"/>
          </a:xfrm>
          <a:prstGeom prst="rect">
            <a:avLst/>
          </a:prstGeom>
        </p:spPr>
      </p:pic>
      <p:sp>
        <p:nvSpPr>
          <p:cNvPr id="9" name="Text 5"/>
          <p:cNvSpPr txBox="1"/>
          <p:nvPr/>
        </p:nvSpPr>
        <p:spPr>
          <a:xfrm>
            <a:off x="685800" y="1920240"/>
            <a:ext cx="2331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Complete the mentorship survey</a:t>
            </a:r>
            <a:endParaRPr lang="en-US" sz="1250" dirty="0"/>
          </a:p>
        </p:txBody>
      </p:sp>
      <p:sp>
        <p:nvSpPr>
          <p:cNvPr id="10" name="Text 6"/>
          <p:cNvSpPr txBox="1"/>
          <p:nvPr/>
        </p:nvSpPr>
        <p:spPr>
          <a:xfrm>
            <a:off x="685800" y="2212848"/>
            <a:ext cx="2331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0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Share your society's mentoring activities and interest in collaboration.</a:t>
            </a:r>
            <a:endParaRPr lang="en-US" sz="1000" dirty="0"/>
          </a:p>
        </p:txBody>
      </p:sp>
      <p:sp>
        <p:nvSpPr>
          <p:cNvPr id="11" name="Shape 7"/>
          <p:cNvSpPr/>
          <p:nvPr/>
        </p:nvSpPr>
        <p:spPr>
          <a:xfrm>
            <a:off x="3291840" y="1188720"/>
            <a:ext cx="2651760" cy="1554480"/>
          </a:xfrm>
          <a:prstGeom prst="rect">
            <a:avLst/>
          </a:prstGeom>
          <a:solidFill>
            <a:srgbClr val="E7F4F4"/>
          </a:solidFill>
          <a:ln w="12700">
            <a:solidFill>
              <a:srgbClr val="E7F4F4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2" name="Shape 8"/>
          <p:cNvSpPr/>
          <p:nvPr/>
        </p:nvSpPr>
        <p:spPr>
          <a:xfrm>
            <a:off x="3474720" y="1371600"/>
            <a:ext cx="457200" cy="457200"/>
          </a:xfrm>
          <a:prstGeom prst="ellipse">
            <a:avLst/>
          </a:prstGeom>
          <a:solidFill>
            <a:srgbClr val="009697"/>
          </a:solidFill>
          <a:ln w="12700">
            <a:solidFill>
              <a:srgbClr val="00969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89020" y="1485900"/>
            <a:ext cx="228600" cy="228600"/>
          </a:xfrm>
          <a:prstGeom prst="rect">
            <a:avLst/>
          </a:prstGeom>
        </p:spPr>
      </p:pic>
      <p:sp>
        <p:nvSpPr>
          <p:cNvPr id="14" name="Text 9"/>
          <p:cNvSpPr txBox="1"/>
          <p:nvPr/>
        </p:nvSpPr>
        <p:spPr>
          <a:xfrm>
            <a:off x="3474720" y="1920240"/>
            <a:ext cx="2331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Send HFE curricula</a:t>
            </a:r>
            <a:endParaRPr lang="en-US" sz="1250" dirty="0"/>
          </a:p>
        </p:txBody>
      </p:sp>
      <p:sp>
        <p:nvSpPr>
          <p:cNvPr id="15" name="Text 10"/>
          <p:cNvSpPr txBox="1"/>
          <p:nvPr/>
        </p:nvSpPr>
        <p:spPr>
          <a:xfrm>
            <a:off x="3474720" y="2212848"/>
            <a:ext cx="2331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0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 curricula from your country to the best-practice collection.</a:t>
            </a:r>
            <a:endParaRPr lang="en-US" sz="1000" dirty="0"/>
          </a:p>
        </p:txBody>
      </p:sp>
      <p:sp>
        <p:nvSpPr>
          <p:cNvPr id="16" name="Shape 11"/>
          <p:cNvSpPr/>
          <p:nvPr/>
        </p:nvSpPr>
        <p:spPr>
          <a:xfrm>
            <a:off x="502920" y="2880360"/>
            <a:ext cx="2651760" cy="1554480"/>
          </a:xfrm>
          <a:prstGeom prst="rect">
            <a:avLst/>
          </a:prstGeom>
          <a:solidFill>
            <a:srgbClr val="E7F4F4"/>
          </a:solidFill>
          <a:ln w="12700">
            <a:solidFill>
              <a:srgbClr val="E7F4F4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7" name="Shape 12"/>
          <p:cNvSpPr/>
          <p:nvPr/>
        </p:nvSpPr>
        <p:spPr>
          <a:xfrm>
            <a:off x="685800" y="3063240"/>
            <a:ext cx="457200" cy="457200"/>
          </a:xfrm>
          <a:prstGeom prst="ellipse">
            <a:avLst/>
          </a:prstGeom>
          <a:solidFill>
            <a:srgbClr val="009697"/>
          </a:solidFill>
          <a:ln w="12700">
            <a:solidFill>
              <a:srgbClr val="00969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0100" y="3177540"/>
            <a:ext cx="228600" cy="228600"/>
          </a:xfrm>
          <a:prstGeom prst="rect">
            <a:avLst/>
          </a:prstGeom>
        </p:spPr>
      </p:pic>
      <p:sp>
        <p:nvSpPr>
          <p:cNvPr id="19" name="Text 13"/>
          <p:cNvSpPr txBox="1"/>
          <p:nvPr/>
        </p:nvSpPr>
        <p:spPr>
          <a:xfrm>
            <a:off x="685800" y="3611880"/>
            <a:ext cx="2331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Verify programme data</a:t>
            </a:r>
            <a:endParaRPr lang="en-US" sz="1250" dirty="0"/>
          </a:p>
        </p:txBody>
      </p:sp>
      <p:sp>
        <p:nvSpPr>
          <p:cNvPr id="20" name="Text 14"/>
          <p:cNvSpPr txBox="1"/>
          <p:nvPr/>
        </p:nvSpPr>
        <p:spPr>
          <a:xfrm>
            <a:off x="685800" y="3904488"/>
            <a:ext cx="2331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0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Check and complete the HFE programmes listed for your region.</a:t>
            </a:r>
            <a:endParaRPr lang="en-US" sz="1000" dirty="0"/>
          </a:p>
        </p:txBody>
      </p:sp>
      <p:sp>
        <p:nvSpPr>
          <p:cNvPr id="21" name="Shape 15"/>
          <p:cNvSpPr/>
          <p:nvPr/>
        </p:nvSpPr>
        <p:spPr>
          <a:xfrm>
            <a:off x="3291840" y="2880360"/>
            <a:ext cx="2651760" cy="1554480"/>
          </a:xfrm>
          <a:prstGeom prst="rect">
            <a:avLst/>
          </a:prstGeom>
          <a:solidFill>
            <a:srgbClr val="E7F4F4"/>
          </a:solidFill>
          <a:ln w="12700">
            <a:solidFill>
              <a:srgbClr val="E7F4F4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22" name="Shape 16"/>
          <p:cNvSpPr/>
          <p:nvPr/>
        </p:nvSpPr>
        <p:spPr>
          <a:xfrm>
            <a:off x="3474720" y="3063240"/>
            <a:ext cx="457200" cy="457200"/>
          </a:xfrm>
          <a:prstGeom prst="ellipse">
            <a:avLst/>
          </a:prstGeom>
          <a:solidFill>
            <a:srgbClr val="009697"/>
          </a:solidFill>
          <a:ln w="12700">
            <a:solidFill>
              <a:srgbClr val="009697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pic>
        <p:nvPicPr>
          <p:cNvPr id="2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89020" y="3177540"/>
            <a:ext cx="228600" cy="228600"/>
          </a:xfrm>
          <a:prstGeom prst="rect">
            <a:avLst/>
          </a:prstGeom>
        </p:spPr>
      </p:pic>
      <p:sp>
        <p:nvSpPr>
          <p:cNvPr id="24" name="Text 17"/>
          <p:cNvSpPr txBox="1"/>
          <p:nvPr/>
        </p:nvSpPr>
        <p:spPr>
          <a:xfrm>
            <a:off x="3474720" y="3611880"/>
            <a:ext cx="2331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D2B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Volunteer</a:t>
            </a:r>
            <a:endParaRPr lang="en-US" sz="1250" dirty="0"/>
          </a:p>
        </p:txBody>
      </p:sp>
      <p:sp>
        <p:nvSpPr>
          <p:cNvPr id="25" name="Text 18"/>
          <p:cNvSpPr txBox="1"/>
          <p:nvPr/>
        </p:nvSpPr>
        <p:spPr>
          <a:xfrm>
            <a:off x="3474720" y="3904488"/>
            <a:ext cx="2331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000" dirty="0">
                <a:solidFill>
                  <a:srgbClr val="5E6E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 need active contributors, e.g. as assessors for re-endorsements.</a:t>
            </a:r>
            <a:endParaRPr lang="en-US" sz="1000" dirty="0"/>
          </a:p>
        </p:txBody>
      </p:sp>
      <p:sp>
        <p:nvSpPr>
          <p:cNvPr id="26" name="Shape 19"/>
          <p:cNvSpPr/>
          <p:nvPr/>
        </p:nvSpPr>
        <p:spPr>
          <a:xfrm>
            <a:off x="6217920" y="1188720"/>
            <a:ext cx="2468880" cy="3246120"/>
          </a:xfrm>
          <a:prstGeom prst="rect">
            <a:avLst/>
          </a:prstGeom>
          <a:solidFill>
            <a:srgbClr val="0A2426"/>
          </a:solidFill>
          <a:ln w="12700">
            <a:solidFill>
              <a:srgbClr val="0A2426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27" name="Text 20"/>
          <p:cNvSpPr txBox="1"/>
          <p:nvPr/>
        </p:nvSpPr>
        <p:spPr>
          <a:xfrm>
            <a:off x="6355080" y="1325880"/>
            <a:ext cx="2194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Mentorship survey</a:t>
            </a:r>
            <a:endParaRPr lang="en-US" sz="1200" dirty="0"/>
          </a:p>
        </p:txBody>
      </p:sp>
      <p:pic>
        <p:nvPicPr>
          <p:cNvPr id="28" name="Image 5" descr="/home/claude/w/assets/qr_crop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29400" y="1737360"/>
            <a:ext cx="1645920" cy="1645920"/>
          </a:xfrm>
          <a:prstGeom prst="rect">
            <a:avLst/>
          </a:prstGeom>
        </p:spPr>
      </p:pic>
      <p:sp>
        <p:nvSpPr>
          <p:cNvPr id="29" name="Text 21"/>
          <p:cNvSpPr txBox="1"/>
          <p:nvPr/>
        </p:nvSpPr>
        <p:spPr>
          <a:xfrm>
            <a:off x="6355080" y="3520440"/>
            <a:ext cx="21945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C7E7E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IEA Mentorship Activities and Coordination Survey – scan to respond</a:t>
            </a:r>
            <a:endParaRPr lang="en-US" sz="9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w/assets/logo_whit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640" y="457200"/>
            <a:ext cx="1463040" cy="642522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548640" y="1737360"/>
            <a:ext cx="64008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Thank you</a:t>
            </a:r>
            <a:endParaRPr lang="en-US" sz="44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2560320"/>
            <a:ext cx="64008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rgbClr val="C7E7E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Questions and discussion</a:t>
            </a:r>
            <a:endParaRPr lang="en-US" sz="180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3566160"/>
            <a:ext cx="54864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spcAft>
                <a:spcPts val="300"/>
              </a:spcAft>
              <a:buNone/>
            </a:pPr>
            <a:r>
              <a:rPr lang="en-US" sz="1200" b="1" dirty="0">
                <a:solidFill>
                  <a:srgbClr val="E2B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Verena Nitsch</a:t>
            </a:r>
            <a:endParaRPr lang="en-US" sz="1200" dirty="0"/>
          </a:p>
          <a:p>
            <a:pPr marL="0" indent="0">
              <a:spcAft>
                <a:spcPts val="300"/>
              </a:spcAft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Chair, Professional Standards &amp; Education Committee</a:t>
            </a:r>
            <a:endParaRPr lang="en-US" sz="1200" dirty="0"/>
          </a:p>
          <a:p>
            <a:pPr marL="0" indent="0">
              <a:spcAft>
                <a:spcPts val="300"/>
              </a:spcAft>
              <a:buNone/>
            </a:pPr>
            <a:r>
              <a:rPr lang="en-US" sz="1200" dirty="0">
                <a:solidFill>
                  <a:srgbClr val="C7E7E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iea.cc</a:t>
            </a:r>
            <a:endParaRPr lang="en-US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1427</Words>
  <Application>Microsoft Office PowerPoint</Application>
  <PresentationFormat>Bildschirmpräsentation (16:9)</PresentationFormat>
  <Paragraphs>328</Paragraphs>
  <Slides>13</Slides>
  <Notes>13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PSE Committee – Progress Report, IEA Council Meeting November 2026</dc:title>
  <dc:subject>PptxGenJS Presentation</dc:subject>
  <dc:creator>Verena Nitsch</dc:creator>
  <cp:lastModifiedBy>Verena Nitsch</cp:lastModifiedBy>
  <cp:revision>2</cp:revision>
  <dcterms:created xsi:type="dcterms:W3CDTF">2026-09-19T15:17:46Z</dcterms:created>
  <dcterms:modified xsi:type="dcterms:W3CDTF">2026-09-19T15:30:15Z</dcterms:modified>
</cp:coreProperties>
</file>