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21"/>
  </p:notesMasterIdLst>
  <p:sldIdLst>
    <p:sldId id="310" r:id="rId2"/>
    <p:sldId id="1956" r:id="rId3"/>
    <p:sldId id="1968" r:id="rId4"/>
    <p:sldId id="1970" r:id="rId5"/>
    <p:sldId id="1969" r:id="rId6"/>
    <p:sldId id="1756" r:id="rId7"/>
    <p:sldId id="1955" r:id="rId8"/>
    <p:sldId id="1957" r:id="rId9"/>
    <p:sldId id="1959" r:id="rId10"/>
    <p:sldId id="1971" r:id="rId11"/>
    <p:sldId id="1972" r:id="rId12"/>
    <p:sldId id="1973" r:id="rId13"/>
    <p:sldId id="1974" r:id="rId14"/>
    <p:sldId id="1960" r:id="rId15"/>
    <p:sldId id="1961" r:id="rId16"/>
    <p:sldId id="1964" r:id="rId17"/>
    <p:sldId id="1963" r:id="rId18"/>
    <p:sldId id="1962" r:id="rId19"/>
    <p:sldId id="1967" r:id="rId20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75271"/>
  </p:normalViewPr>
  <p:slideViewPr>
    <p:cSldViewPr snapToGrid="0" snapToObjects="1">
      <p:cViewPr varScale="1">
        <p:scale>
          <a:sx n="124" d="100"/>
          <a:sy n="124" d="100"/>
        </p:scale>
        <p:origin x="176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D1CC8C25-5CA5-7172-DCE4-1E64EDE5EA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62E1586-9BC7-B3B7-2B27-8B6C5F58A4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6527624-8F90-C147-A895-09FCBFB20AE5}" type="datetimeFigureOut">
              <a:rPr lang="ja-JP" altLang="en-US"/>
              <a:pPr>
                <a:defRPr/>
              </a:pPr>
              <a:t>2026/10/13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20CDEB5A-3C61-73DA-F20E-A0909C92EB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DD7915EE-2926-7DF8-90B0-4D9204A52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D19DCD9-57D9-E6A5-94A0-89E77BAF143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4794AB9-8838-EC00-6EC2-42AC8C29F2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9A43F49-FEC1-6248-AA90-468AC13E419A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CEB59926-8C2E-371C-82DE-DC879E8CA4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B13C191E-BFD0-D806-70DD-CAC1E78024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E2C04D5A-2F94-6B4B-F87A-15683B2F4A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10C675-C1EF-B74A-A7A1-4FB372E7BF7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5F14C-267A-45F6-D7B5-199A6FEB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F520098-D025-1BB0-EF13-5666887CB6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4D9B8C9-AED6-1574-81A5-10CBC9D177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F3297706-2F91-54F4-0D23-BF1E67D0F2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2355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86BC8-C66C-AE1A-DC02-FDFD308D1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1D57BBF5-52AC-B82E-D3B8-512A3D42C3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8B21ACAD-F50E-F327-1989-82029A1D2D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752CC36-2D4C-6292-B339-B8729AAC7F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3151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0CCE9-2ABE-CCAD-F19D-E167A3338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E163B788-21FC-04DE-B734-63F10AA2D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EFB8D402-C0A2-B305-67D2-DEDD046551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D924C435-E1BE-102E-BEEE-A5C3B25795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6721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F0055-462C-6E76-9760-B0D80AF0B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4527B13-579C-813C-722D-5B4EFB3DD1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181235DA-26EA-16AA-BCF1-BB0BC1D727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DF58CFF-0C90-CF30-C5D1-A3E51C8490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57920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9D461AE3-12BC-1E3C-4151-394BDB98AF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EBCCE195-6FB9-AB2D-E727-0FDF4C72FE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4646DC2E-EB45-60C9-5BBC-CACE3119B9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E2115CE-E2B0-3DE6-7C57-C8DA1E880B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5993108-4B47-9066-492B-230EE4E07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C854B466-B94F-03BD-2247-C34CBD43A7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1180C-1DB7-E15D-A5BF-1DC447419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63042914-6E07-E9C8-8BDE-3F3AF70A9E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0797449D-CC4E-8A4A-0632-960492121D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56ABE6F1-E632-83B7-5EB0-7345290C45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7616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CB645-ED9D-9056-A5D3-4BA96409C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C1BF1BC-F67C-05C6-6174-750630B395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36E16F2E-B39C-234A-57A5-C7B4694458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E85BA24D-794A-4255-898E-5A2BD2A544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283205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33FC0-DEEC-88D1-8798-AC3F6B59A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AFB5F36F-E299-2B70-7266-A5D402515A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22C5D2FD-485C-A671-62B8-F2FCFC303D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D4DD3D82-A449-2112-CFB9-BA50E9978D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89518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D77EB-B04A-F913-57F1-8B4E0BD97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9CCF6837-EA6B-DED5-12A9-C559C01808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DDAFBA28-3108-AB07-A2C0-D9BB3015BB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5AB9BF7A-6BCC-056D-7F66-D6E70E3E7E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706315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F3855-8CBB-4693-3050-2266AC10D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473520C8-372B-6B2D-35E6-4EE25C7C4C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4D53901-46DA-EC00-8837-A4B1901F67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D71D217F-7898-2BAE-F382-163ABCC689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130231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02F90-AF7F-82D7-F8FB-B18789439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DB03BEDA-51E2-042C-916E-F3600CF502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33B5BA56-94C7-F2D3-C50C-4676EC3920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1474BEB4-C3AB-AA26-6372-635E6D33BE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74423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03DA99-3383-DC85-E959-7F4600676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2B2DBF50-EFB9-683C-830C-61BE5693E8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720A3151-6531-CB41-0E65-82E7AAD97C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3D47B0B6-7A86-C6A5-0A69-24ED5CC864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17668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8304D-087F-0D12-AD1B-7427F487A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BDD08490-B7FD-4536-C52F-61762E529A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4292DE4-34A0-F3EA-E8AE-5B7FB3E5D8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6FB73A4-E611-6AB9-95E7-48AB43F6D8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8055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69662-C7F7-1FDD-C567-FDA56999D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CF49B5F9-9430-8101-2703-733A155031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647883B0-9774-B135-EEEB-33CB129B22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E4C20D67-CB12-292A-4884-53B20E3961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23164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C35E5-071F-F27D-4341-F36968CF7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1B83A38-0572-AB1A-0013-B4B9BAF71A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BE8A564-D393-817B-0673-4392EA055C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59960C45-49BC-A6BC-DAB0-724FB5315C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052527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47CCC-E6E5-C044-F06A-B07E24265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0F7A5648-6A47-20A6-B882-D368777F63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B78C0ADA-C608-C9FA-947C-71A0DEC725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F304FB2C-A466-3284-2D33-B650F1D364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501704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A972F-69C1-9FC5-8A72-18C95058A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03524DE8-E748-1ED8-7A9D-471FFA460D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C454D623-72D2-12D1-EABE-94F4CCF886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57D17EA9-B037-BE1C-A16A-92B470E05C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10C675-C1EF-B74A-A7A1-4FB372E7BF7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09635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627953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BF7540E6-CCAB-E416-180C-C69D2D1FBB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01C33238-2952-E046-A668-BC7963DE99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040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6356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04545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2210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96050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9392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97762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5621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072454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88427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299CDDD7-12F1-3B4E-2FE8-9485B2CF00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1572F11D-D9BC-5F69-59DC-1CEA0B02B3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44A8A54-689B-AE82-7C03-1BFA17E8AB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Science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,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Technology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, and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Practice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Committee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FB182ED-CA1D-0EE2-45EE-A1EBB6067D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 meeting: November 2026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Rosemary Seva STP Chair</a:t>
            </a:r>
          </a:p>
        </p:txBody>
      </p:sp>
      <p:pic>
        <p:nvPicPr>
          <p:cNvPr id="4100" name="図 7" descr="物体 が含まれている画像&#10;&#10;自動的に生成された説明">
            <a:extLst>
              <a:ext uri="{FF2B5EF4-FFF2-40B4-BE49-F238E27FC236}">
                <a16:creationId xmlns:a16="http://schemas.microsoft.com/office/drawing/2014/main" id="{6A2F1294-B1E4-0FEE-0791-A165BC9D9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20"/>
          <a:stretch>
            <a:fillRect/>
          </a:stretch>
        </p:blipFill>
        <p:spPr bwMode="auto">
          <a:xfrm>
            <a:off x="7570788" y="3983038"/>
            <a:ext cx="14224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4">
            <a:extLst>
              <a:ext uri="{FF2B5EF4-FFF2-40B4-BE49-F238E27FC236}">
                <a16:creationId xmlns:a16="http://schemas.microsoft.com/office/drawing/2014/main" id="{F3DA6AD1-5491-D52B-B337-944799B64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8606" y="1464627"/>
            <a:ext cx="6046788" cy="147732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Webinar Project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Ergonomics in a Nutshell for Children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TC member recruitment update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Organizing new and old TCs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IEA 2027 Organizing Committee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4E02A-022E-AB95-C8D9-C66FA1D9B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977BFC-16C1-9152-23D7-4C7CC29A8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0E5F465-3FAE-470A-D7AF-1567AF296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Facilitate sharing of knowledge about HFE in the ergonomics community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36188FD7-FDB9-7BF2-D383-FD491807AF3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5780DF0-F6C6-6037-C420-95071DD2AE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develop more effective communication with and collaboration between federated societies.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D52F576D-4C58-299B-42FE-6ACD2F792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 dirty="0"/>
              <a:t>Stakeholder </a:t>
            </a:r>
            <a:r>
              <a:rPr lang="fr-CA" altLang="fr-FR" sz="1800" b="1" dirty="0" err="1"/>
              <a:t>Needs</a:t>
            </a:r>
            <a:r>
              <a:rPr lang="fr-CA" altLang="fr-FR" sz="1800" b="1" dirty="0"/>
              <a:t> to </a:t>
            </a:r>
            <a:r>
              <a:rPr lang="fr-CA" altLang="fr-FR" sz="1800" b="1" dirty="0" err="1"/>
              <a:t>be</a:t>
            </a:r>
            <a:r>
              <a:rPr lang="fr-CA" altLang="fr-FR" sz="1800" b="1" dirty="0"/>
              <a:t>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D54F3D54-3E5B-2874-3AE3-7B68CCCDB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Update on the trends in HFE practice</a:t>
            </a:r>
          </a:p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Networking</a:t>
            </a:r>
            <a:endParaRPr lang="ja-JP" altLang="en-US" sz="160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4353A619-AD13-AB6D-819F-43D5CBAD5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 dirty="0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4FF68AA7-67DC-6A22-0E5C-5A1656DABB1E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77 </a:t>
            </a:r>
            <a:r>
              <a:rPr lang="fr-CA" sz="1800" dirty="0" err="1"/>
              <a:t>videos</a:t>
            </a:r>
            <a:r>
              <a:rPr lang="fr-CA" sz="1800" dirty="0"/>
              <a:t> </a:t>
            </a:r>
            <a:r>
              <a:rPr lang="fr-CA" sz="1800" dirty="0" err="1"/>
              <a:t>uploaded</a:t>
            </a:r>
            <a:r>
              <a:rPr lang="fr-CA" sz="1800" dirty="0"/>
              <a:t> in the IEA </a:t>
            </a:r>
            <a:r>
              <a:rPr lang="fr-CA" sz="1800" dirty="0" err="1"/>
              <a:t>website</a:t>
            </a:r>
            <a:endParaRPr lang="fr-CA" sz="1800" dirty="0"/>
          </a:p>
          <a:p>
            <a:pPr eaLnBrk="1" hangingPunct="1">
              <a:defRPr/>
            </a:pPr>
            <a:r>
              <a:rPr lang="fr-CA" sz="1800" dirty="0"/>
              <a:t>52 came </a:t>
            </a:r>
            <a:r>
              <a:rPr lang="fr-CA" sz="1800" dirty="0" err="1"/>
              <a:t>from</a:t>
            </a:r>
            <a:r>
              <a:rPr lang="fr-CA" sz="1800" dirty="0"/>
              <a:t> </a:t>
            </a:r>
            <a:r>
              <a:rPr lang="fr-CA" sz="1800" dirty="0" err="1"/>
              <a:t>TCs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522AD00-FEC8-250D-55AB-B56A32734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/>
              <a:t>IEA Webinar Project</a:t>
            </a:r>
          </a:p>
        </p:txBody>
      </p:sp>
    </p:spTree>
    <p:extLst>
      <p:ext uri="{BB962C8B-B14F-4D97-AF65-F5344CB8AC3E}">
        <p14:creationId xmlns:p14="http://schemas.microsoft.com/office/powerpoint/2010/main" val="12124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48D06-B22A-1992-6253-5FEC33696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2CA83-2B3B-CECA-AC8D-03F0B231F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/>
              <a:t>IEA Webinar </a:t>
            </a:r>
            <a:r>
              <a:rPr lang="fr-CA" altLang="fr-FR" dirty="0" err="1"/>
              <a:t>Statistics</a:t>
            </a:r>
            <a:endParaRPr lang="fr-CA" altLang="fr-FR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960BF96-B1AE-C050-756D-D5C565653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25" y="1378533"/>
            <a:ext cx="8096714" cy="2548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08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698C7-19B6-CC3E-4B6F-5B57EA6C0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1A821-CC23-3EDF-4DB0-C195BE876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/>
              <a:t>IEA Webinar </a:t>
            </a:r>
            <a:r>
              <a:rPr lang="fr-CA" altLang="fr-FR" dirty="0" err="1"/>
              <a:t>Statistics</a:t>
            </a:r>
            <a:endParaRPr lang="fr-CA" alt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19D156-D8E1-93DA-BEB0-8155D26A2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575" y="1071432"/>
            <a:ext cx="6129962" cy="357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942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92BA2-9C81-7FAF-929C-21B2A5970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683B0-FA55-8CAD-3C90-6CA7E942E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/>
              <a:t>IEA Webinar </a:t>
            </a:r>
            <a:r>
              <a:rPr lang="fr-CA" altLang="fr-FR" dirty="0" err="1"/>
              <a:t>Statistics</a:t>
            </a:r>
            <a:endParaRPr lang="fr-CA" altLang="fr-FR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E456A8-A39A-8FC3-F4ED-0FBAE3817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146" y="957293"/>
            <a:ext cx="6385708" cy="4524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752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A115CB0-AAA3-0477-D64E-B17F714C3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B599EF-6858-D02F-779A-F57B035404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694876"/>
              </p:ext>
            </p:extLst>
          </p:nvPr>
        </p:nvGraphicFramePr>
        <p:xfrm>
          <a:off x="287867" y="642938"/>
          <a:ext cx="8503706" cy="364710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831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Technical Committees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Organize the webinars (A)</a:t>
                      </a: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Knowledge dissemination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Networking opportunity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TC Chair (I)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Invite speaker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VPSG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technical and marketing support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VPSG(A)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Zoom Link and facilitate promotion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ZA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  <a:endParaRPr kumimoji="1" lang="en-ZA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SCC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marketing support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 Du Plessis (A)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Include webinar information in the </a:t>
                      </a:r>
                      <a:r>
                        <a:rPr lang="en-ZA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Newsbrief</a:t>
                      </a: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ZA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Federated Society Members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Attendees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 acquisition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 opportunity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F63970C7-2869-4991-9B31-E28130B0A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0C3A20-91E7-D927-E440-2AE85F994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92B2DE8-0795-3ABB-7AD5-6CBAE5A7A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Promotion of ergonomics and human factors to specific groups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Enhancing knowledge in HFE</a:t>
            </a: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CE35A5BE-F86B-EAED-28E4-ADF5A4E46A5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8C5E3AE-4E0B-12AD-691C-BF7C531DFA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enhance the contribution of the HFE discipline to global society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5C057B6C-7EDD-B1D2-A9BB-C989B69170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551EFA11-5DBD-20A8-2387-C080CFA48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ZA" altLang="ja-JP" sz="1600" i="1" dirty="0">
                <a:latin typeface="Verdana" panose="020B0604030504040204" pitchFamily="34" charset="0"/>
              </a:rPr>
              <a:t>- </a:t>
            </a:r>
            <a:r>
              <a:rPr lang="en-PH" sz="1400" i="1" dirty="0"/>
              <a:t>Ergonomics insights, compellingly presented for a targeted group.</a:t>
            </a:r>
            <a:endParaRPr lang="ja-JP" altLang="en-US" sz="1600" i="1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112BCB30-356F-BA2E-CFEB-18B8A69F5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D86C7D98-6838-C776-7B38-BA8A82776114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US" sz="1800" dirty="0"/>
              <a:t>In the conceptualization stage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056A6C59-86A5-0733-F890-B9EB33CCE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" y="180975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sz="3600" dirty="0" err="1"/>
              <a:t>Ergonomics</a:t>
            </a:r>
            <a:r>
              <a:rPr lang="fr-CA" altLang="fr-FR" sz="3600" dirty="0"/>
              <a:t> in a </a:t>
            </a:r>
            <a:r>
              <a:rPr lang="fr-CA" altLang="fr-FR" sz="3600" dirty="0" err="1"/>
              <a:t>Nutshell</a:t>
            </a:r>
            <a:r>
              <a:rPr lang="fr-CA" altLang="fr-FR" sz="3600" dirty="0"/>
              <a:t> for </a:t>
            </a:r>
            <a:r>
              <a:rPr lang="fr-CA" altLang="fr-FR" sz="3600" dirty="0" err="1"/>
              <a:t>Children</a:t>
            </a:r>
            <a:endParaRPr lang="fr-CA" altLang="fr-FR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447A1-0790-BC77-5133-D95F08E27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7E6807C-03D0-F73D-E2DC-CAC940F93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2BDDA7A-A707-B48D-DDBE-DD03DC298E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839753"/>
              </p:ext>
            </p:extLst>
          </p:nvPr>
        </p:nvGraphicFramePr>
        <p:xfrm>
          <a:off x="352425" y="642938"/>
          <a:ext cx="8439148" cy="364197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2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IE Executive Committee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Project oversight (I)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Knowledge for reporting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IEA President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Looking for writers and funding (A)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124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IEA VPSG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Looking for writers (A)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Project oversight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Knowledge for reporting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Organize meetings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content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Knowledge sharing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Publication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 Gamper/K. Jacobs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leader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Publication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E11DEFF3-2919-66E0-4B72-7C1676BD5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238426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A2156-4D10-0EA4-1962-3879559EB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AA8B68BE-AD43-75E9-9C82-FF8B2C6D74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/>
              <a:t>TC </a:t>
            </a:r>
            <a:r>
              <a:rPr lang="fr-CA" altLang="fr-FR" dirty="0" err="1"/>
              <a:t>Member</a:t>
            </a:r>
            <a:r>
              <a:rPr lang="fr-CA" altLang="fr-FR" dirty="0"/>
              <a:t> Recruitment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162A3F-1E3A-130E-5FB5-8BE4DB61A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FB870C6-D497-A7D0-F216-97940E432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Sharing of HFE knowledge in the ergonomics community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607D2859-4CA4-050F-C123-3E42D46D223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667173B5-C052-DAFC-50B6-2FF4FD99DF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Engage stakeholders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Promote HFE science, technology, and practice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BBD3D586-62CD-413C-C707-5C6589240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4FEA9E65-A04F-9F91-8A09-AF3F0C42B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Update on the trends in HFE practice</a:t>
            </a:r>
          </a:p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Networking opportunity</a:t>
            </a:r>
            <a:endParaRPr lang="ja-JP" altLang="en-US" sz="160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3FDFD9C2-9107-464E-2288-CE4AB8280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0ED4CA1E-12A6-D81F-0B66-898580AE830C}"/>
              </a:ext>
            </a:extLst>
          </p:cNvPr>
          <p:cNvSpPr txBox="1">
            <a:spLocks/>
          </p:cNvSpPr>
          <p:nvPr/>
        </p:nvSpPr>
        <p:spPr bwMode="auto">
          <a:xfrm>
            <a:off x="4610100" y="3869518"/>
            <a:ext cx="3887788" cy="83583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Char char="-"/>
              <a:defRPr/>
            </a:pPr>
            <a:r>
              <a:rPr lang="fr-CA" sz="1400" dirty="0" err="1"/>
              <a:t>Sign</a:t>
            </a:r>
            <a:r>
              <a:rPr lang="fr-CA" sz="1400" dirty="0"/>
              <a:t>-up </a:t>
            </a:r>
            <a:r>
              <a:rPr lang="fr-CA" sz="1400" dirty="0" err="1"/>
              <a:t>announcement</a:t>
            </a:r>
            <a:r>
              <a:rPr lang="fr-CA" sz="1400" dirty="0"/>
              <a:t> </a:t>
            </a:r>
            <a:r>
              <a:rPr lang="fr-CA" sz="1400" dirty="0" err="1"/>
              <a:t>featured</a:t>
            </a:r>
            <a:r>
              <a:rPr lang="fr-CA" sz="1400" dirty="0"/>
              <a:t> in </a:t>
            </a:r>
            <a:r>
              <a:rPr lang="fr-CA" sz="1400" dirty="0" err="1"/>
              <a:t>Newsbrief</a:t>
            </a:r>
            <a:endParaRPr lang="fr-CA" sz="1400" dirty="0"/>
          </a:p>
          <a:p>
            <a:pPr eaLnBrk="1" hangingPunct="1">
              <a:buFontTx/>
              <a:buChar char="-"/>
              <a:defRPr/>
            </a:pPr>
            <a:r>
              <a:rPr lang="fr-CA" sz="1400" dirty="0"/>
              <a:t>132 </a:t>
            </a:r>
            <a:r>
              <a:rPr lang="fr-CA" sz="1400" dirty="0" err="1"/>
              <a:t>signed</a:t>
            </a:r>
            <a:r>
              <a:rPr lang="fr-CA" sz="1400" dirty="0"/>
              <a:t> up for TC </a:t>
            </a:r>
            <a:r>
              <a:rPr lang="fr-CA" sz="1400" dirty="0" err="1"/>
              <a:t>membership</a:t>
            </a:r>
            <a:endParaRPr lang="fr-CA" sz="1400" dirty="0"/>
          </a:p>
          <a:p>
            <a:pPr eaLnBrk="1" hangingPunct="1">
              <a:buFontTx/>
              <a:buChar char="-"/>
              <a:defRPr/>
            </a:pPr>
            <a:r>
              <a:rPr lang="fr-CA" sz="1400" dirty="0"/>
              <a:t>List of new </a:t>
            </a:r>
            <a:r>
              <a:rPr lang="fr-CA" sz="1400" dirty="0" err="1"/>
              <a:t>members</a:t>
            </a:r>
            <a:r>
              <a:rPr lang="fr-CA" sz="1400" dirty="0"/>
              <a:t> sent to TC Chairs to contact</a:t>
            </a:r>
          </a:p>
        </p:txBody>
      </p:sp>
    </p:spTree>
    <p:extLst>
      <p:ext uri="{BB962C8B-B14F-4D97-AF65-F5344CB8AC3E}">
        <p14:creationId xmlns:p14="http://schemas.microsoft.com/office/powerpoint/2010/main" val="876819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024CC-10E7-AE5B-90FB-9D0A4C392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6CD201BC-C2BC-7306-A73F-AFB08A485E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CA" altLang="fr-FR" sz="3200" dirty="0"/>
              <a:t>TC </a:t>
            </a:r>
            <a:r>
              <a:rPr lang="fr-CA" altLang="fr-FR" sz="3200" dirty="0" err="1"/>
              <a:t>Member</a:t>
            </a:r>
            <a:r>
              <a:rPr lang="fr-CA" altLang="fr-FR" sz="3200" dirty="0"/>
              <a:t> Recruitment </a:t>
            </a:r>
            <a:r>
              <a:rPr lang="fr-CA" altLang="fr-FR" sz="3200" dirty="0" err="1"/>
              <a:t>Summary</a:t>
            </a:r>
            <a:endParaRPr lang="fr-CA" altLang="fr-FR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E05EA97-38A9-51F2-56C6-E0FBE00C4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577" y="1261906"/>
            <a:ext cx="7772400" cy="319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50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C13FB4-1E9D-6B28-901B-1657838A7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5524F501-4BE6-A93A-2B95-399A3CD19D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CA" altLang="fr-FR" sz="3200" dirty="0"/>
              <a:t>TC </a:t>
            </a:r>
            <a:r>
              <a:rPr lang="fr-CA" altLang="fr-FR" sz="3200" dirty="0" err="1"/>
              <a:t>Member</a:t>
            </a:r>
            <a:r>
              <a:rPr lang="fr-CA" altLang="fr-FR" sz="3200" dirty="0"/>
              <a:t> Recruitment </a:t>
            </a:r>
            <a:r>
              <a:rPr lang="fr-CA" altLang="fr-FR" sz="3200" dirty="0" err="1"/>
              <a:t>Summary</a:t>
            </a:r>
            <a:endParaRPr lang="fr-CA" altLang="fr-FR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981DE8-09AB-76DB-6970-2EBF6425B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52" y="1379369"/>
            <a:ext cx="5698447" cy="332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54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5B929-E958-5490-6BDA-4E6C776AA4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7C613026-23F8-E4AF-FE13-E32979B077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CA" altLang="fr-FR" sz="3200" dirty="0"/>
              <a:t>TC </a:t>
            </a:r>
            <a:r>
              <a:rPr lang="fr-CA" altLang="fr-FR" sz="3200" dirty="0" err="1"/>
              <a:t>Member</a:t>
            </a:r>
            <a:r>
              <a:rPr lang="fr-CA" altLang="fr-FR" sz="3200" dirty="0"/>
              <a:t> Recruitment </a:t>
            </a:r>
            <a:r>
              <a:rPr lang="fr-CA" altLang="fr-FR" sz="3200" dirty="0" err="1"/>
              <a:t>Summary</a:t>
            </a:r>
            <a:endParaRPr lang="fr-CA" altLang="fr-FR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295DC8-FA1B-075A-284F-3582DC4178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292" y="1282664"/>
            <a:ext cx="5599416" cy="314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98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76311-65A0-0A4D-3F6D-BCD42F712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A4A8C7E7-D55D-5FF7-766F-7ACA781438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CA" altLang="fr-FR" sz="3200" dirty="0"/>
              <a:t>Most </a:t>
            </a:r>
            <a:r>
              <a:rPr lang="fr-CA" altLang="fr-FR" sz="3200" dirty="0" err="1"/>
              <a:t>Selected</a:t>
            </a:r>
            <a:r>
              <a:rPr lang="fr-CA" altLang="fr-FR" sz="3200" dirty="0"/>
              <a:t> </a:t>
            </a:r>
            <a:r>
              <a:rPr lang="fr-CA" altLang="fr-FR" sz="3200" dirty="0" err="1"/>
              <a:t>TCs</a:t>
            </a:r>
            <a:endParaRPr lang="fr-CA" altLang="fr-FR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EDBE90-8454-C0AD-E001-E6FB9C9FFA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332" y="1208193"/>
            <a:ext cx="5506948" cy="329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080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4A002-278A-E838-3DF0-DEE5A35BE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CE669B7-6163-F9A5-3776-A8EDA2FA4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A7C71E2-2C2A-D51D-1F7B-00BCED012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860884"/>
              </p:ext>
            </p:extLst>
          </p:nvPr>
        </p:nvGraphicFramePr>
        <p:xfrm>
          <a:off x="352425" y="642938"/>
          <a:ext cx="8439148" cy="364710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Information Technology Committee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Technical support (E)</a:t>
                      </a: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IT Chair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Update the website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Work fulfilment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Content provider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 in TC membership 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google sign-up form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Dissemination of information to TCs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Send email to TC chairs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C1DB8C52-010A-2C04-C90E-B847D24EB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631817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681C4-FB6E-818B-E62E-20492F96D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520383-6449-F6A0-0E85-BB002D9AF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DB5957C3-35B6-2B6E-F745-1195D4F4A4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Better TC organization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C3C88AFB-FE02-84A4-DDEF-F807771C44D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3545A499-2752-539C-CFC9-EF2A81F467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038427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Engage stakeholders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81D9A882-E079-9C91-A86C-A67631C22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8C6F8C30-793E-E50E-CAD6-A0C9EC883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Timely response on queries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740F5A13-0C3D-509F-E6C3-72F545190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2676323"/>
            <a:ext cx="3887788" cy="417513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 dirty="0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47ADE234-8709-1953-FC98-0BEF9FEAA78B}"/>
              </a:ext>
            </a:extLst>
          </p:cNvPr>
          <p:cNvSpPr txBox="1">
            <a:spLocks/>
          </p:cNvSpPr>
          <p:nvPr/>
        </p:nvSpPr>
        <p:spPr bwMode="auto">
          <a:xfrm>
            <a:off x="4610099" y="3148994"/>
            <a:ext cx="3887788" cy="1556356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26 </a:t>
            </a:r>
            <a:r>
              <a:rPr lang="fr-CA" sz="1800" dirty="0" err="1"/>
              <a:t>TCs</a:t>
            </a:r>
            <a:r>
              <a:rPr lang="fr-CA" sz="1800" dirty="0"/>
              <a:t> at </a:t>
            </a:r>
            <a:r>
              <a:rPr lang="fr-CA" sz="1800" dirty="0" err="1"/>
              <a:t>present</a:t>
            </a:r>
            <a:endParaRPr lang="fr-CA" sz="1800" dirty="0"/>
          </a:p>
          <a:p>
            <a:pPr eaLnBrk="1" hangingPunct="1">
              <a:defRPr/>
            </a:pPr>
            <a:r>
              <a:rPr lang="fr-CA" sz="1800" dirty="0"/>
              <a:t>New TC Collaboration &amp; Design </a:t>
            </a:r>
            <a:r>
              <a:rPr lang="fr-CA" sz="1800" dirty="0" err="1"/>
              <a:t>Activities</a:t>
            </a:r>
            <a:r>
              <a:rPr lang="fr-CA" sz="1800" dirty="0"/>
              <a:t> </a:t>
            </a:r>
            <a:r>
              <a:rPr lang="fr-CA" sz="1800" dirty="0" err="1"/>
              <a:t>Through</a:t>
            </a:r>
            <a:r>
              <a:rPr lang="fr-CA" sz="1800" dirty="0"/>
              <a:t> </a:t>
            </a:r>
            <a:r>
              <a:rPr lang="fr-CA" sz="1800" dirty="0" err="1"/>
              <a:t>Technology</a:t>
            </a:r>
            <a:endParaRPr lang="fr-CA" sz="1800" dirty="0"/>
          </a:p>
          <a:p>
            <a:pPr eaLnBrk="1" hangingPunct="1">
              <a:defRPr/>
            </a:pPr>
            <a:r>
              <a:rPr lang="fr-CA" sz="1800" dirty="0" err="1"/>
              <a:t>Proposed</a:t>
            </a:r>
            <a:r>
              <a:rPr lang="fr-CA" sz="1800" dirty="0"/>
              <a:t> </a:t>
            </a:r>
            <a:r>
              <a:rPr lang="en-PH" sz="1800" dirty="0"/>
              <a:t>TC Ergonomics and Human Factors in Sport</a:t>
            </a:r>
            <a:r>
              <a:rPr lang="fr-CA" sz="1800" dirty="0"/>
              <a:t> </a:t>
            </a:r>
          </a:p>
          <a:p>
            <a:pPr eaLnBrk="1" hangingPunct="1">
              <a:defRPr/>
            </a:pP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4CAA8EC-2330-DEBD-1260-962AE98D5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 err="1"/>
              <a:t>Reorganizing</a:t>
            </a:r>
            <a:r>
              <a:rPr lang="fr-CA" altLang="fr-FR" dirty="0"/>
              <a:t> Old </a:t>
            </a:r>
            <a:r>
              <a:rPr lang="fr-CA" altLang="fr-FR" dirty="0" err="1"/>
              <a:t>TCs</a:t>
            </a:r>
            <a:endParaRPr lang="fr-CA" altLang="fr-FR" dirty="0"/>
          </a:p>
        </p:txBody>
      </p:sp>
    </p:spTree>
    <p:extLst>
      <p:ext uri="{BB962C8B-B14F-4D97-AF65-F5344CB8AC3E}">
        <p14:creationId xmlns:p14="http://schemas.microsoft.com/office/powerpoint/2010/main" val="3832966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81F9A-F077-2425-7E9E-AF4AB164C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1499D27-678D-670C-531B-341E4598A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DF32DF0-10F8-F2BC-59A3-FAEDB14422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462715"/>
              </p:ext>
            </p:extLst>
          </p:nvPr>
        </p:nvGraphicFramePr>
        <p:xfrm>
          <a:off x="352425" y="642938"/>
          <a:ext cx="8439148" cy="3131613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TCs to be organized and revived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 (I)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TCs to be organized and revived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Executive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Decide on new TCs to organize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VPSG(D)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Decision maker 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1D2813A3-D99D-6444-8E3B-4CCFCE80F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2431447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5A538-1065-6531-12FF-3D787D777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8D0E39-5C6E-A332-9AFC-2298E164C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BEBAB57-99A4-B62C-56A5-0CEF45F77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Smooth coordination of the IEA2027 program</a:t>
            </a: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B69D8459-86F3-10B2-3095-FF95CFBE69F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FBC5FEF1-5089-A096-36FD-271A9D2724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10490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PH" sz="1200" b="0" i="0" dirty="0">
                <a:solidFill>
                  <a:srgbClr val="666666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develop more effective communication with and collaboration between federated societies</a:t>
            </a:r>
            <a:endParaRPr lang="en-ZA" sz="1200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3AE3253-89E6-B108-3D77-A44B55BAC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85FDA85C-6576-F5B4-7F57-36879F4C5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Good conference organization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95B3D97D-65BE-ED7B-37D5-89AA4D049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5027" y="2772168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AFCA0579-67C7-82E0-4031-DD7114A86E26}"/>
              </a:ext>
            </a:extLst>
          </p:cNvPr>
          <p:cNvSpPr txBox="1">
            <a:spLocks/>
          </p:cNvSpPr>
          <p:nvPr/>
        </p:nvSpPr>
        <p:spPr bwMode="auto">
          <a:xfrm>
            <a:off x="4625975" y="3259924"/>
            <a:ext cx="3887788" cy="138510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STP </a:t>
            </a:r>
            <a:r>
              <a:rPr lang="fr-CA" sz="1800" dirty="0" err="1"/>
              <a:t>Annual</a:t>
            </a:r>
            <a:r>
              <a:rPr lang="fr-CA" sz="1800" dirty="0"/>
              <a:t> meeting last June 2026 </a:t>
            </a:r>
            <a:r>
              <a:rPr lang="fr-CA" sz="1800" dirty="0" err="1"/>
              <a:t>where</a:t>
            </a:r>
            <a:r>
              <a:rPr lang="fr-CA" sz="1800" dirty="0"/>
              <a:t> B. Charles </a:t>
            </a:r>
            <a:r>
              <a:rPr lang="fr-CA" sz="1800" dirty="0" err="1"/>
              <a:t>was</a:t>
            </a:r>
            <a:r>
              <a:rPr lang="fr-CA" sz="1800" dirty="0"/>
              <a:t> </a:t>
            </a:r>
            <a:r>
              <a:rPr lang="fr-CA" sz="1800" dirty="0" err="1"/>
              <a:t>invited</a:t>
            </a:r>
            <a:endParaRPr lang="fr-CA" sz="1800" dirty="0"/>
          </a:p>
          <a:p>
            <a:pPr eaLnBrk="1" hangingPunct="1">
              <a:defRPr/>
            </a:pPr>
            <a:r>
              <a:rPr lang="fr-CA" sz="1800" dirty="0"/>
              <a:t>TC meeting in Beijing</a:t>
            </a:r>
          </a:p>
          <a:p>
            <a:pPr eaLnBrk="1" hangingPunct="1">
              <a:defRPr/>
            </a:pP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83D298F-CE6C-07FC-BD83-8F36517B2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sz="4400" dirty="0"/>
              <a:t>Support IEA 2027 </a:t>
            </a:r>
            <a:r>
              <a:rPr lang="fr-CA" altLang="fr-FR" sz="4400" dirty="0" err="1"/>
              <a:t>Organizing</a:t>
            </a:r>
            <a:r>
              <a:rPr lang="fr-CA" altLang="fr-FR" sz="4400" dirty="0"/>
              <a:t> </a:t>
            </a:r>
            <a:r>
              <a:rPr lang="fr-CA" altLang="fr-FR" sz="4400" dirty="0" err="1"/>
              <a:t>Committee</a:t>
            </a:r>
            <a:endParaRPr lang="fr-CA" altLang="fr-FR" sz="4400" dirty="0"/>
          </a:p>
        </p:txBody>
      </p:sp>
    </p:spTree>
    <p:extLst>
      <p:ext uri="{BB962C8B-B14F-4D97-AF65-F5344CB8AC3E}">
        <p14:creationId xmlns:p14="http://schemas.microsoft.com/office/powerpoint/2010/main" val="1845821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666B8-CBC9-B628-BF3A-5A2C63ABA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81294F0-8F58-3469-1A9F-570C42123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0A2E9C9-41B9-9971-2EE4-0053FA5350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377522"/>
              </p:ext>
            </p:extLst>
          </p:nvPr>
        </p:nvGraphicFramePr>
        <p:xfrm>
          <a:off x="352425" y="642938"/>
          <a:ext cx="8439148" cy="380746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Technical Committees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Organize sessions (A)</a:t>
                      </a: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Knowledge sharing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TC Promotion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TC Chair (A)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Organizer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Promotion of TC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 (I)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coordinator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2027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 organizer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Sharing of HFE practice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B. Peachey (I)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Conference Chair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Promotion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847EBF17-B616-316D-81F7-D5AE85B80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280" y="4450407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 dirty="0"/>
              <a:t>*Categories are indicated by letters: </a:t>
            </a:r>
            <a:r>
              <a:rPr lang="en-US" altLang="en-US" b="1" dirty="0"/>
              <a:t>A</a:t>
            </a:r>
            <a:r>
              <a:rPr lang="en-US" altLang="en-US" dirty="0"/>
              <a:t>ctor/ </a:t>
            </a:r>
            <a:r>
              <a:rPr lang="en-US" altLang="en-US" b="1" dirty="0"/>
              <a:t>E</a:t>
            </a:r>
            <a:r>
              <a:rPr lang="en-US" altLang="en-US" dirty="0"/>
              <a:t>xpert/ </a:t>
            </a:r>
            <a:r>
              <a:rPr lang="en-US" altLang="en-US" b="1" dirty="0"/>
              <a:t>D</a:t>
            </a:r>
            <a:r>
              <a:rPr lang="en-US" altLang="en-US" dirty="0"/>
              <a:t>ecider/ </a:t>
            </a:r>
            <a:r>
              <a:rPr lang="en-US" altLang="en-US" b="1" dirty="0"/>
              <a:t>I</a:t>
            </a:r>
            <a:r>
              <a:rPr lang="en-US" altLang="en-US" dirty="0"/>
              <a:t>nfluencer</a:t>
            </a:r>
            <a:endParaRPr lang="fr-CA" altLang="en-US" dirty="0"/>
          </a:p>
        </p:txBody>
      </p:sp>
    </p:spTree>
    <p:extLst>
      <p:ext uri="{BB962C8B-B14F-4D97-AF65-F5344CB8AC3E}">
        <p14:creationId xmlns:p14="http://schemas.microsoft.com/office/powerpoint/2010/main" val="2115939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1D950-B1A6-083D-8F1E-AA174443D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559248C-CFF4-F7B7-36DF-95828D8F3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Attendees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in Beijing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100" name="図 7" descr="物体 が含まれている画像&#10;&#10;自動的に生成された説明">
            <a:extLst>
              <a:ext uri="{FF2B5EF4-FFF2-40B4-BE49-F238E27FC236}">
                <a16:creationId xmlns:a16="http://schemas.microsoft.com/office/drawing/2014/main" id="{421149D3-A6D9-FA36-C713-12E113F6D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20"/>
          <a:stretch>
            <a:fillRect/>
          </a:stretch>
        </p:blipFill>
        <p:spPr bwMode="auto">
          <a:xfrm>
            <a:off x="7570788" y="3983038"/>
            <a:ext cx="14224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ACBA28-4282-7C33-9528-88DD32E85B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525476"/>
              </p:ext>
            </p:extLst>
          </p:nvPr>
        </p:nvGraphicFramePr>
        <p:xfrm>
          <a:off x="2047875" y="1428108"/>
          <a:ext cx="4800600" cy="19069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550264490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2844046335"/>
                    </a:ext>
                  </a:extLst>
                </a:gridCol>
              </a:tblGrid>
              <a:tr h="11258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PH" sz="1200" b="1" u="none" strike="noStrike" dirty="0">
                          <a:effectLst/>
                        </a:rPr>
                        <a:t>Attendee</a:t>
                      </a:r>
                      <a:endParaRPr lang="en-PH" sz="1200" b="1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PH" sz="1200" b="1" u="none" strike="noStrike" dirty="0">
                          <a:effectLst/>
                        </a:rPr>
                        <a:t>TC</a:t>
                      </a:r>
                      <a:endParaRPr lang="en-PH" sz="1200" b="1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680330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Aleksandar Zunjic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000" u="none" strike="noStrike">
                          <a:effectLst/>
                        </a:rPr>
                        <a:t>Safety and Health</a:t>
                      </a:r>
                      <a:endParaRPr lang="en-PH" sz="1000" b="0" i="0" u="none" strike="noStrike">
                        <a:solidFill>
                          <a:srgbClr val="434343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853423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Christelle Casse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000" u="none" strike="noStrike">
                          <a:effectLst/>
                        </a:rPr>
                        <a:t>Gender and Work</a:t>
                      </a:r>
                      <a:endParaRPr lang="en-PH" sz="1000" b="0" i="0" u="none" strike="noStrike">
                        <a:solidFill>
                          <a:srgbClr val="434343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561768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Karen Jacobs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000" u="none" strike="noStrike">
                          <a:effectLst/>
                        </a:rPr>
                        <a:t>AI and Work</a:t>
                      </a:r>
                      <a:endParaRPr lang="en-PH" sz="1000" b="0" i="0" u="none" strike="noStrike">
                        <a:solidFill>
                          <a:srgbClr val="434343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9224095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Melissa Baysari (Tomiczek on passport)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000" u="none" strike="noStrike">
                          <a:effectLst/>
                        </a:rPr>
                        <a:t>Healthcare</a:t>
                      </a:r>
                      <a:endParaRPr lang="en-PH" sz="1000" b="0" i="0" u="none" strike="noStrike">
                        <a:solidFill>
                          <a:srgbClr val="434343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75043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Rich Mcilroy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Transport Ergonomics and Human Factors 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79363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Rosemary Seva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000" u="none" strike="noStrike">
                          <a:effectLst/>
                        </a:rPr>
                        <a:t>STP</a:t>
                      </a:r>
                      <a:endParaRPr lang="en-PH" sz="1000" b="0" i="0" u="none" strike="noStrike">
                        <a:solidFill>
                          <a:srgbClr val="434343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9238215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Sofia Scataglini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Digital Human Modelling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53251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Yakir Yaniv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Human Systems Integration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888881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100" u="none" strike="noStrike">
                          <a:effectLst/>
                        </a:rPr>
                        <a:t>Yue Li</a:t>
                      </a:r>
                      <a:endParaRPr lang="en-PH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PH" sz="1000" u="none" strike="noStrike" dirty="0">
                          <a:effectLst/>
                        </a:rPr>
                        <a:t>Slips, Trips, and Falls</a:t>
                      </a:r>
                      <a:endParaRPr lang="en-PH" sz="1000" b="0" i="0" u="none" strike="noStrike" dirty="0">
                        <a:solidFill>
                          <a:srgbClr val="434343"/>
                        </a:solidFill>
                        <a:effectLst/>
                        <a:latin typeface="Roboto" panose="02000000000000000000" pitchFamily="2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6677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5037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1280</TotalTime>
  <Words>2003</Words>
  <Application>Microsoft Macintosh PowerPoint</Application>
  <PresentationFormat>On-screen Show (16:10)</PresentationFormat>
  <Paragraphs>312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メイリオ</vt:lpstr>
      <vt:lpstr>Yu Gothic</vt:lpstr>
      <vt:lpstr>Aptos Narrow</vt:lpstr>
      <vt:lpstr>Arial</vt:lpstr>
      <vt:lpstr>Calibri</vt:lpstr>
      <vt:lpstr>Lato Black</vt:lpstr>
      <vt:lpstr>Roboto</vt:lpstr>
      <vt:lpstr>Symbol</vt:lpstr>
      <vt:lpstr>Verdana</vt:lpstr>
      <vt:lpstr>Office テーマ</vt:lpstr>
      <vt:lpstr>Main projects of Science, Technology, and Practice Committee</vt:lpstr>
      <vt:lpstr>PowerPoint Presentation</vt:lpstr>
      <vt:lpstr>PowerPoint Presentation</vt:lpstr>
      <vt:lpstr>PowerPoint Presentation</vt:lpstr>
      <vt:lpstr>PowerPoint Presentation</vt:lpstr>
      <vt:lpstr>What stakeholders are involved in project &amp; how?</vt:lpstr>
      <vt:lpstr>PowerPoint Presentation</vt:lpstr>
      <vt:lpstr>What stakeholders are involved in project &amp; how?</vt:lpstr>
      <vt:lpstr>TC Member Recruitment</vt:lpstr>
      <vt:lpstr>TC Member Recruitment Summary</vt:lpstr>
      <vt:lpstr>TC Member Recruitment Summary</vt:lpstr>
      <vt:lpstr>TC Member Recruitment Summary</vt:lpstr>
      <vt:lpstr>Most Selected TCs</vt:lpstr>
      <vt:lpstr>What stakeholders are involved in project &amp; how?</vt:lpstr>
      <vt:lpstr>PowerPoint Presentation</vt:lpstr>
      <vt:lpstr>What stakeholders are involved in project &amp; how?</vt:lpstr>
      <vt:lpstr>PowerPoint Presentation</vt:lpstr>
      <vt:lpstr>What stakeholders are involved in project &amp; how?</vt:lpstr>
      <vt:lpstr>Attendees in Beijing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rose_seva@outlook.com</cp:lastModifiedBy>
  <cp:revision>30</cp:revision>
  <dcterms:created xsi:type="dcterms:W3CDTF">2025-02-05T20:28:12Z</dcterms:created>
  <dcterms:modified xsi:type="dcterms:W3CDTF">2026-10-13T06:58:28Z</dcterms:modified>
</cp:coreProperties>
</file>