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24"/>
  </p:notesMasterIdLst>
  <p:sldIdLst>
    <p:sldId id="310" r:id="rId2"/>
    <p:sldId id="1968" r:id="rId3"/>
    <p:sldId id="1965" r:id="rId4"/>
    <p:sldId id="1958" r:id="rId5"/>
    <p:sldId id="1961" r:id="rId6"/>
    <p:sldId id="1021" r:id="rId7"/>
    <p:sldId id="258" r:id="rId8"/>
    <p:sldId id="1957" r:id="rId9"/>
    <p:sldId id="1960" r:id="rId10"/>
    <p:sldId id="1964" r:id="rId11"/>
    <p:sldId id="1970" r:id="rId12"/>
    <p:sldId id="1972" r:id="rId13"/>
    <p:sldId id="1973" r:id="rId14"/>
    <p:sldId id="1974" r:id="rId15"/>
    <p:sldId id="1975" r:id="rId16"/>
    <p:sldId id="1976" r:id="rId17"/>
    <p:sldId id="1955" r:id="rId18"/>
    <p:sldId id="1756" r:id="rId19"/>
    <p:sldId id="1962" r:id="rId20"/>
    <p:sldId id="1977" r:id="rId21"/>
    <p:sldId id="1978" r:id="rId22"/>
    <p:sldId id="256" r:id="rId23"/>
  </p:sldIdLst>
  <p:sldSz cx="9144000" cy="5715000" type="screen16x10"/>
  <p:notesSz cx="6858000" cy="9144000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D9D7"/>
    <a:srgbClr val="5572CE"/>
    <a:srgbClr val="DAD454"/>
    <a:srgbClr val="66FF99"/>
    <a:srgbClr val="214BB9"/>
    <a:srgbClr val="426DCE"/>
    <a:srgbClr val="BB2B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75271"/>
  </p:normalViewPr>
  <p:slideViewPr>
    <p:cSldViewPr snapToGrid="0" snapToObjects="1">
      <p:cViewPr varScale="1">
        <p:scale>
          <a:sx n="115" d="100"/>
          <a:sy n="115" d="100"/>
        </p:scale>
        <p:origin x="22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42755D67-AB79-4164-17F3-A5CC9DF3BEF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DC2759F6-742E-9E42-1584-056C9FC892E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403F09E-980F-49BF-AEF6-D66EE5382167}" type="datetimeFigureOut">
              <a:rPr lang="ja-JP" altLang="de-DE"/>
              <a:pPr>
                <a:defRPr/>
              </a:pPr>
              <a:t>2026/9/19</a:t>
            </a:fld>
            <a:endParaRPr lang="ja-JP" altLang="en-US"/>
          </a:p>
        </p:txBody>
      </p:sp>
      <p:sp>
        <p:nvSpPr>
          <p:cNvPr id="4" name="スライド イメージ プレースホルダー 3">
            <a:extLst>
              <a:ext uri="{FF2B5EF4-FFF2-40B4-BE49-F238E27FC236}">
                <a16:creationId xmlns:a16="http://schemas.microsoft.com/office/drawing/2014/main" id="{FCCC7327-4FD2-4B7B-4CBF-AE506566FEF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ー 4">
            <a:extLst>
              <a:ext uri="{FF2B5EF4-FFF2-40B4-BE49-F238E27FC236}">
                <a16:creationId xmlns:a16="http://schemas.microsoft.com/office/drawing/2014/main" id="{0ED29FE9-35C6-36DA-4B10-EA4F611E62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618CF47-3861-B8D3-C1E9-6293C03E5C1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8904DE7A-2A66-B9DA-9311-D5A433CE42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07BB0AE-0723-4A3C-8946-FB3D65C19521}" type="slidenum">
              <a:rPr lang="ja-JP" altLang="en-US"/>
              <a:pPr>
                <a:defRPr/>
              </a:pPr>
              <a:t>‹Nr.›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スライド イメージ プレースホルダー 1">
            <a:extLst>
              <a:ext uri="{FF2B5EF4-FFF2-40B4-BE49-F238E27FC236}">
                <a16:creationId xmlns:a16="http://schemas.microsoft.com/office/drawing/2014/main" id="{EB485B13-6036-FC6C-8F7D-E35CE7ED33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ノート プレースホルダー 2">
            <a:extLst>
              <a:ext uri="{FF2B5EF4-FFF2-40B4-BE49-F238E27FC236}">
                <a16:creationId xmlns:a16="http://schemas.microsoft.com/office/drawing/2014/main" id="{981FA0F9-24FC-4DD3-2239-B42769D3E3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5124" name="スライド番号プレースホルダー 3">
            <a:extLst>
              <a:ext uri="{FF2B5EF4-FFF2-40B4-BE49-F238E27FC236}">
                <a16:creationId xmlns:a16="http://schemas.microsoft.com/office/drawing/2014/main" id="{37C2F617-8494-BCE9-FA8D-773AB7383A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CF5456-6485-4D79-B4F8-4D8B2D3D6E61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4B826D-F450-0042-2527-6B0A016035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FA2E3414-69F6-AC13-B59E-955D29894B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E3927F88-6521-2B91-83A8-9C1A69293C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5E7C6365-3730-5323-33BB-E77EA65F60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2F4674-4230-4043-8EBD-6D1C223388DB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845955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AFE19-7ADE-2C3F-BDA3-B591F053E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CAB7D557-3BCF-8F95-245F-51D9D43AFA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2516CC28-CF5F-34B4-1761-0A9156705D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EE1D9238-75AA-507D-A9FE-A6BDB508E0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221F52-E48E-4634-AB20-21F30D7F70F3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20151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スライド イメージ プレースホルダー 1">
            <a:extLst>
              <a:ext uri="{FF2B5EF4-FFF2-40B4-BE49-F238E27FC236}">
                <a16:creationId xmlns:a16="http://schemas.microsoft.com/office/drawing/2014/main" id="{58CD487D-32A2-EE43-50D2-9317D636688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ノート プレースホルダー 2">
            <a:extLst>
              <a:ext uri="{FF2B5EF4-FFF2-40B4-BE49-F238E27FC236}">
                <a16:creationId xmlns:a16="http://schemas.microsoft.com/office/drawing/2014/main" id="{A2D562AF-25F3-287E-DB54-9E62E6E0FE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/>
              <a:t>Coupled with the understanding of stakeholder benefits (Step 6), the understanding the relations among stakeholders is critically important for developing promotional strategies.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It will form a basis for specifying subprojects: The underlying consideration is to develop a set of projects which do not conflict in each project. For instance, develop a science-oriented HFE project and a more application-oriented HFE project: The science-oriented HFE project is designed to contribute to the development of HFE science, while the application-oriented HFE project is designed to provide practical benefits. They together achieve a high-quality HFE project. Others may include promotion projects for influential stakeholders (i.e., system influencers).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 </a:t>
            </a:r>
            <a:endParaRPr lang="ja-JP" altLang="en-US"/>
          </a:p>
        </p:txBody>
      </p:sp>
      <p:sp>
        <p:nvSpPr>
          <p:cNvPr id="11268" name="スライド番号プレースホルダー 3">
            <a:extLst>
              <a:ext uri="{FF2B5EF4-FFF2-40B4-BE49-F238E27FC236}">
                <a16:creationId xmlns:a16="http://schemas.microsoft.com/office/drawing/2014/main" id="{8DFA475A-E679-70A3-E18C-E76C98B5F8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5542DD-49A6-42E1-8A1D-0EB50E5DCD60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B0E62-C2F4-0688-A7C3-8A4EC10603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4A843C92-415A-77AD-29D7-FD268C545B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648533DF-C1B8-9DC3-C1B7-5E06CBC415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46A689F5-1DF9-F1DC-0717-2A6BB7D0DD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2F4674-4230-4043-8EBD-6D1C223388DB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36997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E9FACC-53B9-5CCE-F999-931CFFED6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29B9F169-225A-E1BF-AD60-9C474CB4BC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3846C8A4-7838-9B14-2746-54257360B9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CB3580A0-0ABA-3066-6581-E93B9F6E773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221F52-E48E-4634-AB20-21F30D7F70F3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841845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13796C-5834-63D6-5DCB-F7A23FA33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スライド イメージ プレースホルダー 1">
            <a:extLst>
              <a:ext uri="{FF2B5EF4-FFF2-40B4-BE49-F238E27FC236}">
                <a16:creationId xmlns:a16="http://schemas.microsoft.com/office/drawing/2014/main" id="{EB2A0CDB-3E71-D224-51C3-4F73695EB1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ノート プレースホルダー 2">
            <a:extLst>
              <a:ext uri="{FF2B5EF4-FFF2-40B4-BE49-F238E27FC236}">
                <a16:creationId xmlns:a16="http://schemas.microsoft.com/office/drawing/2014/main" id="{57BC68AC-1046-9914-933E-74394601DD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/>
              <a:t>Coupled with the understanding of stakeholder benefits (Step 6), the understanding the relations among stakeholders is critically important for developing promotional strategies.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It will form a basis for specifying subprojects: The underlying consideration is to develop a set of projects which do not conflict in each project. For instance, develop a science-oriented HFE project and a more application-oriented HFE project: The science-oriented HFE project is designed to contribute to the development of HFE science, while the application-oriented HFE project is designed to provide practical benefits. They together achieve a high-quality HFE project. Others may include promotion projects for influential stakeholders (i.e., system influencers).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 </a:t>
            </a:r>
            <a:endParaRPr lang="ja-JP" altLang="en-US"/>
          </a:p>
        </p:txBody>
      </p:sp>
      <p:sp>
        <p:nvSpPr>
          <p:cNvPr id="11268" name="スライド番号プレースホルダー 3">
            <a:extLst>
              <a:ext uri="{FF2B5EF4-FFF2-40B4-BE49-F238E27FC236}">
                <a16:creationId xmlns:a16="http://schemas.microsoft.com/office/drawing/2014/main" id="{E9D7F747-B34B-3750-2E36-CC5A6D21651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5542DD-49A6-42E1-8A1D-0EB50E5DCD60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422948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F26D0F12-73A2-7978-9126-0EEBC293CAF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7D2C0B5C-B86C-66B9-F152-3B049314D4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231DAB9F-AF13-55AC-ECDA-BF08C71584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2F4674-4230-4043-8EBD-6D1C223388DB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03037D35-1244-285A-6162-6764A5DC38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10D78122-79EB-185D-501D-AE4B561F1C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472A9A65-784C-D83C-70E8-1334A6D889F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221F52-E48E-4634-AB20-21F30D7F70F3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CF6784-A5F1-7360-C4E9-AEFDAE793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スライド イメージ プレースホルダー 1">
            <a:extLst>
              <a:ext uri="{FF2B5EF4-FFF2-40B4-BE49-F238E27FC236}">
                <a16:creationId xmlns:a16="http://schemas.microsoft.com/office/drawing/2014/main" id="{8D0A0146-B2EC-21E8-DC4D-DA075E8055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ノート プレースホルダー 2">
            <a:extLst>
              <a:ext uri="{FF2B5EF4-FFF2-40B4-BE49-F238E27FC236}">
                <a16:creationId xmlns:a16="http://schemas.microsoft.com/office/drawing/2014/main" id="{972DE223-45E7-A066-F9D4-0274642FA3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/>
              <a:t>Coupled with the understanding of stakeholder benefits (Step 6), the understanding the relations among stakeholders is critically important for developing promotional strategies.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It will form a basis for specifying subprojects: The underlying consideration is to develop a set of projects which do not conflict in each project. For instance, develop a science-oriented HFE project and a more application-oriented HFE project: The science-oriented HFE project is designed to contribute to the development of HFE science, while the application-oriented HFE project is designed to provide practical benefits. They together achieve a high-quality HFE project. Others may include promotion projects for influential stakeholders (i.e., system influencers).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 </a:t>
            </a:r>
            <a:endParaRPr lang="ja-JP" altLang="en-US"/>
          </a:p>
        </p:txBody>
      </p:sp>
      <p:sp>
        <p:nvSpPr>
          <p:cNvPr id="11268" name="スライド番号プレースホルダー 3">
            <a:extLst>
              <a:ext uri="{FF2B5EF4-FFF2-40B4-BE49-F238E27FC236}">
                <a16:creationId xmlns:a16="http://schemas.microsoft.com/office/drawing/2014/main" id="{59382D49-A8F2-0B07-1C17-D5D5E7989AC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5542DD-49A6-42E1-8A1D-0EB50E5DCD60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870101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F5A605-F999-BF44-9550-4A5581C0A761}" type="slidenum">
              <a:rPr lang="es-CO" smtClean="0"/>
              <a:t>22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72866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 dirty="0"/>
          </a:p>
        </p:txBody>
      </p:sp>
      <p:sp>
        <p:nvSpPr>
          <p:cNvPr id="3" name="字幕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altLang="ja-JP"/>
              <a:t>Modifiez le style des sous-titres du masque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163214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947854"/>
            <a:ext cx="7886700" cy="38334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657F54D2-6457-D427-191D-20B199B2F2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F4B4C22-CECE-4F58-9770-7914D4C0805F}" type="slidenum">
              <a:rPr lang="en-US"/>
              <a:pPr>
                <a:defRPr/>
              </a:pPr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486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9788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05043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206710"/>
            <a:ext cx="7886700" cy="721641"/>
          </a:xfrm>
          <a:prstGeom prst="rect">
            <a:avLst/>
          </a:prstGeom>
        </p:spPr>
        <p:txBody>
          <a:bodyPr/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28650" y="1070518"/>
            <a:ext cx="3886200" cy="40769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29150" y="1070518"/>
            <a:ext cx="3886200" cy="40769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36381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945668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754076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9837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617689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altLang="ja-JP" noProof="0"/>
              <a:t>Cliquez sur l'icône pour ajouter une image</a:t>
            </a:r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13919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1521354"/>
            <a:ext cx="7886700" cy="36468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524126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  <a:prstGeom prst="rect">
            <a:avLst/>
          </a:prstGeom>
        </p:spPr>
        <p:txBody>
          <a:bodyPr vert="eaVert"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519316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42900" y="4133448"/>
            <a:ext cx="5829300" cy="121920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457950" y="4133448"/>
            <a:ext cx="2400300" cy="121920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350"/>
            </a:lvl4pPr>
            <a:lvl5pPr marL="1371600" indent="0" algn="ctr">
              <a:buNone/>
              <a:defRPr sz="1350"/>
            </a:lvl5pPr>
            <a:lvl6pPr marL="1714500" indent="0" algn="ctr">
              <a:buNone/>
              <a:defRPr sz="1350"/>
            </a:lvl6pPr>
            <a:lvl7pPr marL="2057400" indent="0" algn="ctr">
              <a:buNone/>
              <a:defRPr sz="1350"/>
            </a:lvl7pPr>
            <a:lvl8pPr marL="2400300" indent="0" algn="ctr">
              <a:buNone/>
              <a:defRPr sz="1350"/>
            </a:lvl8pPr>
            <a:lvl9pPr marL="2743200" indent="0" algn="ctr">
              <a:buNone/>
              <a:defRPr sz="135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6BB4A69-B29A-497B-BB82-E7863CD2C889}" type="datetime1">
              <a:rPr lang="en-US" smtClean="0"/>
              <a:t>9/19/2026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3810001"/>
          </a:xfrm>
          <a:prstGeom prst="rect">
            <a:avLst/>
          </a:prstGeom>
          <a:blipFill dpi="0" rotWithShape="1">
            <a:blip r:embed="rId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93700" ty="-82550" sx="35000" sy="3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e-DE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6290132" y="4386755"/>
            <a:ext cx="0" cy="7620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8674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テキスト プレースホルダー 2">
            <a:extLst>
              <a:ext uri="{FF2B5EF4-FFF2-40B4-BE49-F238E27FC236}">
                <a16:creationId xmlns:a16="http://schemas.microsoft.com/office/drawing/2014/main" id="{92AC1744-2EC6-C1E7-3FE4-8E97DBE5D2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520825"/>
            <a:ext cx="78867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
第 </a:t>
            </a:r>
            <a:r>
              <a:rPr lang="en-US" altLang="ja-JP"/>
              <a:t>2 </a:t>
            </a:r>
            <a:r>
              <a:rPr lang="ja-JP" altLang="en-US"/>
              <a:t>レベル
第 </a:t>
            </a:r>
            <a:r>
              <a:rPr lang="en-US" altLang="ja-JP"/>
              <a:t>3 </a:t>
            </a:r>
            <a:r>
              <a:rPr lang="ja-JP" altLang="en-US"/>
              <a:t>レベル
第 </a:t>
            </a:r>
            <a:r>
              <a:rPr lang="en-US" altLang="ja-JP"/>
              <a:t>4 </a:t>
            </a:r>
            <a:r>
              <a:rPr lang="ja-JP" altLang="en-US"/>
              <a:t>レベル
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7" name="タイトル プレースホルダー 7">
            <a:extLst>
              <a:ext uri="{FF2B5EF4-FFF2-40B4-BE49-F238E27FC236}">
                <a16:creationId xmlns:a16="http://schemas.microsoft.com/office/drawing/2014/main" id="{87E612D5-4B27-8278-2976-A769F5ED95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O" altLang="fr-FR"/>
              <a:t>ENTATION TIt</a:t>
            </a:r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2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1" r:id="rId12"/>
  </p:sldLayoutIdLst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 kern="12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C35817E-376A-3006-E28F-8EEA5CEA93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516" y="518380"/>
            <a:ext cx="8604250" cy="8366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Main projects of the </a:t>
            </a:r>
            <a:b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</a:b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Professional Standards &amp; Education Committee (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PSE)</a:t>
            </a:r>
            <a:endParaRPr lang="ja-JP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7A7E6EBE-52A6-2D48-2BC0-A30D88C1F1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2838" y="3781425"/>
            <a:ext cx="7169150" cy="722313"/>
          </a:xfrm>
        </p:spPr>
        <p:txBody>
          <a:bodyPr rtlCol="0"/>
          <a:lstStyle/>
          <a:p>
            <a:pPr marL="0" indent="0" algn="ctr">
              <a:buNone/>
            </a:pPr>
            <a:r>
              <a:rPr lang="en-GB" sz="1400" dirty="0">
                <a:latin typeface="Calibri"/>
                <a:cs typeface="Calibri"/>
              </a:rPr>
              <a:t>IEA Council Meeting: November 2026, Florianópolis, Brazil</a:t>
            </a:r>
          </a:p>
          <a:p>
            <a:pPr marL="0" indent="0" algn="ctr">
              <a:buNone/>
            </a:pPr>
            <a:r>
              <a:rPr lang="en-GB" sz="1400" dirty="0">
                <a:latin typeface="Calibri"/>
                <a:cs typeface="Calibri"/>
              </a:rPr>
              <a:t>Presenter: </a:t>
            </a:r>
            <a:r>
              <a:rPr lang="en-GB" sz="1400" i="1" dirty="0">
                <a:latin typeface="Calibri"/>
                <a:cs typeface="Calibri"/>
              </a:rPr>
              <a:t>Verena Nitsch</a:t>
            </a:r>
          </a:p>
        </p:txBody>
      </p:sp>
      <p:sp>
        <p:nvSpPr>
          <p:cNvPr id="4101" name="TextBox 4">
            <a:extLst>
              <a:ext uri="{FF2B5EF4-FFF2-40B4-BE49-F238E27FC236}">
                <a16:creationId xmlns:a16="http://schemas.microsoft.com/office/drawing/2014/main" id="{A40E1ACC-F558-51E9-1BEE-0D3FD88025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3550" y="1406525"/>
            <a:ext cx="6046788" cy="147732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0" indent="0">
              <a:spcAft>
                <a:spcPts val="400"/>
              </a:spcAft>
              <a:buNone/>
            </a:pPr>
            <a:r>
              <a:rPr lang="en-GB" sz="1600" b="1" dirty="0">
                <a:latin typeface="Calibri"/>
                <a:cs typeface="Calibri"/>
              </a:rPr>
              <a:t>Activities 2024–2027</a:t>
            </a:r>
          </a:p>
          <a:p>
            <a:pPr marL="171450" indent="-171450">
              <a:spcBef>
                <a:spcPts val="300"/>
              </a:spcBef>
              <a:buFont typeface="Arial"/>
              <a:buChar char="•"/>
            </a:pPr>
            <a:r>
              <a:rPr lang="en-GB" sz="1400" dirty="0">
                <a:latin typeface="Calibri"/>
                <a:cs typeface="Calibri"/>
              </a:rPr>
              <a:t>a) International Mentoring Network</a:t>
            </a:r>
          </a:p>
          <a:p>
            <a:pPr marL="171450" indent="-171450">
              <a:spcBef>
                <a:spcPts val="300"/>
              </a:spcBef>
              <a:buFont typeface="Arial"/>
              <a:buChar char="•"/>
            </a:pPr>
            <a:r>
              <a:rPr lang="en-GB" sz="1400" dirty="0">
                <a:latin typeface="Calibri"/>
                <a:cs typeface="Calibri"/>
              </a:rPr>
              <a:t>b) Shared Use of HFE Educational Resources</a:t>
            </a:r>
          </a:p>
          <a:p>
            <a:pPr marL="171450" indent="-171450">
              <a:spcBef>
                <a:spcPts val="300"/>
              </a:spcBef>
              <a:buFont typeface="Arial"/>
              <a:buChar char="•"/>
            </a:pPr>
            <a:r>
              <a:rPr lang="en-GB" sz="1400" dirty="0">
                <a:latin typeface="Calibri"/>
                <a:cs typeface="Calibri"/>
              </a:rPr>
              <a:t>c) Best-Practice HFE Curricula &amp; Global Programme Database</a:t>
            </a:r>
          </a:p>
          <a:p>
            <a:pPr marL="171450" indent="-171450">
              <a:spcBef>
                <a:spcPts val="300"/>
              </a:spcBef>
              <a:buFont typeface="Arial"/>
              <a:buChar char="•"/>
            </a:pPr>
            <a:r>
              <a:rPr lang="en-GB" sz="1400" dirty="0">
                <a:latin typeface="Calibri"/>
                <a:cs typeface="Calibri"/>
              </a:rPr>
              <a:t>d) Certification Endorsement &amp; Re-Endorsement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DC3B3C-55E0-6E50-2F45-6E5326625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PSE </a:t>
            </a:r>
            <a:r>
              <a:rPr lang="de-DE" dirty="0" err="1"/>
              <a:t>Objectives</a:t>
            </a:r>
            <a:endParaRPr lang="de-DE" dirty="0"/>
          </a:p>
        </p:txBody>
      </p:sp>
      <p:sp>
        <p:nvSpPr>
          <p:cNvPr id="4" name="Inhaltsplatzhalter 2">
            <a:extLst>
              <a:ext uri="{FF2B5EF4-FFF2-40B4-BE49-F238E27FC236}">
                <a16:creationId xmlns:a16="http://schemas.microsoft.com/office/drawing/2014/main" id="{0C9A4948-069F-D94F-A524-22EEDFA213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47738"/>
            <a:ext cx="7886700" cy="3833812"/>
          </a:xfrm>
        </p:spPr>
        <p:txBody>
          <a:bodyPr/>
          <a:lstStyle/>
          <a:p>
            <a:pPr marL="0" indent="0">
              <a:spcAft>
                <a:spcPts val="800"/>
              </a:spcAft>
              <a:buNone/>
            </a:pPr>
            <a:r>
              <a:rPr lang="en-GB" sz="1600" dirty="0">
                <a:latin typeface="Calibri"/>
                <a:cs typeface="Calibri"/>
              </a:rPr>
              <a:t>The Professional Standards and Education (PS&amp;E) Committee aims to advance global human factors/ergonomics (HFE) by </a:t>
            </a:r>
            <a:r>
              <a:rPr lang="en-GB" sz="1600" b="1" dirty="0">
                <a:latin typeface="Calibri"/>
                <a:cs typeface="Calibri"/>
              </a:rPr>
              <a:t>improving education standards, expanding certification access, and engaging the next generation of professionals.</a:t>
            </a:r>
          </a:p>
          <a:p>
            <a:pPr marL="0" indent="0">
              <a:spcAft>
                <a:spcPts val="400"/>
              </a:spcAft>
              <a:buNone/>
            </a:pPr>
            <a:r>
              <a:rPr lang="en-GB" sz="1600" dirty="0">
                <a:latin typeface="Calibri"/>
                <a:cs typeface="Calibri"/>
              </a:rPr>
              <a:t>Over the 2024–2027 term, our focus centres on two key objectives:</a:t>
            </a:r>
          </a:p>
          <a:p>
            <a:pPr marL="342900" indent="0">
              <a:spcAft>
                <a:spcPts val="200"/>
              </a:spcAft>
              <a:buNone/>
            </a:pPr>
            <a:r>
              <a:rPr lang="en-GB" sz="1600" dirty="0">
                <a:latin typeface="Calibri"/>
                <a:cs typeface="Calibri"/>
              </a:rPr>
              <a:t>(1) strengthening global HFE education and certification, and</a:t>
            </a:r>
          </a:p>
          <a:p>
            <a:pPr marL="342900" indent="0">
              <a:spcAft>
                <a:spcPts val="800"/>
              </a:spcAft>
              <a:buNone/>
            </a:pPr>
            <a:r>
              <a:rPr lang="en-GB" sz="1600" dirty="0">
                <a:latin typeface="Calibri"/>
                <a:cs typeface="Calibri"/>
              </a:rPr>
              <a:t>(2) attracting and developing young professionals.</a:t>
            </a:r>
          </a:p>
          <a:p>
            <a:pPr marL="0" indent="0">
              <a:buNone/>
            </a:pPr>
            <a:r>
              <a:rPr lang="en-GB" sz="1600" dirty="0">
                <a:latin typeface="Calibri"/>
                <a:cs typeface="Calibri"/>
              </a:rPr>
              <a:t>These objectives are pursued in collaboration with the International Development (ID) Committee to ensure broad international impact, particularly in developing regions.</a:t>
            </a:r>
          </a:p>
        </p:txBody>
      </p:sp>
    </p:spTree>
    <p:extLst>
      <p:ext uri="{BB962C8B-B14F-4D97-AF65-F5344CB8AC3E}">
        <p14:creationId xmlns:p14="http://schemas.microsoft.com/office/powerpoint/2010/main" val="922853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A817FD-F9D9-CD62-6632-D5F2DFEA6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PSE Members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2A76DEC-3AC3-45AA-BABE-62F235DBC9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820000"/>
            <a:ext cx="7886700" cy="3900000"/>
          </a:xfrm>
        </p:spPr>
        <p:txBody>
          <a:bodyPr/>
          <a:lstStyle/>
          <a:p>
            <a:pPr marL="0" indent="0">
              <a:spcAft>
                <a:spcPts val="200"/>
              </a:spcAft>
              <a:buNone/>
            </a:pPr>
            <a:r>
              <a:rPr lang="en-GB" sz="1500" b="1" dirty="0">
                <a:latin typeface="Calibri"/>
                <a:cs typeface="Calibri"/>
              </a:rPr>
              <a:t>PSE Co-Chairs</a:t>
            </a:r>
          </a:p>
          <a:p>
            <a:pPr marL="342900" indent="-171450">
              <a:spcBef>
                <a:spcPts val="100"/>
              </a:spcBef>
              <a:buFont typeface="Arial"/>
              <a:buChar char="•"/>
            </a:pPr>
            <a:r>
              <a:rPr lang="en-GB" sz="1300" b="1" dirty="0">
                <a:latin typeface="Calibri"/>
                <a:cs typeface="Calibri"/>
              </a:rPr>
              <a:t>Liang Ma (CHN)</a:t>
            </a:r>
            <a:r>
              <a:rPr lang="en-GB" sz="1200" dirty="0">
                <a:solidFill>
                  <a:srgbClr val="404040"/>
                </a:solidFill>
                <a:latin typeface="Calibri"/>
                <a:cs typeface="Calibri"/>
              </a:rPr>
              <a:t> – Liaison to the International Development Committee; lead, educational resources platform</a:t>
            </a:r>
          </a:p>
          <a:p>
            <a:pPr marL="342900" indent="-171450">
              <a:spcBef>
                <a:spcPts val="100"/>
              </a:spcBef>
              <a:buFont typeface="Arial"/>
              <a:buChar char="•"/>
            </a:pPr>
            <a:r>
              <a:rPr lang="en-GB" sz="1300" b="1" dirty="0">
                <a:latin typeface="Calibri"/>
                <a:cs typeface="Calibri"/>
              </a:rPr>
              <a:t>Rob Becker (UK)</a:t>
            </a:r>
            <a:r>
              <a:rPr lang="en-GB" sz="1200" dirty="0">
                <a:solidFill>
                  <a:srgbClr val="404040"/>
                </a:solidFill>
                <a:latin typeface="Calibri"/>
                <a:cs typeface="Calibri"/>
              </a:rPr>
              <a:t> – Young members</a:t>
            </a:r>
          </a:p>
          <a:p>
            <a:pPr marL="342900" indent="-171450">
              <a:spcBef>
                <a:spcPts val="100"/>
              </a:spcBef>
              <a:buFont typeface="Arial"/>
              <a:buChar char="•"/>
            </a:pPr>
            <a:r>
              <a:rPr lang="en-GB" sz="1300" b="1" dirty="0">
                <a:latin typeface="Calibri"/>
                <a:cs typeface="Calibri"/>
              </a:rPr>
              <a:t>Andrew Todd (ZAF)</a:t>
            </a:r>
            <a:r>
              <a:rPr lang="en-GB" sz="1200" dirty="0">
                <a:solidFill>
                  <a:srgbClr val="404040"/>
                </a:solidFill>
                <a:latin typeface="Calibri"/>
                <a:cs typeface="Calibri"/>
              </a:rPr>
              <a:t> – Young members, expert interviews</a:t>
            </a:r>
          </a:p>
          <a:p>
            <a:pPr marL="342900" indent="-171450">
              <a:spcBef>
                <a:spcPts val="100"/>
              </a:spcBef>
              <a:buFont typeface="Arial"/>
              <a:buChar char="•"/>
            </a:pPr>
            <a:r>
              <a:rPr lang="en-GB" sz="1300" b="1" dirty="0">
                <a:latin typeface="Calibri"/>
                <a:cs typeface="Calibri"/>
              </a:rPr>
              <a:t>Daniel Braatz (BRA)</a:t>
            </a:r>
            <a:r>
              <a:rPr lang="en-GB" sz="1200" dirty="0">
                <a:solidFill>
                  <a:srgbClr val="404040"/>
                </a:solidFill>
                <a:latin typeface="Calibri"/>
                <a:cs typeface="Calibri"/>
              </a:rPr>
              <a:t> – Young members</a:t>
            </a:r>
          </a:p>
          <a:p>
            <a:pPr marL="342900" indent="-171450">
              <a:spcBef>
                <a:spcPts val="100"/>
              </a:spcBef>
              <a:buFont typeface="Arial"/>
              <a:buChar char="•"/>
            </a:pPr>
            <a:r>
              <a:rPr lang="en-GB" sz="1300" b="1" dirty="0">
                <a:latin typeface="Calibri"/>
                <a:cs typeface="Calibri"/>
              </a:rPr>
              <a:t>Farzan Sasangohar (USA, HFES)</a:t>
            </a:r>
            <a:r>
              <a:rPr lang="en-GB" sz="1200" dirty="0">
                <a:solidFill>
                  <a:srgbClr val="404040"/>
                </a:solidFill>
                <a:latin typeface="Calibri"/>
                <a:cs typeface="Calibri"/>
              </a:rPr>
              <a:t> – Lead, international mentoring network</a:t>
            </a:r>
            <a:r>
              <a:rPr lang="en-GB" sz="1200" b="1" dirty="0">
                <a:solidFill>
                  <a:srgbClr val="0E7C7B"/>
                </a:solidFill>
                <a:latin typeface="Calibri"/>
                <a:cs typeface="Calibri"/>
              </a:rPr>
              <a:t>  (new)</a:t>
            </a:r>
          </a:p>
          <a:p>
            <a:pPr marL="0" indent="0">
              <a:spcBef>
                <a:spcPts val="800"/>
              </a:spcBef>
              <a:spcAft>
                <a:spcPts val="200"/>
              </a:spcAft>
              <a:buNone/>
            </a:pPr>
            <a:r>
              <a:rPr lang="en-GB" sz="1500" b="1" dirty="0">
                <a:latin typeface="Calibri"/>
                <a:cs typeface="Calibri"/>
              </a:rPr>
              <a:t>Certification Subcommittee</a:t>
            </a:r>
          </a:p>
          <a:p>
            <a:pPr marL="342900" indent="-171450">
              <a:spcBef>
                <a:spcPts val="100"/>
              </a:spcBef>
              <a:buFont typeface="Arial"/>
              <a:buChar char="•"/>
            </a:pPr>
            <a:r>
              <a:rPr lang="en-GB" sz="1300" b="1" dirty="0">
                <a:latin typeface="Calibri"/>
                <a:cs typeface="Calibri"/>
              </a:rPr>
              <a:t>Stephven Kolose (NZ)</a:t>
            </a:r>
            <a:r>
              <a:rPr lang="en-GB" sz="1200" dirty="0">
                <a:solidFill>
                  <a:srgbClr val="404040"/>
                </a:solidFill>
                <a:latin typeface="Calibri"/>
                <a:cs typeface="Calibri"/>
              </a:rPr>
              <a:t> – overview documents, re-endorsement scoring rubric, assessor</a:t>
            </a:r>
          </a:p>
          <a:p>
            <a:pPr marL="342900" indent="-171450">
              <a:spcBef>
                <a:spcPts val="100"/>
              </a:spcBef>
              <a:buFont typeface="Arial"/>
              <a:buChar char="•"/>
            </a:pPr>
            <a:r>
              <a:rPr lang="en-GB" sz="1300" b="1" dirty="0">
                <a:latin typeface="Calibri"/>
                <a:cs typeface="Calibri"/>
              </a:rPr>
              <a:t>Valerie O'Keefe (AUS)</a:t>
            </a:r>
            <a:r>
              <a:rPr lang="en-GB" sz="1200" dirty="0">
                <a:solidFill>
                  <a:srgbClr val="404040"/>
                </a:solidFill>
                <a:latin typeface="Calibri"/>
                <a:cs typeface="Calibri"/>
              </a:rPr>
              <a:t> – assessor</a:t>
            </a:r>
          </a:p>
          <a:p>
            <a:pPr marL="342900" indent="-171450">
              <a:spcBef>
                <a:spcPts val="100"/>
              </a:spcBef>
              <a:buFont typeface="Arial"/>
              <a:buChar char="•"/>
            </a:pPr>
            <a:r>
              <a:rPr lang="en-GB" sz="1300" b="1" dirty="0">
                <a:latin typeface="Calibri"/>
                <a:cs typeface="Calibri"/>
              </a:rPr>
              <a:t>Rose Figueroa</a:t>
            </a:r>
            <a:r>
              <a:rPr lang="en-GB" sz="1200" dirty="0">
                <a:solidFill>
                  <a:srgbClr val="404040"/>
                </a:solidFill>
                <a:latin typeface="Calibri"/>
                <a:cs typeface="Calibri"/>
              </a:rPr>
              <a:t> – assessor</a:t>
            </a:r>
            <a:r>
              <a:rPr lang="en-GB" sz="1200" b="1" dirty="0">
                <a:solidFill>
                  <a:srgbClr val="0E7C7B"/>
                </a:solidFill>
                <a:latin typeface="Calibri"/>
                <a:cs typeface="Calibri"/>
              </a:rPr>
              <a:t>  (new)</a:t>
            </a:r>
          </a:p>
          <a:p>
            <a:pPr marL="0" indent="0">
              <a:spcBef>
                <a:spcPts val="1000"/>
              </a:spcBef>
              <a:buNone/>
            </a:pPr>
            <a:r>
              <a:rPr lang="en-GB" sz="1300" b="1" dirty="0">
                <a:solidFill>
                  <a:srgbClr val="0E7C7B"/>
                </a:solidFill>
                <a:latin typeface="Calibri"/>
                <a:cs typeface="Calibri"/>
              </a:rPr>
              <a:t>Thank you </a:t>
            </a:r>
            <a:r>
              <a:rPr lang="en-GB" sz="1200" i="1" dirty="0">
                <a:latin typeface="Calibri"/>
                <a:cs typeface="Calibri"/>
              </a:rPr>
              <a:t>to Yining Ye (educational resources platform research &amp; prototype) and Denizsu Topkaya (curricula collection, HFE programme database, certification bodies meeting) for their supporting work.</a:t>
            </a:r>
          </a:p>
        </p:txBody>
      </p:sp>
    </p:spTree>
    <p:extLst>
      <p:ext uri="{BB962C8B-B14F-4D97-AF65-F5344CB8AC3E}">
        <p14:creationId xmlns:p14="http://schemas.microsoft.com/office/powerpoint/2010/main" val="1337075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ECDBA-37B8-D291-0D21-D67DE345A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27F92D75-E292-930B-E087-68794E90CF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sz="2800" dirty="0" err="1"/>
              <a:t>a) International Mentoring Network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D0A8B1-683B-8F63-8FFF-0C822B4AA5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04F08F61-0274-7DF7-E374-748D30A9A2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60000"/>
            <a:ext cx="3868737" cy="1330000"/>
          </a:xfrm>
          <a:solidFill>
            <a:schemeClr val="accent2">
              <a:lumMod val="40000"/>
              <a:lumOff val="60000"/>
            </a:schemeClr>
          </a:solidFill>
        </p:spPr>
        <p:txBody>
          <a:bodyPr wrap="square" rtlCol="0"/>
          <a:lstStyle/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050" dirty="0">
                <a:latin typeface="Calibri"/>
                <a:cs typeface="Calibri"/>
              </a:rPr>
              <a:t>Makes existing society-led mentoring activities visible and connects them, instead of creating a parallel IEA programme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050" dirty="0">
                <a:latin typeface="Calibri"/>
                <a:cs typeface="Calibri"/>
              </a:rPr>
              <a:t>Increases access to mentoring for students and early-career professionals, especially in societies/regions with a limited pool of mentors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en-GB" sz="1050" b="1" dirty="0">
                <a:latin typeface="Calibri"/>
                <a:cs typeface="Calibri"/>
              </a:rPr>
              <a:t>Goal: </a:t>
            </a:r>
            <a:r>
              <a:rPr lang="en-GB" sz="1050" i="1" dirty="0">
                <a:latin typeface="Calibri"/>
                <a:cs typeface="Calibri"/>
              </a:rPr>
              <a:t>Coordination and information sharing across IEA Federated Societies – not standardisation of existing programmes</a:t>
            </a: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3430F6F8-C305-32F3-20D5-8AF0C7637EA2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1BA6EED4-790E-8C6C-C851-711C4AC5E2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60000"/>
            <a:ext cx="3887788" cy="1330000"/>
          </a:xfrm>
          <a:solidFill>
            <a:srgbClr val="66FF99"/>
          </a:solidFill>
        </p:spPr>
        <p:txBody>
          <a:bodyPr wrap="square"/>
          <a:lstStyle/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SP 7 – Maintain a future focus for HFE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SP 1 – Engage stakeholders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SP 2 – Collaborate with and reinforce IEA networks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en-GB" sz="800" i="1" dirty="0">
                <a:solidFill>
                  <a:srgbClr val="595959"/>
                </a:solidFill>
                <a:latin typeface="Calibri"/>
                <a:cs typeface="Calibri"/>
              </a:rPr>
              <a:t>Source: iea.cc – IEA strategic policies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14DE1D5D-0F24-4D6A-F7E9-9C2A2E96C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2950000"/>
            <a:ext cx="3868737" cy="330000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D3654AFA-1289-4C50-B877-A40003EE7D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290000"/>
            <a:ext cx="3868737" cy="1420000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Access to mentoring for students &amp; early-career professionals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Visibility of existing mentoring offers across societies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Sharing of mentor/mentee guidance, templates and training resources</a:t>
            </a: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663A0CA3-252B-2F2F-B16A-8519C5C9B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2950000"/>
            <a:ext cx="3887788" cy="330000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0172A23A-E80F-3460-30CB-8D059D925633}"/>
              </a:ext>
            </a:extLst>
          </p:cNvPr>
          <p:cNvSpPr txBox="1">
            <a:spLocks/>
          </p:cNvSpPr>
          <p:nvPr/>
        </p:nvSpPr>
        <p:spPr bwMode="auto">
          <a:xfrm>
            <a:off x="4625975" y="3290000"/>
            <a:ext cx="3887788" cy="1420000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 wrap="square"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Council survey; results presented at virtual Council meeting (May 2026)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Initial discussions with HFES and IFPE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Mentorship Activities &amp; Coordination Survey developed and distributed to Federated Societies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Data collection, response monitoring &amp; targeted follow-up  </a:t>
            </a:r>
            <a:r>
              <a:rPr lang="en-GB" sz="950" b="1" i="1" dirty="0">
                <a:solidFill>
                  <a:srgbClr val="C55A11"/>
                </a:solidFill>
                <a:latin typeface="Calibri"/>
                <a:cs typeface="Calibri"/>
              </a:rPr>
              <a:t>in progress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Inventory matrix of mentorship activities  </a:t>
            </a:r>
            <a:r>
              <a:rPr lang="en-GB" sz="950" b="1" i="1" dirty="0">
                <a:solidFill>
                  <a:srgbClr val="7F7F7F"/>
                </a:solidFill>
                <a:latin typeface="Calibri"/>
                <a:cs typeface="Calibri"/>
              </a:rPr>
              <a:t>to start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Follow-up discussions with selected societies  </a:t>
            </a:r>
            <a:r>
              <a:rPr lang="en-GB" sz="950" b="1" i="1" dirty="0">
                <a:solidFill>
                  <a:srgbClr val="7F7F7F"/>
                </a:solidFill>
                <a:latin typeface="Calibri"/>
                <a:cs typeface="Calibri"/>
              </a:rPr>
              <a:t>to start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Recommendations to the PSE Committee  </a:t>
            </a:r>
            <a:r>
              <a:rPr lang="en-GB" sz="950" b="1" i="1" dirty="0">
                <a:solidFill>
                  <a:srgbClr val="7F7F7F"/>
                </a:solidFill>
                <a:latin typeface="Calibri"/>
                <a:cs typeface="Calibri"/>
              </a:rPr>
              <a:t>to start</a:t>
            </a:r>
          </a:p>
        </p:txBody>
      </p:sp>
    </p:spTree>
    <p:extLst>
      <p:ext uri="{BB962C8B-B14F-4D97-AF65-F5344CB8AC3E}">
        <p14:creationId xmlns:p14="http://schemas.microsoft.com/office/powerpoint/2010/main" val="3087233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23F8A2-601B-F0A9-89E5-E5CD3256C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EB1033A-8763-0B02-15AD-9381B65C7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5202F7C-3768-F962-6AC9-8A790AB6D7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278279"/>
              </p:ext>
            </p:extLst>
          </p:nvPr>
        </p:nvGraphicFramePr>
        <p:xfrm>
          <a:off x="352425" y="700000"/>
          <a:ext cx="8439148" cy="2471823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IEA PSE Committee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Project oversight; Survey design, outreach &amp; analysis; Recommendations for coordination (D, E)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Coordination role, visibility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Verena Nitsch – PSE Chair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Coordinate activities, report to EC and Council (I, D)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Network expansion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IEA Federated Societies (leadership, secretariats, education contacts)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Respond to survey; Share mentoring activities &amp; resources; Open activities to members of other societies (A, E)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Visibility, access to mentors &amp; materials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Farzan Sasangohar (HFES) – PSE Co-Chair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Lead the initiative: discussions, survey, outreach, analysis, recommendations (E, A)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Leadership, international network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Society mentoring committees (e.g. HFES Mentorship Committee, IFPE)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Provide insight into established programmes; Serve as potential models / partners (E, 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Exchange of good practice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Rob Becker, Andrew Todd – PSE Co-Chairs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Support outreach with focus on young members (E)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Engagement of young members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Students &amp; early-career professionals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Mentees and main beneficiaries (A)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Access to mentoring &amp; networks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Contact persons of Federated Societies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Complete survey, provide programme contacts and resources (A, E)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Visibility of own programmes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9726647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FAE4AB88-E53B-6933-3469-D9890BECF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390000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0" indent="0">
              <a:buNone/>
            </a:pPr>
            <a:r>
              <a:rPr lang="en-GB" sz="1000" dirty="0">
                <a:latin typeface="Calibri"/>
                <a:cs typeface="Calibri"/>
              </a:rPr>
              <a:t>*Categories are indicated by letters: </a:t>
            </a:r>
            <a:r>
              <a:rPr lang="en-GB" sz="1000" b="1" dirty="0">
                <a:latin typeface="Calibri"/>
                <a:cs typeface="Calibri"/>
              </a:rPr>
              <a:t>A</a:t>
            </a:r>
            <a:r>
              <a:rPr lang="en-GB" sz="1000" dirty="0">
                <a:latin typeface="Calibri"/>
                <a:cs typeface="Calibri"/>
              </a:rPr>
              <a:t>ctor / </a:t>
            </a:r>
            <a:r>
              <a:rPr lang="en-GB" sz="1000" b="1" dirty="0">
                <a:latin typeface="Calibri"/>
                <a:cs typeface="Calibri"/>
              </a:rPr>
              <a:t>E</a:t>
            </a:r>
            <a:r>
              <a:rPr lang="en-GB" sz="1000" dirty="0">
                <a:latin typeface="Calibri"/>
                <a:cs typeface="Calibri"/>
              </a:rPr>
              <a:t>xpert / </a:t>
            </a:r>
            <a:r>
              <a:rPr lang="en-GB" sz="1000" b="1" dirty="0">
                <a:latin typeface="Calibri"/>
                <a:cs typeface="Calibri"/>
              </a:rPr>
              <a:t>D</a:t>
            </a:r>
            <a:r>
              <a:rPr lang="en-GB" sz="1000" dirty="0">
                <a:latin typeface="Calibri"/>
                <a:cs typeface="Calibri"/>
              </a:rPr>
              <a:t>ecider / </a:t>
            </a:r>
            <a:r>
              <a:rPr lang="en-GB" sz="1000" b="1" dirty="0">
                <a:latin typeface="Calibri"/>
                <a:cs typeface="Calibri"/>
              </a:rPr>
              <a:t>I</a:t>
            </a:r>
            <a:r>
              <a:rPr lang="en-GB" sz="1000" dirty="0">
                <a:latin typeface="Calibri"/>
                <a:cs typeface="Calibri"/>
              </a:rPr>
              <a:t>nfluencer</a:t>
            </a:r>
          </a:p>
        </p:txBody>
      </p:sp>
    </p:spTree>
    <p:extLst>
      <p:ext uri="{BB962C8B-B14F-4D97-AF65-F5344CB8AC3E}">
        <p14:creationId xmlns:p14="http://schemas.microsoft.com/office/powerpoint/2010/main" val="785810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2">
            <a:extLst>
              <a:ext uri="{FF2B5EF4-FFF2-40B4-BE49-F238E27FC236}">
                <a16:creationId xmlns:a16="http://schemas.microsoft.com/office/drawing/2014/main" id="{BC5746CF-55EF-2D04-56D1-571B16844A86}"/>
              </a:ext>
            </a:extLst>
          </p:cNvPr>
          <p:cNvSpPr txBox="1">
            <a:spLocks/>
          </p:cNvSpPr>
          <p:nvPr/>
        </p:nvSpPr>
        <p:spPr>
          <a:xfrm>
            <a:off x="1104900" y="71438"/>
            <a:ext cx="7231063" cy="58896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US" altLang="ja-JP" sz="3200" dirty="0">
                <a:solidFill>
                  <a:prstClr val="black"/>
                </a:solidFill>
              </a:rPr>
              <a:t>Main stakeholders and their relationship to each other</a:t>
            </a:r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4D88237B-1D56-66A3-AF79-3EAC3C80AD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653820"/>
              </p:ext>
            </p:extLst>
          </p:nvPr>
        </p:nvGraphicFramePr>
        <p:xfrm>
          <a:off x="628650" y="900000"/>
          <a:ext cx="7886700" cy="2240000"/>
        </p:xfrm>
        <a:graphic>
          <a:graphicData uri="http://schemas.openxmlformats.org/drawingml/2006/table">
            <a:tbl>
              <a:tblPr firstRow="1" bandRow="1"/>
              <a:tblGrid>
                <a:gridCol w="1500000">
                  <a:extLst>
                    <a:ext uri="{9D8B030D-6E8A-4147-A177-3AD203B41FA5}">
                      <a16:colId xmlns:a16="http://schemas.microsoft.com/office/drawing/2014/main" val="453045374"/>
                    </a:ext>
                  </a:extLst>
                </a:gridCol>
                <a:gridCol w="2128900">
                  <a:extLst>
                    <a:ext uri="{9D8B030D-6E8A-4147-A177-3AD203B41FA5}">
                      <a16:colId xmlns:a16="http://schemas.microsoft.com/office/drawing/2014/main" val="2425748599"/>
                    </a:ext>
                  </a:extLst>
                </a:gridCol>
                <a:gridCol w="2128900">
                  <a:extLst>
                    <a:ext uri="{9D8B030D-6E8A-4147-A177-3AD203B41FA5}">
                      <a16:colId xmlns:a16="http://schemas.microsoft.com/office/drawing/2014/main" val="959312808"/>
                    </a:ext>
                  </a:extLst>
                </a:gridCol>
                <a:gridCol w="2128900">
                  <a:extLst>
                    <a:ext uri="{9D8B030D-6E8A-4147-A177-3AD203B41FA5}">
                      <a16:colId xmlns:a16="http://schemas.microsoft.com/office/drawing/2014/main" val="3024232180"/>
                    </a:ext>
                  </a:extLst>
                </a:gridCol>
              </a:tblGrid>
              <a:tr h="56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From ↓   To →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PSE Chair &amp; Co-Chairs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Federated Societies &amp; their mentoring programmes</a:t>
                      </a: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802880031"/>
                  </a:ext>
                </a:extLst>
              </a:tr>
              <a:tr h="56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PSE Chair &amp; Co-Chairs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Project oversight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Survey, follow-up discussions, coordination proposals</a:t>
                      </a: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179261587"/>
                  </a:ext>
                </a:extLst>
              </a:tr>
              <a:tr h="56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Federated Societies &amp; their mentoring programmes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Survey responses, programme information, shareable resources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747212591"/>
                  </a:ext>
                </a:extLst>
              </a:tr>
              <a:tr h="56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Students &amp; early-career professionals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Participation as mentees</a:t>
                      </a: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5228692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/>
              <a:t>Update: a) International Mentoring Network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50" y="800000"/>
            <a:ext cx="7886700" cy="3900000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100"/>
              </a:spcAft>
              <a:buNone/>
            </a:pPr>
            <a:r>
              <a:rPr lang="en-GB" sz="1400" b="1" dirty="0">
                <a:solidFill>
                  <a:srgbClr val="0E7C7B"/>
                </a:solidFill>
                <a:latin typeface="Calibri"/>
                <a:cs typeface="Calibri"/>
              </a:rPr>
              <a:t>Work completed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Initial discussions with HFES and IFPE: mentoring takes very different forms (formal committees, mentor matching, student mentoring, conference programming, leadership mentoring)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Mentorship Activities &amp; Coordination Survey developed and sent to all Federated Societies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Clear message: coordination &amp; information sharing – not standardisation</a:t>
            </a:r>
          </a:p>
          <a:p>
            <a:pPr marL="0" indent="0">
              <a:spcBef>
                <a:spcPts val="800"/>
              </a:spcBef>
              <a:spcAft>
                <a:spcPts val="100"/>
              </a:spcAft>
              <a:buNone/>
            </a:pPr>
            <a:r>
              <a:rPr lang="en-GB" sz="1400" b="1" dirty="0">
                <a:solidFill>
                  <a:srgbClr val="0E7C7B"/>
                </a:solidFill>
                <a:latin typeface="Calibri"/>
                <a:cs typeface="Calibri"/>
              </a:rPr>
              <a:t>Current phase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Data collection and response monitoring</a:t>
            </a:r>
          </a:p>
          <a:p>
            <a:pPr marL="0" indent="0">
              <a:spcBef>
                <a:spcPts val="800"/>
              </a:spcBef>
              <a:spcAft>
                <a:spcPts val="100"/>
              </a:spcAft>
              <a:buNone/>
            </a:pPr>
            <a:r>
              <a:rPr lang="en-GB" sz="1400" b="1" dirty="0">
                <a:solidFill>
                  <a:srgbClr val="0E7C7B"/>
                </a:solidFill>
                <a:latin typeface="Calibri"/>
                <a:cs typeface="Calibri"/>
              </a:rPr>
              <a:t>Next steps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Inventory of mentorship activities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Identify coordination opportunities &amp; unmet needs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Follow-up discussions and recommendations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4DD278-9E8B-9B92-2CE3-853BC64361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CB2B11F3-11D0-8D94-720C-FEC30B87DF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sz="2800" dirty="0" err="1"/>
              <a:t>b) Shared HFE Educational Resources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25121C-779F-B130-6412-59B908A77F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445B2490-FFA6-920D-D8D5-ACB973D94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60000"/>
            <a:ext cx="3868737" cy="1330000"/>
          </a:xfrm>
          <a:solidFill>
            <a:schemeClr val="accent2">
              <a:lumMod val="40000"/>
              <a:lumOff val="60000"/>
            </a:schemeClr>
          </a:solidFill>
        </p:spPr>
        <p:txBody>
          <a:bodyPr wrap="square" rtlCol="0"/>
          <a:lstStyle/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050" dirty="0">
                <a:latin typeface="Calibri"/>
                <a:cs typeface="Calibri"/>
              </a:rPr>
              <a:t>A governed, central platform for open HFE learning resources – cost-effective, without requiring new course development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050" dirty="0">
                <a:latin typeface="Calibri"/>
                <a:cs typeface="Calibri"/>
              </a:rPr>
              <a:t>Learners and educators can find resources quickly and understand provider, audience, provenance and licensing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en-GB" sz="1050" b="1" dirty="0">
                <a:latin typeface="Calibri"/>
                <a:cs typeface="Calibri"/>
              </a:rPr>
              <a:t>Goal: </a:t>
            </a:r>
            <a:r>
              <a:rPr lang="en-GB" sz="1050" i="1" dirty="0">
                <a:latin typeface="Calibri"/>
                <a:cs typeface="Calibri"/>
              </a:rPr>
              <a:t>Establish an IEA Online Education Resources Platform with a transparent two-stage review</a:t>
            </a: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8093BB84-101C-9E2C-5779-BF6877FCF50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30E6C48B-D8CF-7F9F-9BA6-76923742E2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60000"/>
            <a:ext cx="3887788" cy="1330000"/>
          </a:xfrm>
          <a:solidFill>
            <a:srgbClr val="66FF99"/>
          </a:solidFill>
        </p:spPr>
        <p:txBody>
          <a:bodyPr wrap="square"/>
          <a:lstStyle/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SP 4 – Promote HFE education, certification and professional standards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SP 3 – Promote HFE science, technology and practice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SP 2 – Collaborate with and reinforce IEA networks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en-GB" sz="800" i="1" dirty="0">
                <a:solidFill>
                  <a:srgbClr val="595959"/>
                </a:solidFill>
                <a:latin typeface="Calibri"/>
                <a:cs typeface="Calibri"/>
              </a:rPr>
              <a:t>Source: iea.cc – IEA strategic policies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EDFA6177-8233-B53A-789D-33B09EE2D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2950000"/>
            <a:ext cx="3868737" cy="330000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FCA97549-C77C-059D-B870-CBF8CAE3A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290000"/>
            <a:ext cx="3868737" cy="1420000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Easier access to quality-reviewed HFE educational resources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Transparency on provenance, versions and licensing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Resource sharing among societies; legal certainty for IEA</a:t>
            </a: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5619338A-BCBA-0610-6CF2-CC27807872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2950000"/>
            <a:ext cx="3887788" cy="330000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F8C839C9-567E-99E8-C61E-762766656D5B}"/>
              </a:ext>
            </a:extLst>
          </p:cNvPr>
          <p:cNvSpPr txBox="1">
            <a:spLocks/>
          </p:cNvSpPr>
          <p:nvPr/>
        </p:nvSpPr>
        <p:spPr bwMode="auto">
          <a:xfrm>
            <a:off x="4625975" y="3290000"/>
            <a:ext cx="3887788" cy="1420000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 wrap="square"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Survey on educational resources among societies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Benchmark of 5 platforms (Coursera, edX, FutureLearn, OpenLearn, OER Commons)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Design research report; user roles &amp; workflow report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Interactive prototype of the platform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Review &amp; discussion of the prototype (PSE, EC)  </a:t>
            </a:r>
            <a:r>
              <a:rPr lang="en-GB" sz="950" b="1" i="1" dirty="0">
                <a:solidFill>
                  <a:srgbClr val="C55A11"/>
                </a:solidFill>
                <a:latin typeface="Calibri"/>
                <a:cs typeface="Calibri"/>
              </a:rPr>
              <a:t>in progress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Decision on implementation, hosting and governance roles  </a:t>
            </a:r>
            <a:r>
              <a:rPr lang="en-GB" sz="950" b="1" i="1" dirty="0">
                <a:solidFill>
                  <a:srgbClr val="7F7F7F"/>
                </a:solidFill>
                <a:latin typeface="Calibri"/>
                <a:cs typeface="Calibri"/>
              </a:rPr>
              <a:t>to start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Pilot with first resources  </a:t>
            </a:r>
            <a:r>
              <a:rPr lang="en-GB" sz="950" b="1" i="1" dirty="0">
                <a:solidFill>
                  <a:srgbClr val="7F7F7F"/>
                </a:solidFill>
                <a:latin typeface="Calibri"/>
                <a:cs typeface="Calibri"/>
              </a:rPr>
              <a:t>to start</a:t>
            </a:r>
          </a:p>
        </p:txBody>
      </p:sp>
    </p:spTree>
    <p:extLst>
      <p:ext uri="{BB962C8B-B14F-4D97-AF65-F5344CB8AC3E}">
        <p14:creationId xmlns:p14="http://schemas.microsoft.com/office/powerpoint/2010/main" val="1458191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18E34F-FEF4-A714-99C7-8E51DE70E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2608B8D-A5AA-FBE0-31EE-69CA18E90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01FFAA2-32E4-5559-B619-3193106E6E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6261530"/>
              </p:ext>
            </p:extLst>
          </p:nvPr>
        </p:nvGraphicFramePr>
        <p:xfrm>
          <a:off x="352425" y="700000"/>
          <a:ext cx="8439148" cy="2634902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8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69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Group</a:t>
                      </a: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900" dirty="0">
                          <a:effectLst/>
                        </a:rPr>
                        <a:t>G</a:t>
                      </a:r>
                      <a:r>
                        <a:rPr lang="en-US" sz="1050" dirty="0">
                          <a:effectLst/>
                        </a:rPr>
                        <a:t>roup’s</a:t>
                      </a:r>
                      <a:r>
                        <a:rPr lang="en-US" sz="900" dirty="0">
                          <a:effectLst/>
                        </a:rPr>
                        <a:t> role within Project + category*</a:t>
                      </a: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900" dirty="0">
                          <a:effectLst/>
                        </a:rPr>
                        <a:t>Group benefit</a:t>
                      </a: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Individual</a:t>
                      </a: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900" dirty="0">
                          <a:effectLst/>
                        </a:rPr>
                        <a:t>Individual’s role within project</a:t>
                      </a: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900" dirty="0">
                          <a:effectLst/>
                        </a:rPr>
                        <a:t>Individual benefit</a:t>
                      </a:r>
                      <a:endParaRPr lang="en-Z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IEA PSE Committee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Project oversight; Define review criteria and responsibilities (D, E)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Knowledge sharing, global impact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Verena Nitsch – PSE Chair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Coordinate activities, present concept to EC/Council (I, D)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Network expansion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IEA Executive Committee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Decision on implementation, hosting and resources (D, I)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Informed decision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Liang Ma – PSE Co-Chair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Lead platform research, design specification and prototype (E, A)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Research &amp; design experience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Federated Societies, universities &amp; course providers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Submit and disseminate open educational resources (A, E)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Resource visibility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Yining Ye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Platform benchmarking, reports and interaction prototype (E, A)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Research &amp; design experience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HFE content reviewers / IEA review administrators (future roles)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Professional review; copyright, privacy and release review (E, D)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Transparent, documented reviews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Contact persons of societies / course providers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Provide links to free, accessible educational material (E, I)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Visibility of own material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65404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Learners, educators, practitioners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Users of the platform (A)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Quality-reviewed resources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0758486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AA2F0C3E-F5B3-7C5E-9110-627B1D9D7D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917" y="4390000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0" indent="0">
              <a:buNone/>
            </a:pPr>
            <a:r>
              <a:rPr lang="en-GB" sz="1000" dirty="0">
                <a:latin typeface="Calibri"/>
                <a:cs typeface="Calibri"/>
              </a:rPr>
              <a:t>*Categories are indicated by letters: </a:t>
            </a:r>
            <a:r>
              <a:rPr lang="en-GB" sz="1000" b="1" dirty="0">
                <a:latin typeface="Calibri"/>
                <a:cs typeface="Calibri"/>
              </a:rPr>
              <a:t>A</a:t>
            </a:r>
            <a:r>
              <a:rPr lang="en-GB" sz="1000" dirty="0">
                <a:latin typeface="Calibri"/>
                <a:cs typeface="Calibri"/>
              </a:rPr>
              <a:t>ctor / </a:t>
            </a:r>
            <a:r>
              <a:rPr lang="en-GB" sz="1000" b="1" dirty="0">
                <a:latin typeface="Calibri"/>
                <a:cs typeface="Calibri"/>
              </a:rPr>
              <a:t>E</a:t>
            </a:r>
            <a:r>
              <a:rPr lang="en-GB" sz="1000" dirty="0">
                <a:latin typeface="Calibri"/>
                <a:cs typeface="Calibri"/>
              </a:rPr>
              <a:t>xpert / </a:t>
            </a:r>
            <a:r>
              <a:rPr lang="en-GB" sz="1000" b="1" dirty="0">
                <a:latin typeface="Calibri"/>
                <a:cs typeface="Calibri"/>
              </a:rPr>
              <a:t>D</a:t>
            </a:r>
            <a:r>
              <a:rPr lang="en-GB" sz="1000" dirty="0">
                <a:latin typeface="Calibri"/>
                <a:cs typeface="Calibri"/>
              </a:rPr>
              <a:t>ecider / </a:t>
            </a:r>
            <a:r>
              <a:rPr lang="en-GB" sz="1000" b="1" dirty="0">
                <a:latin typeface="Calibri"/>
                <a:cs typeface="Calibri"/>
              </a:rPr>
              <a:t>I</a:t>
            </a:r>
            <a:r>
              <a:rPr lang="en-GB" sz="1000" dirty="0">
                <a:latin typeface="Calibri"/>
                <a:cs typeface="Calibri"/>
              </a:rPr>
              <a:t>nfluencer</a:t>
            </a:r>
          </a:p>
        </p:txBody>
      </p:sp>
    </p:spTree>
    <p:extLst>
      <p:ext uri="{BB962C8B-B14F-4D97-AF65-F5344CB8AC3E}">
        <p14:creationId xmlns:p14="http://schemas.microsoft.com/office/powerpoint/2010/main" val="3357083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7684FC-BE47-05C5-ECB0-27325A965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2">
            <a:extLst>
              <a:ext uri="{FF2B5EF4-FFF2-40B4-BE49-F238E27FC236}">
                <a16:creationId xmlns:a16="http://schemas.microsoft.com/office/drawing/2014/main" id="{10A398EE-59EC-2068-31DC-C43C43A4BCD3}"/>
              </a:ext>
            </a:extLst>
          </p:cNvPr>
          <p:cNvSpPr txBox="1">
            <a:spLocks/>
          </p:cNvSpPr>
          <p:nvPr/>
        </p:nvSpPr>
        <p:spPr>
          <a:xfrm>
            <a:off x="1104900" y="71438"/>
            <a:ext cx="7231063" cy="58896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US" altLang="ja-JP" sz="3200" dirty="0">
                <a:solidFill>
                  <a:prstClr val="black"/>
                </a:solidFill>
              </a:rPr>
              <a:t>Main stakeholders and their relationship to each other</a:t>
            </a:r>
          </a:p>
        </p:txBody>
      </p:sp>
      <p:graphicFrame>
        <p:nvGraphicFramePr>
          <p:cNvPr id="12" name="Tabelle 11">
            <a:extLst>
              <a:ext uri="{FF2B5EF4-FFF2-40B4-BE49-F238E27FC236}">
                <a16:creationId xmlns:a16="http://schemas.microsoft.com/office/drawing/2014/main" id="{4900E5F7-B42A-72CD-45BC-4807E938A7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229157"/>
              </p:ext>
            </p:extLst>
          </p:nvPr>
        </p:nvGraphicFramePr>
        <p:xfrm>
          <a:off x="628650" y="900000"/>
          <a:ext cx="7886700" cy="2400000"/>
        </p:xfrm>
        <a:graphic>
          <a:graphicData uri="http://schemas.openxmlformats.org/drawingml/2006/table">
            <a:tbl>
              <a:tblPr firstRow="1" bandRow="1"/>
              <a:tblGrid>
                <a:gridCol w="1500000">
                  <a:extLst>
                    <a:ext uri="{9D8B030D-6E8A-4147-A177-3AD203B41FA5}">
                      <a16:colId xmlns:a16="http://schemas.microsoft.com/office/drawing/2014/main" val="3519753221"/>
                    </a:ext>
                  </a:extLst>
                </a:gridCol>
                <a:gridCol w="1596675">
                  <a:extLst>
                    <a:ext uri="{9D8B030D-6E8A-4147-A177-3AD203B41FA5}">
                      <a16:colId xmlns:a16="http://schemas.microsoft.com/office/drawing/2014/main" val="3018606020"/>
                    </a:ext>
                  </a:extLst>
                </a:gridCol>
                <a:gridCol w="1596675">
                  <a:extLst>
                    <a:ext uri="{9D8B030D-6E8A-4147-A177-3AD203B41FA5}">
                      <a16:colId xmlns:a16="http://schemas.microsoft.com/office/drawing/2014/main" val="257920637"/>
                    </a:ext>
                  </a:extLst>
                </a:gridCol>
                <a:gridCol w="1596675">
                  <a:extLst>
                    <a:ext uri="{9D8B030D-6E8A-4147-A177-3AD203B41FA5}">
                      <a16:colId xmlns:a16="http://schemas.microsoft.com/office/drawing/2014/main" val="215127121"/>
                    </a:ext>
                  </a:extLst>
                </a:gridCol>
                <a:gridCol w="1596675">
                  <a:extLst>
                    <a:ext uri="{9D8B030D-6E8A-4147-A177-3AD203B41FA5}">
                      <a16:colId xmlns:a16="http://schemas.microsoft.com/office/drawing/2014/main" val="3406459039"/>
                    </a:ext>
                  </a:extLst>
                </a:gridCol>
              </a:tblGrid>
              <a:tr h="48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From ↓                         To →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PSE Chair &amp; Co-Chairs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IEA EC</a:t>
                      </a: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362043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PSE Chair &amp; Co-Chairs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Project oversight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Platform concept &amp; prototype for decision</a:t>
                      </a: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845200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IEA EC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Mandate, decision on resources &amp; hosting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1774416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Societies &amp; course providers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Submission of open resources incl. licences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1519769"/>
                  </a:ext>
                </a:extLst>
              </a:tr>
              <a:tr h="48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Learners &amp; educators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Feedback, complaints, usage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79658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7506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4C1271-95BB-F949-C73E-9335AFD209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5914E8-8797-975F-21D9-574BB7E3A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 err="1"/>
              <a:t>Update: b) Shared HFE Educational Resources</a:t>
            </a:r>
            <a:endParaRPr lang="de-DE" sz="2625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3EB806C-0CDC-F21B-B47A-137B40C027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800000"/>
            <a:ext cx="7886700" cy="3900000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100"/>
              </a:spcAft>
              <a:buNone/>
            </a:pPr>
            <a:r>
              <a:rPr lang="en-GB" sz="1400" b="1" dirty="0">
                <a:solidFill>
                  <a:srgbClr val="0E7C7B"/>
                </a:solidFill>
                <a:latin typeface="Calibri"/>
                <a:cs typeface="Calibri"/>
              </a:rPr>
              <a:t>Research (Liang Ma, Yining Ye)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Benchmark of Coursera, edX, FutureLearn, OpenLearn and OER Commons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Priorities: easy to find · provenance &amp; licensing transparent · clearly assigned review roles · complete records</a:t>
            </a:r>
          </a:p>
          <a:p>
            <a:pPr marL="0" indent="0">
              <a:spcBef>
                <a:spcPts val="800"/>
              </a:spcBef>
              <a:spcAft>
                <a:spcPts val="100"/>
              </a:spcAft>
              <a:buNone/>
            </a:pPr>
            <a:r>
              <a:rPr lang="en-GB" sz="1400" b="1" dirty="0">
                <a:solidFill>
                  <a:srgbClr val="0E7C7B"/>
                </a:solidFill>
                <a:latin typeface="Calibri"/>
                <a:cs typeface="Calibri"/>
              </a:rPr>
              <a:t>Key design decisions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Governed open-resource repository with metadata, versions, review outcomes and access status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Licence and third-party material as mandatory submission fields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Two-stage review: HFE content reviewers → IEA final compliance review</a:t>
            </a:r>
          </a:p>
          <a:p>
            <a:pPr marL="0" indent="0">
              <a:spcBef>
                <a:spcPts val="800"/>
              </a:spcBef>
              <a:spcAft>
                <a:spcPts val="100"/>
              </a:spcAft>
              <a:buNone/>
            </a:pPr>
            <a:r>
              <a:rPr lang="en-GB" sz="1400" b="1" dirty="0">
                <a:solidFill>
                  <a:srgbClr val="0E7C7B"/>
                </a:solidFill>
                <a:latin typeface="Calibri"/>
                <a:cs typeface="Calibri"/>
              </a:rPr>
              <a:t>Next step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Interaction prototype available for review and discussion</a:t>
            </a:r>
          </a:p>
        </p:txBody>
      </p:sp>
    </p:spTree>
    <p:extLst>
      <p:ext uri="{BB962C8B-B14F-4D97-AF65-F5344CB8AC3E}">
        <p14:creationId xmlns:p14="http://schemas.microsoft.com/office/powerpoint/2010/main" val="15669022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DD34F8-95F0-DA77-BE2A-EC5E45A935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7954EC-7FF0-BD3B-BE19-04F128260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</p:spPr>
        <p:txBody>
          <a:bodyPr wrap="square" anchor="ctr">
            <a:normAutofit/>
          </a:bodyPr>
          <a:lstStyle/>
          <a:p>
            <a:r>
              <a:rPr lang="de-DE" sz="2400" dirty="0"/>
              <a:t>Interaction prototype – IEA Online Education Resources Platform</a:t>
            </a:r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1F8AF570-D376-4DD7-0EBD-BF078F796C0F}"/>
              </a:ext>
            </a:extLst>
          </p:cNvPr>
          <p:cNvSpPr txBox="1"/>
          <p:nvPr/>
        </p:nvSpPr>
        <p:spPr>
          <a:xfrm>
            <a:off x="628650" y="4500000"/>
            <a:ext cx="7886700" cy="260000"/>
          </a:xfrm>
          <a:prstGeom prst="rect">
            <a:avLst/>
          </a:prstGeom>
          <a:noFill/>
        </p:spPr>
        <p:txBody>
          <a:bodyPr wrap="square"/>
          <a:lstStyle/>
          <a:p>
            <a:pPr marL="0" indent="0" algn="ctr">
              <a:buNone/>
            </a:pPr>
            <a:r>
              <a:rPr lang="en-GB" sz="1000" i="1" dirty="0">
                <a:solidFill>
                  <a:srgbClr val="595959"/>
                </a:solidFill>
                <a:latin typeface="Calibri"/>
                <a:cs typeface="Calibri"/>
              </a:rPr>
              <a:t>Prototype by Liang Ma and Yining Ye (September 2026); figures shown are placeholder demo data.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CA3023EE-30A8-9A0E-0855-2632E1397D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22000" y="780000"/>
            <a:ext cx="5900000" cy="368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951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820444E4-993C-2C33-BF09-77206ED2CE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sz="2800" dirty="0" err="1"/>
              <a:t>c) HFE Curricula &amp; Programme Database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E78E9C-73D1-858B-54A2-C705CE45C6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0112FD98-153C-7704-63D5-B40E9C7FF6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60000"/>
            <a:ext cx="3868737" cy="1330000"/>
          </a:xfrm>
          <a:solidFill>
            <a:schemeClr val="accent2">
              <a:lumMod val="40000"/>
              <a:lumOff val="60000"/>
            </a:schemeClr>
          </a:solidFill>
        </p:spPr>
        <p:txBody>
          <a:bodyPr wrap="square" rtlCol="0"/>
          <a:lstStyle/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050" dirty="0">
                <a:latin typeface="Calibri"/>
                <a:cs typeface="Calibri"/>
              </a:rPr>
              <a:t>Guidance for those who wish to establish new HFE courses in their countries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050" dirty="0">
                <a:latin typeface="Calibri"/>
                <a:cs typeface="Calibri"/>
              </a:rPr>
              <a:t>Up-to-date, searchable overview of HFE programmes worldwide with far less maintenance effort than the former Global Map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en-GB" sz="1050" b="1" dirty="0">
                <a:latin typeface="Calibri"/>
                <a:cs typeface="Calibri"/>
              </a:rPr>
              <a:t>Goal: </a:t>
            </a:r>
            <a:r>
              <a:rPr lang="en-GB" sz="1050" i="1" dirty="0">
                <a:latin typeface="Calibri"/>
                <a:cs typeface="Calibri"/>
              </a:rPr>
              <a:t>Curated curricula collection and a central HFE programme database, validated by societies and updated annually</a:t>
            </a: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76BC0C38-D0DE-C6A7-597B-11BCBBA986C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02CCCD3A-22FB-2AD7-AE0C-89C7ACE620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60000"/>
            <a:ext cx="3887788" cy="1330000"/>
          </a:xfrm>
          <a:solidFill>
            <a:srgbClr val="66FF99"/>
          </a:solidFill>
        </p:spPr>
        <p:txBody>
          <a:bodyPr wrap="square"/>
          <a:lstStyle/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SP 4 – Promote HFE education, certification and professional standards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SP 6 – Reinforce the infrastructure of the Association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SP 2 – Collaborate with and reinforce IEA networks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en-GB" sz="800" i="1" dirty="0">
                <a:solidFill>
                  <a:srgbClr val="595959"/>
                </a:solidFill>
                <a:latin typeface="Calibri"/>
                <a:cs typeface="Calibri"/>
              </a:rPr>
              <a:t>Source: iea.cc – IEA strategic policies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5D218169-8CD8-1232-85DF-061EE69BDD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2950000"/>
            <a:ext cx="3868737" cy="330000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43A793ED-82C8-0A76-308A-777C58C80D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290000"/>
            <a:ext cx="3868737" cy="1420000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Orientation for institutions developing new HFE programmes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Reliable, current information on HFE programmes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Simple maintenance without shared accounts</a:t>
            </a: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D7F82C20-7939-F281-EA89-1CD78ADD88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2950000"/>
            <a:ext cx="3887788" cy="330000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5889EA25-E0D6-5B07-15ED-5AAD84050EF2}"/>
              </a:ext>
            </a:extLst>
          </p:cNvPr>
          <p:cNvSpPr txBox="1">
            <a:spLocks/>
          </p:cNvSpPr>
          <p:nvPr/>
        </p:nvSpPr>
        <p:spPr bwMode="auto">
          <a:xfrm>
            <a:off x="4625975" y="3290000"/>
            <a:ext cx="3887788" cy="1420000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 wrap="square"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Curricula collected; overview of covered subjects compiled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Overview shared with Council; invitation to add curricula  </a:t>
            </a:r>
            <a:r>
              <a:rPr lang="en-GB" sz="950" b="1" i="1" dirty="0">
                <a:solidFill>
                  <a:srgbClr val="C55A11"/>
                </a:solidFill>
                <a:latin typeface="Calibri"/>
                <a:cs typeface="Calibri"/>
              </a:rPr>
              <a:t>in progress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Google Global Map discontinued; two-sheet Excel database built (303 programmes)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Existing records migrated from previous IEA database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User feedback on usability &amp; search  </a:t>
            </a:r>
            <a:r>
              <a:rPr lang="en-GB" sz="950" b="1" i="1" dirty="0">
                <a:solidFill>
                  <a:srgbClr val="7F7F7F"/>
                </a:solidFill>
                <a:latin typeface="Calibri"/>
                <a:cs typeface="Calibri"/>
              </a:rPr>
              <a:t>to start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Validation and expansion via regional representatives / societies  </a:t>
            </a:r>
            <a:r>
              <a:rPr lang="en-GB" sz="950" b="1" i="1" dirty="0">
                <a:solidFill>
                  <a:srgbClr val="7F7F7F"/>
                </a:solidFill>
                <a:latin typeface="Calibri"/>
                <a:cs typeface="Calibri"/>
              </a:rPr>
              <a:t>to start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Reporting features (pivot tables, conditional formatting)  </a:t>
            </a:r>
            <a:r>
              <a:rPr lang="en-GB" sz="950" b="1" i="1" dirty="0">
                <a:solidFill>
                  <a:srgbClr val="7F7F7F"/>
                </a:solidFill>
                <a:latin typeface="Calibri"/>
                <a:cs typeface="Calibri"/>
              </a:rPr>
              <a:t>to start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E231E9C-F149-2036-ED79-FE0DEC08A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42152A0-6068-F5EC-53A0-F0CCCDB6E0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57524"/>
              </p:ext>
            </p:extLst>
          </p:nvPr>
        </p:nvGraphicFramePr>
        <p:xfrm>
          <a:off x="318401" y="700000"/>
          <a:ext cx="8439148" cy="2081055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IEA PSE Committee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Project oversight; Compile curricula and maintain database (D, E)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Maintainable data source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Verena Nitsch – PSE Chair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Coordinate activities, outreach to Council (I, D)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Network expansion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IEA Council members / Federated Societies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Contribute curricula; Review and correct programme information (E, A)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Visibility, best-practice orientation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PSE Co-Chairs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Review information for their respective regions (E)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Regional expertise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Universities &amp; programme leads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Provide programme details and curricula (A, E)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International visibility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Denizsu Topkaya – student support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Curricula collection, database migration and structure (A)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Research experience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IEA EC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Decision on replacing the Global Map; publication on IEA website (D, 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Up-to-date website information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Regional representatives / institutional contacts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Verify and add programme information (E, A)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Visibility of programmes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14560D83-4973-4C08-653B-0BD044C3E7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390000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0" indent="0">
              <a:buNone/>
            </a:pPr>
            <a:r>
              <a:rPr lang="en-GB" sz="1000" dirty="0">
                <a:latin typeface="Calibri"/>
                <a:cs typeface="Calibri"/>
              </a:rPr>
              <a:t>*Categories are indicated by letters: </a:t>
            </a:r>
            <a:r>
              <a:rPr lang="en-GB" sz="1000" b="1" dirty="0">
                <a:latin typeface="Calibri"/>
                <a:cs typeface="Calibri"/>
              </a:rPr>
              <a:t>A</a:t>
            </a:r>
            <a:r>
              <a:rPr lang="en-GB" sz="1000" dirty="0">
                <a:latin typeface="Calibri"/>
                <a:cs typeface="Calibri"/>
              </a:rPr>
              <a:t>ctor / </a:t>
            </a:r>
            <a:r>
              <a:rPr lang="en-GB" sz="1000" b="1" dirty="0">
                <a:latin typeface="Calibri"/>
                <a:cs typeface="Calibri"/>
              </a:rPr>
              <a:t>E</a:t>
            </a:r>
            <a:r>
              <a:rPr lang="en-GB" sz="1000" dirty="0">
                <a:latin typeface="Calibri"/>
                <a:cs typeface="Calibri"/>
              </a:rPr>
              <a:t>xpert / </a:t>
            </a:r>
            <a:r>
              <a:rPr lang="en-GB" sz="1000" b="1" dirty="0">
                <a:latin typeface="Calibri"/>
                <a:cs typeface="Calibri"/>
              </a:rPr>
              <a:t>D</a:t>
            </a:r>
            <a:r>
              <a:rPr lang="en-GB" sz="1000" dirty="0">
                <a:latin typeface="Calibri"/>
                <a:cs typeface="Calibri"/>
              </a:rPr>
              <a:t>ecider / </a:t>
            </a:r>
            <a:r>
              <a:rPr lang="en-GB" sz="1000" b="1" dirty="0">
                <a:latin typeface="Calibri"/>
                <a:cs typeface="Calibri"/>
              </a:rPr>
              <a:t>I</a:t>
            </a:r>
            <a:r>
              <a:rPr lang="en-GB" sz="1000" dirty="0">
                <a:latin typeface="Calibri"/>
                <a:cs typeface="Calibri"/>
              </a:rPr>
              <a:t>nfluencer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ABEC11-168E-C421-A190-A3CFAE26F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2">
            <a:extLst>
              <a:ext uri="{FF2B5EF4-FFF2-40B4-BE49-F238E27FC236}">
                <a16:creationId xmlns:a16="http://schemas.microsoft.com/office/drawing/2014/main" id="{09B77FEB-9D5B-257D-9C48-9D3FDFB3386B}"/>
              </a:ext>
            </a:extLst>
          </p:cNvPr>
          <p:cNvSpPr txBox="1">
            <a:spLocks/>
          </p:cNvSpPr>
          <p:nvPr/>
        </p:nvSpPr>
        <p:spPr>
          <a:xfrm>
            <a:off x="1104900" y="71438"/>
            <a:ext cx="7231063" cy="58896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US" altLang="ja-JP" sz="3200" dirty="0">
                <a:solidFill>
                  <a:prstClr val="black"/>
                </a:solidFill>
              </a:rPr>
              <a:t>Main stakeholders and their relationship to each other</a:t>
            </a:r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DE92419B-CCEA-EAB8-1605-CCF03F04AB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376792"/>
              </p:ext>
            </p:extLst>
          </p:nvPr>
        </p:nvGraphicFramePr>
        <p:xfrm>
          <a:off x="628650" y="900000"/>
          <a:ext cx="7886700" cy="2240000"/>
        </p:xfrm>
        <a:graphic>
          <a:graphicData uri="http://schemas.openxmlformats.org/drawingml/2006/table">
            <a:tbl>
              <a:tblPr firstRow="1" bandRow="1"/>
              <a:tblGrid>
                <a:gridCol w="1500000">
                  <a:extLst>
                    <a:ext uri="{9D8B030D-6E8A-4147-A177-3AD203B41FA5}">
                      <a16:colId xmlns:a16="http://schemas.microsoft.com/office/drawing/2014/main" val="3715859927"/>
                    </a:ext>
                  </a:extLst>
                </a:gridCol>
                <a:gridCol w="2128900">
                  <a:extLst>
                    <a:ext uri="{9D8B030D-6E8A-4147-A177-3AD203B41FA5}">
                      <a16:colId xmlns:a16="http://schemas.microsoft.com/office/drawing/2014/main" val="3164790027"/>
                    </a:ext>
                  </a:extLst>
                </a:gridCol>
                <a:gridCol w="2128900">
                  <a:extLst>
                    <a:ext uri="{9D8B030D-6E8A-4147-A177-3AD203B41FA5}">
                      <a16:colId xmlns:a16="http://schemas.microsoft.com/office/drawing/2014/main" val="2417268198"/>
                    </a:ext>
                  </a:extLst>
                </a:gridCol>
                <a:gridCol w="2128900">
                  <a:extLst>
                    <a:ext uri="{9D8B030D-6E8A-4147-A177-3AD203B41FA5}">
                      <a16:colId xmlns:a16="http://schemas.microsoft.com/office/drawing/2014/main" val="1602483770"/>
                    </a:ext>
                  </a:extLst>
                </a:gridCol>
              </a:tblGrid>
              <a:tr h="56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From ↓   To →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PSE Chair &amp; Co-Chairs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Council members / Federated Societies</a:t>
                      </a: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80912062"/>
                  </a:ext>
                </a:extLst>
              </a:tr>
              <a:tr h="56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PSE Chair &amp; Co-Chairs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Project oversight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Curricula overview, database for review</a:t>
                      </a: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13682596"/>
                  </a:ext>
                </a:extLst>
              </a:tr>
              <a:tr h="56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Council members / Federated Societies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Additional curricula, corrections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763283840"/>
                  </a:ext>
                </a:extLst>
              </a:tr>
              <a:tr h="56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Universities &amp; programme leads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Programme details and curricula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8506039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1636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/>
              <a:t>Update: c) HFE Curricula &amp; Programme Database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50" y="800000"/>
            <a:ext cx="7886700" cy="3900000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100"/>
              </a:spcAft>
              <a:buNone/>
            </a:pPr>
            <a:r>
              <a:rPr lang="en-GB" sz="1400" b="1" dirty="0">
                <a:solidFill>
                  <a:srgbClr val="0E7C7B"/>
                </a:solidFill>
                <a:latin typeface="Calibri"/>
                <a:cs typeface="Calibri"/>
              </a:rPr>
              <a:t>Best-practice curricula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Collection of HFE curricula compiled with an overview of covered subjects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Overview provided to Council members – please send curricula you wish to add</a:t>
            </a:r>
          </a:p>
          <a:p>
            <a:pPr marL="0" indent="0">
              <a:spcBef>
                <a:spcPts val="800"/>
              </a:spcBef>
              <a:spcAft>
                <a:spcPts val="100"/>
              </a:spcAft>
              <a:buNone/>
            </a:pPr>
            <a:r>
              <a:rPr lang="en-GB" sz="1400" b="1" dirty="0">
                <a:solidFill>
                  <a:srgbClr val="0E7C7B"/>
                </a:solidFill>
                <a:latin typeface="Calibri"/>
                <a:cs typeface="Calibri"/>
              </a:rPr>
              <a:t>Global Map → HFE programme database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Problem: double maintenance (Google Drive + Google Earth), shared-account login conflicts, high coordination effort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Solution: central two-sheet Excel database (filter + main tab); new entries as simple rows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303 HFE programmes to date; records migrated from previous IEA database</a:t>
            </a:r>
          </a:p>
          <a:p>
            <a:pPr marL="0" indent="0">
              <a:spcBef>
                <a:spcPts val="800"/>
              </a:spcBef>
              <a:spcAft>
                <a:spcPts val="100"/>
              </a:spcAft>
              <a:buNone/>
            </a:pPr>
            <a:r>
              <a:rPr lang="en-GB" sz="1400" b="1" dirty="0">
                <a:solidFill>
                  <a:srgbClr val="0E7C7B"/>
                </a:solidFill>
                <a:latin typeface="Calibri"/>
                <a:cs typeface="Calibri"/>
              </a:rPr>
              <a:t>Next steps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User feedback · validation by regional contacts · reporting features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820444E4-993C-2C33-BF09-77206ED2CE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sz="2800" dirty="0" err="1"/>
              <a:t>d) Certification (Re-)Endorsement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E78E9C-73D1-858B-54A2-C705CE45C6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0112FD98-153C-7704-63D5-B40E9C7FF6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60000"/>
            <a:ext cx="3868737" cy="1330000"/>
          </a:xfrm>
          <a:solidFill>
            <a:schemeClr val="accent2">
              <a:lumMod val="40000"/>
              <a:lumOff val="60000"/>
            </a:schemeClr>
          </a:solidFill>
        </p:spPr>
        <p:txBody>
          <a:bodyPr wrap="square" rtlCol="0"/>
          <a:lstStyle/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050" dirty="0">
                <a:latin typeface="Calibri"/>
                <a:cs typeface="Calibri"/>
              </a:rPr>
              <a:t>Strengthens professional standards and recognition of HFE specialists globally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050" dirty="0">
                <a:latin typeface="Calibri"/>
                <a:cs typeface="Calibri"/>
              </a:rPr>
              <a:t>Transparent, consistent re-endorsement through a rubric-based scoring system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050" dirty="0">
                <a:latin typeface="Calibri"/>
                <a:cs typeface="Calibri"/>
              </a:rPr>
              <a:t>Exchange among certification bodies on mutual recognition and a centralised professional registry</a:t>
            </a:r>
          </a:p>
          <a:p>
            <a:pPr marL="0" indent="0">
              <a:spcBef>
                <a:spcPts val="300"/>
              </a:spcBef>
              <a:buNone/>
            </a:pPr>
            <a:r>
              <a:rPr lang="en-GB" sz="1050" b="1" dirty="0">
                <a:latin typeface="Calibri"/>
                <a:cs typeface="Calibri"/>
              </a:rPr>
              <a:t>Goal: </a:t>
            </a:r>
            <a:r>
              <a:rPr lang="en-GB" sz="1050" i="1" dirty="0">
                <a:latin typeface="Calibri"/>
                <a:cs typeface="Calibri"/>
              </a:rPr>
              <a:t>All endorsed certification bodies reviewed on schedule; active network of certification bodies</a:t>
            </a: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76BC0C38-D0DE-C6A7-597B-11BCBBA986C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02CCCD3A-22FB-2AD7-AE0C-89C7ACE620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60000"/>
            <a:ext cx="3887788" cy="1330000"/>
          </a:xfrm>
          <a:solidFill>
            <a:srgbClr val="66FF99"/>
          </a:solidFill>
        </p:spPr>
        <p:txBody>
          <a:bodyPr wrap="square"/>
          <a:lstStyle/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SP 4 – Promote HFE education, certification and professional standards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SP 1 – Engage stakeholders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SP 2 – Collaborate with and reinforce IEA networks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en-GB" sz="800" i="1" dirty="0">
                <a:solidFill>
                  <a:srgbClr val="595959"/>
                </a:solidFill>
                <a:latin typeface="Calibri"/>
                <a:cs typeface="Calibri"/>
              </a:rPr>
              <a:t>Source: iea.cc – IEA strategic policies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5D218169-8CD8-1232-85DF-061EE69BDD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2950000"/>
            <a:ext cx="3868737" cy="330000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43A793ED-82C8-0A76-308A-777C58C80D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290000"/>
            <a:ext cx="3868737" cy="1420000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Standardised and transparent endorsement processes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Greater accessibility of certification</a:t>
            </a:r>
          </a:p>
          <a:p>
            <a:pPr marL="171450" indent="-171450">
              <a:spcBef>
                <a:spcPts val="200"/>
              </a:spcBef>
              <a:buFont typeface="Arial"/>
              <a:buChar char="•"/>
            </a:pPr>
            <a:r>
              <a:rPr lang="en-GB" sz="1100" dirty="0">
                <a:latin typeface="Calibri"/>
                <a:cs typeface="Calibri"/>
              </a:rPr>
              <a:t>Improved professional credibility; exchange among certification bodies</a:t>
            </a: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D7F82C20-7939-F281-EA89-1CD78ADD88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2950000"/>
            <a:ext cx="3887788" cy="330000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5889EA25-E0D6-5B07-15ED-5AAD84050EF2}"/>
              </a:ext>
            </a:extLst>
          </p:cNvPr>
          <p:cNvSpPr txBox="1">
            <a:spLocks/>
          </p:cNvSpPr>
          <p:nvPr/>
        </p:nvSpPr>
        <p:spPr bwMode="auto">
          <a:xfrm>
            <a:off x="4625975" y="3290000"/>
            <a:ext cx="3887788" cy="1420000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 wrap="square"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Endorsement of HFE Society of Malaysia (HFEM)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Meeting of certification bodies (19 Jan 2026)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Overview documents on certification systems and their history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Rubric-based scoring system for re-endorsement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CREE and ESSA applications scored independently by three assessors  </a:t>
            </a:r>
            <a:r>
              <a:rPr lang="en-GB" sz="950" b="1" i="1" dirty="0">
                <a:solidFill>
                  <a:srgbClr val="2E7D32"/>
                </a:solidFill>
                <a:latin typeface="Calibri"/>
                <a:cs typeface="Calibri"/>
              </a:rPr>
              <a:t>completed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Finalisation of CREE and ESSA re-endorsement  </a:t>
            </a:r>
            <a:r>
              <a:rPr lang="en-GB" sz="950" b="1" i="1" dirty="0">
                <a:solidFill>
                  <a:srgbClr val="C55A11"/>
                </a:solidFill>
                <a:latin typeface="Calibri"/>
                <a:cs typeface="Calibri"/>
              </a:rPr>
              <a:t>in progress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Further re-endorsements (e.g. BCPE, CCCPE, ABERGO, JES)  </a:t>
            </a:r>
            <a:r>
              <a:rPr lang="en-GB" sz="950" b="1" i="1" dirty="0">
                <a:solidFill>
                  <a:srgbClr val="7F7F7F"/>
                </a:solidFill>
                <a:latin typeface="Calibri"/>
                <a:cs typeface="Calibri"/>
              </a:rPr>
              <a:t>to start</a:t>
            </a:r>
          </a:p>
          <a:p>
            <a:pPr marL="171450" indent="-171450">
              <a:spcBef>
                <a:spcPts val="50"/>
              </a:spcBef>
              <a:buFont typeface="Arial"/>
              <a:buChar char="•"/>
            </a:pPr>
            <a:r>
              <a:rPr lang="en-GB" sz="950" dirty="0">
                <a:latin typeface="Calibri"/>
                <a:cs typeface="Calibri"/>
              </a:rPr>
              <a:t>Mutual recognition / professional registry  </a:t>
            </a:r>
            <a:r>
              <a:rPr lang="en-GB" sz="950" b="1" i="1" dirty="0">
                <a:solidFill>
                  <a:srgbClr val="C55A11"/>
                </a:solidFill>
                <a:latin typeface="Calibri"/>
                <a:cs typeface="Calibri"/>
              </a:rPr>
              <a:t>in progress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E231E9C-F149-2036-ED79-FE0DEC08A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42152A0-6068-F5EC-53A0-F0CCCDB6E0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57524"/>
              </p:ext>
            </p:extLst>
          </p:nvPr>
        </p:nvGraphicFramePr>
        <p:xfrm>
          <a:off x="318401" y="700000"/>
          <a:ext cx="8439148" cy="2775999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0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IEA PSE Committee &amp; Certification Subcommittee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Project oversight; Assess applications, prepare endorsement recommendations (D, E)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Transparent, documented process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Verena Nitsch – PSE Chair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Coordinate activities, chair certification bodies meeting (I, D)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Network expansion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Certification bodies (e.g. CREE, ESSA, BCPE, CCCPE, CIEHF, ACE, HFEM)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Apply for (re-)endorsement; Collaborate on mutual recognition and registry (A, E)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Recognition, exchange, feedback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Stephven Kolose – Certification Subcommittee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Overview documents, scoring rubric, assessor (E, D)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Expertise development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IEA EC / Council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Decision on endorsement (D)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Informed decisions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Valerie O'Keefe – Certification Subcommittee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Assessor (E, D)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Expertise development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Rose Figueroa – Certification Subcommittee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Assessor (new) (E, D)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Expertise development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Contact persons of certification bodies</a:t>
                      </a: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Provide documentation for (re-)endorsement (A, E)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Credibility boost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9926760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14560D83-4973-4C08-653B-0BD044C3E7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390000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0" indent="0">
              <a:buNone/>
            </a:pPr>
            <a:r>
              <a:rPr lang="en-GB" sz="1000" dirty="0">
                <a:latin typeface="Calibri"/>
                <a:cs typeface="Calibri"/>
              </a:rPr>
              <a:t>*Categories are indicated by letters: </a:t>
            </a:r>
            <a:r>
              <a:rPr lang="en-GB" sz="1000" b="1" dirty="0">
                <a:latin typeface="Calibri"/>
                <a:cs typeface="Calibri"/>
              </a:rPr>
              <a:t>A</a:t>
            </a:r>
            <a:r>
              <a:rPr lang="en-GB" sz="1000" dirty="0">
                <a:latin typeface="Calibri"/>
                <a:cs typeface="Calibri"/>
              </a:rPr>
              <a:t>ctor / </a:t>
            </a:r>
            <a:r>
              <a:rPr lang="en-GB" sz="1000" b="1" dirty="0">
                <a:latin typeface="Calibri"/>
                <a:cs typeface="Calibri"/>
              </a:rPr>
              <a:t>E</a:t>
            </a:r>
            <a:r>
              <a:rPr lang="en-GB" sz="1000" dirty="0">
                <a:latin typeface="Calibri"/>
                <a:cs typeface="Calibri"/>
              </a:rPr>
              <a:t>xpert / </a:t>
            </a:r>
            <a:r>
              <a:rPr lang="en-GB" sz="1000" b="1" dirty="0">
                <a:latin typeface="Calibri"/>
                <a:cs typeface="Calibri"/>
              </a:rPr>
              <a:t>D</a:t>
            </a:r>
            <a:r>
              <a:rPr lang="en-GB" sz="1000" dirty="0">
                <a:latin typeface="Calibri"/>
                <a:cs typeface="Calibri"/>
              </a:rPr>
              <a:t>ecider / </a:t>
            </a:r>
            <a:r>
              <a:rPr lang="en-GB" sz="1000" b="1" dirty="0">
                <a:latin typeface="Calibri"/>
                <a:cs typeface="Calibri"/>
              </a:rPr>
              <a:t>I</a:t>
            </a:r>
            <a:r>
              <a:rPr lang="en-GB" sz="1000" dirty="0">
                <a:latin typeface="Calibri"/>
                <a:cs typeface="Calibri"/>
              </a:rPr>
              <a:t>nfluencer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ABEC11-168E-C421-A190-A3CFAE26F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2">
            <a:extLst>
              <a:ext uri="{FF2B5EF4-FFF2-40B4-BE49-F238E27FC236}">
                <a16:creationId xmlns:a16="http://schemas.microsoft.com/office/drawing/2014/main" id="{09B77FEB-9D5B-257D-9C48-9D3FDFB3386B}"/>
              </a:ext>
            </a:extLst>
          </p:cNvPr>
          <p:cNvSpPr txBox="1">
            <a:spLocks/>
          </p:cNvSpPr>
          <p:nvPr/>
        </p:nvSpPr>
        <p:spPr>
          <a:xfrm>
            <a:off x="1104900" y="71438"/>
            <a:ext cx="7231063" cy="58896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US" altLang="ja-JP" sz="3200" dirty="0">
                <a:solidFill>
                  <a:prstClr val="black"/>
                </a:solidFill>
              </a:rPr>
              <a:t>Main stakeholders and their relationship to each other</a:t>
            </a:r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DE92419B-CCEA-EAB8-1605-CCF03F04AB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376792"/>
              </p:ext>
            </p:extLst>
          </p:nvPr>
        </p:nvGraphicFramePr>
        <p:xfrm>
          <a:off x="628650" y="900000"/>
          <a:ext cx="7886700" cy="2240000"/>
        </p:xfrm>
        <a:graphic>
          <a:graphicData uri="http://schemas.openxmlformats.org/drawingml/2006/table">
            <a:tbl>
              <a:tblPr firstRow="1" bandRow="1"/>
              <a:tblGrid>
                <a:gridCol w="1500000">
                  <a:extLst>
                    <a:ext uri="{9D8B030D-6E8A-4147-A177-3AD203B41FA5}">
                      <a16:colId xmlns:a16="http://schemas.microsoft.com/office/drawing/2014/main" val="3715859927"/>
                    </a:ext>
                  </a:extLst>
                </a:gridCol>
                <a:gridCol w="2128900">
                  <a:extLst>
                    <a:ext uri="{9D8B030D-6E8A-4147-A177-3AD203B41FA5}">
                      <a16:colId xmlns:a16="http://schemas.microsoft.com/office/drawing/2014/main" val="3164790027"/>
                    </a:ext>
                  </a:extLst>
                </a:gridCol>
                <a:gridCol w="2128900">
                  <a:extLst>
                    <a:ext uri="{9D8B030D-6E8A-4147-A177-3AD203B41FA5}">
                      <a16:colId xmlns:a16="http://schemas.microsoft.com/office/drawing/2014/main" val="2417268198"/>
                    </a:ext>
                  </a:extLst>
                </a:gridCol>
                <a:gridCol w="2128900">
                  <a:extLst>
                    <a:ext uri="{9D8B030D-6E8A-4147-A177-3AD203B41FA5}">
                      <a16:colId xmlns:a16="http://schemas.microsoft.com/office/drawing/2014/main" val="1162101332"/>
                    </a:ext>
                  </a:extLst>
                </a:gridCol>
              </a:tblGrid>
              <a:tr h="56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From ↓   To →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PSE Chair &amp; Certification Subcommittee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Certification bodies</a:t>
                      </a: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80912062"/>
                  </a:ext>
                </a:extLst>
              </a:tr>
              <a:tr h="56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PSE Chair &amp; Certification Subcommittee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Project oversight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Guidance, assessment &amp; feedback; network meetings</a:t>
                      </a: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13682596"/>
                  </a:ext>
                </a:extLst>
              </a:tr>
              <a:tr h="56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Certification bodies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Applications &amp; documentation; input on criteria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Exchange on mutual recognition</a:t>
                      </a:r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763283840"/>
                  </a:ext>
                </a:extLst>
              </a:tr>
              <a:tr h="56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IEA EC / Council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50" i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Decision on endorsement</a:t>
                      </a:r>
                    </a:p>
                  </a:txBody>
                  <a:tcPr marL="57150" marR="57150" marT="28575" marB="28575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57150" marR="57150" marT="28575" marB="2857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929608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1636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/>
              <a:t>Update: d) Certification (Re-)Endorsement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50" y="800000"/>
            <a:ext cx="7886700" cy="3900000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100"/>
              </a:spcAft>
              <a:buNone/>
            </a:pPr>
            <a:r>
              <a:rPr lang="en-GB" sz="1400" b="1" dirty="0">
                <a:solidFill>
                  <a:srgbClr val="0E7C7B"/>
                </a:solidFill>
                <a:latin typeface="Calibri"/>
                <a:cs typeface="Calibri"/>
              </a:rPr>
              <a:t>Endorsement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Successfully guided the HFE Society of Malaysia (HFEM) through the endorsement process</a:t>
            </a:r>
          </a:p>
          <a:p>
            <a:pPr marL="0" indent="0">
              <a:spcBef>
                <a:spcPts val="800"/>
              </a:spcBef>
              <a:spcAft>
                <a:spcPts val="100"/>
              </a:spcAft>
              <a:buNone/>
            </a:pPr>
            <a:r>
              <a:rPr lang="en-GB" sz="1400" b="1" dirty="0">
                <a:solidFill>
                  <a:srgbClr val="0E7C7B"/>
                </a:solidFill>
                <a:latin typeface="Calibri"/>
                <a:cs typeface="Calibri"/>
              </a:rPr>
              <a:t>Network of certification bodies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Meeting with certification bodies; collaboration on mutual recognition and a centralised professional registry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Two overview documents on certification systems and their history (S. Kolose)</a:t>
            </a:r>
          </a:p>
          <a:p>
            <a:pPr marL="0" indent="0">
              <a:spcBef>
                <a:spcPts val="800"/>
              </a:spcBef>
              <a:spcAft>
                <a:spcPts val="100"/>
              </a:spcAft>
              <a:buNone/>
            </a:pPr>
            <a:r>
              <a:rPr lang="en-GB" sz="1400" b="1" dirty="0">
                <a:solidFill>
                  <a:srgbClr val="0E7C7B"/>
                </a:solidFill>
                <a:latin typeface="Calibri"/>
                <a:cs typeface="Calibri"/>
              </a:rPr>
              <a:t>Re-endorsement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New rubric-based scoring system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CREE and ESSA applications scored independently by three assessors</a:t>
            </a:r>
          </a:p>
          <a:p>
            <a:pPr marL="285750" indent="-171450">
              <a:spcBef>
                <a:spcPts val="200"/>
              </a:spcBef>
              <a:buFont typeface="Arial"/>
              <a:buChar char="•"/>
            </a:pPr>
            <a:r>
              <a:rPr lang="en-GB" sz="1200" dirty="0">
                <a:latin typeface="Calibri"/>
                <a:cs typeface="Calibri"/>
              </a:rPr>
              <a:t>Rose Figueroa joined S. Kolose and V. O'Keefe as assessor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625" dirty="0"/>
              <a:t>Re-endorsement schedule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628650" y="800000"/>
          <a:ext cx="7886700" cy="3358516"/>
        </p:xfrm>
        <a:graphic>
          <a:graphicData uri="http://schemas.openxmlformats.org/drawingml/2006/table">
            <a:tbl>
              <a:tblPr firstRow="1"/>
              <a:tblGrid>
                <a:gridCol w="230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6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Certification body</a:t>
                      </a:r>
                    </a:p>
                  </a:txBody>
                  <a:tcPr marT="20000" marB="20000">
                    <a:solidFill>
                      <a:srgbClr val="0E7C7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First endorsement</a:t>
                      </a:r>
                    </a:p>
                  </a:txBody>
                  <a:tcPr marT="20000" marB="20000">
                    <a:solidFill>
                      <a:srgbClr val="0E7C7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Last re-endorsement</a:t>
                      </a:r>
                    </a:p>
                  </a:txBody>
                  <a:tcPr marT="20000" marB="20000">
                    <a:solidFill>
                      <a:srgbClr val="0E7C7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Next due</a:t>
                      </a:r>
                    </a:p>
                  </a:txBody>
                  <a:tcPr marT="20000" marB="20000">
                    <a:solidFill>
                      <a:srgbClr val="0E7C7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Status</a:t>
                      </a:r>
                    </a:p>
                  </a:txBody>
                  <a:tcPr marT="20000" marB="20000">
                    <a:solidFill>
                      <a:srgbClr val="0E7C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Argentina (ADEA)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2024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–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2030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Not due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Australia (HFESA)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prob. 2007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2021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2027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Not due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Brazil (ABERGO)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2018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–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2024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Re-endorsement required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Canada (CCCPE)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2020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–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2026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C55A11"/>
                          </a:solidFill>
                          <a:latin typeface="Calibri"/>
                          <a:cs typeface="Calibri"/>
                        </a:rPr>
                        <a:t>Expected Jan 2027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Europe (CREE)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before 2009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2020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2026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2E7D32"/>
                          </a:solidFill>
                          <a:latin typeface="Calibri"/>
                          <a:cs typeface="Calibri"/>
                        </a:rPr>
                        <a:t>Submitted 2026 – scored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Japan (JES)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2006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2019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2025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Re-endorsement required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Malaysia (HFEM)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2025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–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2031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Not due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New Zealand (HFESNZ)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2007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2021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2027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Not due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South Africa (ESSA)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before 2022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–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2023–2027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2E7D32"/>
                          </a:solidFill>
                          <a:latin typeface="Calibri"/>
                          <a:cs typeface="Calibri"/>
                        </a:rPr>
                        <a:t>Submitted 2026 – scored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0000"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USA (BCPE)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before 2009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2020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cs typeface="Calibri"/>
                        </a:rPr>
                        <a:t>2026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C55A11"/>
                          </a:solidFill>
                          <a:latin typeface="Calibri"/>
                          <a:cs typeface="Calibri"/>
                        </a:rPr>
                        <a:t>Due</a:t>
                      </a:r>
                    </a:p>
                  </a:txBody>
                  <a:tcPr marT="20000" marB="20000">
                    <a:lnL w="0">
                      <a:noFill/>
                    </a:lnL>
                    <a:lnR w="0">
                      <a:noFill/>
                    </a:lnR>
                    <a:lnT w="635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BFBFBF"/>
                      </a:solidFill>
                    </a:lnB>
                    <a:solidFill>
                      <a:srgbClr val="F2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28650" y="4400000"/>
            <a:ext cx="7886700" cy="280000"/>
          </a:xfrm>
          <a:prstGeom prst="rect">
            <a:avLst/>
          </a:prstGeom>
          <a:noFill/>
        </p:spPr>
        <p:txBody>
          <a:bodyPr wrap="square"/>
          <a:lstStyle/>
          <a:p>
            <a:pPr marL="0" indent="0">
              <a:buNone/>
            </a:pPr>
            <a:r>
              <a:rPr lang="en-GB" sz="900" i="1" dirty="0">
                <a:solidFill>
                  <a:srgbClr val="595959"/>
                </a:solidFill>
                <a:latin typeface="Calibri"/>
                <a:cs typeface="Calibri"/>
              </a:rPr>
              <a:t>Source: PSE re-endorsement overview (Sept 2026). Mexico has never applied but maintains long-standing communication with IEA about its established system.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AC1198A-D317-F543-9C5A-1557383F3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5715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33223C4-9D99-774D-9483-B16ADAF52D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98211" y="6946397"/>
            <a:ext cx="9265305" cy="5248113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B5589B3-6A2A-0C4A-AF03-21AD225EFC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7154" y="2006357"/>
            <a:ext cx="3750464" cy="1615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073FF53-543D-9C4B-AB05-0112E3C9CE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7166" y="4896498"/>
            <a:ext cx="5609669" cy="33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7769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posed reporting structure for IEA 2024" id="{321020AC-1284-EB40-915E-3DD0204F01EB}" vid="{E2D9CD7B-EB96-7C43-8ED9-78636B0546E9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reporting structure for IEA 2024</Template>
  <TotalTime>0</TotalTime>
  <Words>3285</Words>
  <Application>Microsoft Office PowerPoint</Application>
  <PresentationFormat>Bildschirmpräsentation (16:10)</PresentationFormat>
  <Paragraphs>435</Paragraphs>
  <Slides>22</Slides>
  <Notes>11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22</vt:i4>
      </vt:variant>
    </vt:vector>
  </HeadingPairs>
  <TitlesOfParts>
    <vt:vector size="28" baseType="lpstr">
      <vt:lpstr>メイリオ</vt:lpstr>
      <vt:lpstr>Yu Gothic</vt:lpstr>
      <vt:lpstr>Arial</vt:lpstr>
      <vt:lpstr>Calibri</vt:lpstr>
      <vt:lpstr>Lato Black</vt:lpstr>
      <vt:lpstr>Office テーマ</vt:lpstr>
      <vt:lpstr>Main projects of the  Professional Standards &amp; Education Committee (PSE)</vt:lpstr>
      <vt:lpstr>PSE Objectives</vt:lpstr>
      <vt:lpstr>PSE Members</vt:lpstr>
      <vt:lpstr>a) International Mentoring Network</vt:lpstr>
      <vt:lpstr>What stakeholders are involved in project &amp; how?</vt:lpstr>
      <vt:lpstr>PowerPoint-Präsentation</vt:lpstr>
      <vt:lpstr>Update: a) International Mentoring Network</vt:lpstr>
      <vt:lpstr>b) Shared HFE Educational Resources</vt:lpstr>
      <vt:lpstr>What stakeholders are involved in project &amp; how?</vt:lpstr>
      <vt:lpstr>PowerPoint-Präsentation</vt:lpstr>
      <vt:lpstr>Update: b) Shared HFE Educational Resources</vt:lpstr>
      <vt:lpstr>Interaction prototype – IEA Online Education Resources Platform</vt:lpstr>
      <vt:lpstr>c) HFE Curricula &amp; Programme Database</vt:lpstr>
      <vt:lpstr>What stakeholders are involved in project &amp; how?</vt:lpstr>
      <vt:lpstr>PowerPoint-Präsentation</vt:lpstr>
      <vt:lpstr>Update: c) HFE Curricula &amp; Programme Database</vt:lpstr>
      <vt:lpstr>d) Certification (Re-)Endorsement</vt:lpstr>
      <vt:lpstr>What stakeholders are involved in project &amp; how?</vt:lpstr>
      <vt:lpstr>PowerPoint-Präsentation</vt:lpstr>
      <vt:lpstr>Update: d) Certification (Re-)Endorsement</vt:lpstr>
      <vt:lpstr>Re-endorsement schedule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Nancy Black</dc:creator>
  <cp:lastModifiedBy>Verena Nitsch</cp:lastModifiedBy>
  <cp:revision>30</cp:revision>
  <dcterms:created xsi:type="dcterms:W3CDTF">2025-02-05T20:28:12Z</dcterms:created>
  <dcterms:modified xsi:type="dcterms:W3CDTF">2026-09-19T15:02:59Z</dcterms:modified>
</cp:coreProperties>
</file>